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01" r:id="rId2"/>
    <p:sldId id="256" r:id="rId3"/>
    <p:sldId id="285" r:id="rId4"/>
    <p:sldId id="286" r:id="rId5"/>
    <p:sldId id="305" r:id="rId6"/>
    <p:sldId id="287" r:id="rId7"/>
    <p:sldId id="313" r:id="rId8"/>
    <p:sldId id="289" r:id="rId9"/>
    <p:sldId id="306" r:id="rId10"/>
    <p:sldId id="290" r:id="rId11"/>
    <p:sldId id="307" r:id="rId12"/>
    <p:sldId id="291" r:id="rId13"/>
    <p:sldId id="308" r:id="rId14"/>
    <p:sldId id="309" r:id="rId15"/>
    <p:sldId id="310" r:id="rId16"/>
    <p:sldId id="311" r:id="rId17"/>
    <p:sldId id="292" r:id="rId18"/>
    <p:sldId id="312" r:id="rId19"/>
    <p:sldId id="293" r:id="rId20"/>
    <p:sldId id="294" r:id="rId21"/>
    <p:sldId id="314" r:id="rId22"/>
    <p:sldId id="315" r:id="rId23"/>
    <p:sldId id="295" r:id="rId24"/>
    <p:sldId id="296" r:id="rId25"/>
    <p:sldId id="316" r:id="rId26"/>
    <p:sldId id="317" r:id="rId27"/>
    <p:sldId id="318" r:id="rId28"/>
    <p:sldId id="297" r:id="rId29"/>
    <p:sldId id="257" r:id="rId30"/>
    <p:sldId id="258" r:id="rId31"/>
    <p:sldId id="319" r:id="rId32"/>
    <p:sldId id="269" r:id="rId33"/>
    <p:sldId id="260" r:id="rId34"/>
    <p:sldId id="261" r:id="rId35"/>
    <p:sldId id="320" r:id="rId36"/>
    <p:sldId id="262" r:id="rId37"/>
    <p:sldId id="303" r:id="rId38"/>
    <p:sldId id="263" r:id="rId39"/>
    <p:sldId id="322" r:id="rId40"/>
    <p:sldId id="321" r:id="rId41"/>
    <p:sldId id="264" r:id="rId42"/>
    <p:sldId id="265" r:id="rId43"/>
    <p:sldId id="266" r:id="rId44"/>
    <p:sldId id="323" r:id="rId45"/>
    <p:sldId id="298"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 id="344" r:id="rId65"/>
    <p:sldId id="343" r:id="rId66"/>
    <p:sldId id="345" r:id="rId67"/>
    <p:sldId id="352" r:id="rId68"/>
    <p:sldId id="346" r:id="rId69"/>
    <p:sldId id="353" r:id="rId70"/>
    <p:sldId id="347" r:id="rId71"/>
    <p:sldId id="348" r:id="rId72"/>
    <p:sldId id="354" r:id="rId73"/>
    <p:sldId id="349" r:id="rId74"/>
    <p:sldId id="350" r:id="rId75"/>
  </p:sldIdLst>
  <p:sldSz cx="9144000" cy="6858000" type="screen4x3"/>
  <p:notesSz cx="6858000" cy="9144000"/>
  <p:defaultTextStyle>
    <a:defPPr>
      <a:defRPr lang="en-GB"/>
    </a:defPPr>
    <a:lvl1pPr algn="l" rtl="0" fontAlgn="base">
      <a:spcBef>
        <a:spcPct val="0"/>
      </a:spcBef>
      <a:spcAft>
        <a:spcPct val="0"/>
      </a:spcAft>
      <a:defRPr sz="2400" u="sng" kern="1200">
        <a:solidFill>
          <a:schemeClr val="tx1"/>
        </a:solidFill>
        <a:latin typeface="Times New Roman" pitchFamily="18" charset="0"/>
        <a:ea typeface="+mn-ea"/>
        <a:cs typeface="+mn-cs"/>
      </a:defRPr>
    </a:lvl1pPr>
    <a:lvl2pPr marL="457200" algn="l" rtl="0" fontAlgn="base">
      <a:spcBef>
        <a:spcPct val="0"/>
      </a:spcBef>
      <a:spcAft>
        <a:spcPct val="0"/>
      </a:spcAft>
      <a:defRPr sz="2400" u="sng" kern="1200">
        <a:solidFill>
          <a:schemeClr val="tx1"/>
        </a:solidFill>
        <a:latin typeface="Times New Roman" pitchFamily="18" charset="0"/>
        <a:ea typeface="+mn-ea"/>
        <a:cs typeface="+mn-cs"/>
      </a:defRPr>
    </a:lvl2pPr>
    <a:lvl3pPr marL="914400" algn="l" rtl="0" fontAlgn="base">
      <a:spcBef>
        <a:spcPct val="0"/>
      </a:spcBef>
      <a:spcAft>
        <a:spcPct val="0"/>
      </a:spcAft>
      <a:defRPr sz="2400" u="sng" kern="1200">
        <a:solidFill>
          <a:schemeClr val="tx1"/>
        </a:solidFill>
        <a:latin typeface="Times New Roman" pitchFamily="18" charset="0"/>
        <a:ea typeface="+mn-ea"/>
        <a:cs typeface="+mn-cs"/>
      </a:defRPr>
    </a:lvl3pPr>
    <a:lvl4pPr marL="1371600" algn="l" rtl="0" fontAlgn="base">
      <a:spcBef>
        <a:spcPct val="0"/>
      </a:spcBef>
      <a:spcAft>
        <a:spcPct val="0"/>
      </a:spcAft>
      <a:defRPr sz="2400" u="sng" kern="1200">
        <a:solidFill>
          <a:schemeClr val="tx1"/>
        </a:solidFill>
        <a:latin typeface="Times New Roman" pitchFamily="18" charset="0"/>
        <a:ea typeface="+mn-ea"/>
        <a:cs typeface="+mn-cs"/>
      </a:defRPr>
    </a:lvl4pPr>
    <a:lvl5pPr marL="1828800" algn="l" rtl="0" fontAlgn="base">
      <a:spcBef>
        <a:spcPct val="0"/>
      </a:spcBef>
      <a:spcAft>
        <a:spcPct val="0"/>
      </a:spcAft>
      <a:defRPr sz="2400" u="sng" kern="1200">
        <a:solidFill>
          <a:schemeClr val="tx1"/>
        </a:solidFill>
        <a:latin typeface="Times New Roman" pitchFamily="18" charset="0"/>
        <a:ea typeface="+mn-ea"/>
        <a:cs typeface="+mn-cs"/>
      </a:defRPr>
    </a:lvl5pPr>
    <a:lvl6pPr marL="2286000" algn="l" defTabSz="914400" rtl="0" eaLnBrk="1" latinLnBrk="0" hangingPunct="1">
      <a:defRPr sz="2400" u="sng" kern="1200">
        <a:solidFill>
          <a:schemeClr val="tx1"/>
        </a:solidFill>
        <a:latin typeface="Times New Roman" pitchFamily="18" charset="0"/>
        <a:ea typeface="+mn-ea"/>
        <a:cs typeface="+mn-cs"/>
      </a:defRPr>
    </a:lvl6pPr>
    <a:lvl7pPr marL="2743200" algn="l" defTabSz="914400" rtl="0" eaLnBrk="1" latinLnBrk="0" hangingPunct="1">
      <a:defRPr sz="2400" u="sng" kern="1200">
        <a:solidFill>
          <a:schemeClr val="tx1"/>
        </a:solidFill>
        <a:latin typeface="Times New Roman" pitchFamily="18" charset="0"/>
        <a:ea typeface="+mn-ea"/>
        <a:cs typeface="+mn-cs"/>
      </a:defRPr>
    </a:lvl7pPr>
    <a:lvl8pPr marL="3200400" algn="l" defTabSz="914400" rtl="0" eaLnBrk="1" latinLnBrk="0" hangingPunct="1">
      <a:defRPr sz="2400" u="sng" kern="1200">
        <a:solidFill>
          <a:schemeClr val="tx1"/>
        </a:solidFill>
        <a:latin typeface="Times New Roman" pitchFamily="18" charset="0"/>
        <a:ea typeface="+mn-ea"/>
        <a:cs typeface="+mn-cs"/>
      </a:defRPr>
    </a:lvl8pPr>
    <a:lvl9pPr marL="3657600" algn="l" defTabSz="914400" rtl="0" eaLnBrk="1" latinLnBrk="0" hangingPunct="1">
      <a:defRPr sz="2400" u="sng"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01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60060"/>
    <a:srgbClr val="800080"/>
    <a:srgbClr val="660066"/>
    <a:srgbClr val="B7B7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83" autoAdjust="0"/>
    <p:restoredTop sz="72727" autoAdjust="0"/>
  </p:normalViewPr>
  <p:slideViewPr>
    <p:cSldViewPr>
      <p:cViewPr varScale="1">
        <p:scale>
          <a:sx n="44" d="100"/>
          <a:sy n="44" d="100"/>
        </p:scale>
        <p:origin x="2936" y="192"/>
      </p:cViewPr>
      <p:guideLst>
        <p:guide orient="horz" pos="201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3" d="100"/>
          <a:sy n="73" d="100"/>
        </p:scale>
        <p:origin x="2320" y="-3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7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6A47C8F-C313-438D-B1F8-43FC4B140268}" type="slidenum">
              <a:rPr lang="en-GB"/>
              <a:pPr>
                <a:defRPr/>
              </a:pPr>
              <a:t>‹#›</a:t>
            </a:fld>
            <a:endParaRPr lang="en-GB"/>
          </a:p>
        </p:txBody>
      </p:sp>
    </p:spTree>
    <p:extLst>
      <p:ext uri="{BB962C8B-B14F-4D97-AF65-F5344CB8AC3E}">
        <p14:creationId xmlns:p14="http://schemas.microsoft.com/office/powerpoint/2010/main" val="26185559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6A47C8F-C313-438D-B1F8-43FC4B140268}" type="slidenum">
              <a:rPr lang="en-GB" smtClean="0"/>
              <a:pPr>
                <a:defRPr/>
              </a:pPr>
              <a:t>1</a:t>
            </a:fld>
            <a:endParaRPr lang="en-GB"/>
          </a:p>
        </p:txBody>
      </p:sp>
    </p:spTree>
    <p:extLst>
      <p:ext uri="{BB962C8B-B14F-4D97-AF65-F5344CB8AC3E}">
        <p14:creationId xmlns:p14="http://schemas.microsoft.com/office/powerpoint/2010/main" val="1818982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148CA732-FFB9-4FAD-B5D5-E07BB5FFA915}" type="slidenum">
              <a:rPr lang="en-GB" smtClean="0">
                <a:latin typeface="+mn-lt"/>
              </a:rPr>
              <a:pPr/>
              <a:t>10</a:t>
            </a:fld>
            <a:endParaRPr lang="en-GB" smtClean="0">
              <a:latin typeface="+mn-lt"/>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smtClean="0">
                <a:latin typeface="+mn-lt"/>
              </a:rPr>
              <a:t>Mrs. Henry set about to develop resources: she prepared study cards, one for the worker, and one for the learner. </a:t>
            </a:r>
            <a:r>
              <a:rPr lang="en-US" b="1" dirty="0" smtClean="0">
                <a:latin typeface="+mn-lt"/>
              </a:rPr>
              <a:t>The worker, by signing the card pledged “to be so instructed in all truth, to be so led and used by the power of the Holy Spirit, to be so taught a true woman’s ministry in my own home, among my neighbors, and in my own immediate social circle, that I may be prepared to labor for suffering humanity, </a:t>
            </a:r>
          </a:p>
        </p:txBody>
      </p:sp>
    </p:spTree>
    <p:extLst>
      <p:ext uri="{BB962C8B-B14F-4D97-AF65-F5344CB8AC3E}">
        <p14:creationId xmlns:p14="http://schemas.microsoft.com/office/powerpoint/2010/main" val="2603977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148CA732-FFB9-4FAD-B5D5-E07BB5FFA915}" type="slidenum">
              <a:rPr lang="en-GB" smtClean="0"/>
              <a:pPr/>
              <a:t>11</a:t>
            </a:fld>
            <a:endParaRPr lang="en-GB"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b="1" dirty="0" smtClean="0">
                <a:latin typeface="+mn-lt"/>
              </a:rPr>
              <a:t>and to help in uplifting the fallen, and educating the ignorant to believe, simply believe—in Jesus Christ our Savior: for the first glance of any soul must be Jesus Christ. Then if he follows the Lamb of God as he remains a learner, he will have an intelligent knowledge of what is truth.”</a:t>
            </a:r>
          </a:p>
          <a:p>
            <a:pPr eaLnBrk="1" hangingPunct="1"/>
            <a:endParaRPr lang="en-US"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3088767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A94F19F-9CCB-4286-8FAA-C77B56C8C59D}" type="slidenum">
              <a:rPr lang="en-GB" smtClean="0"/>
              <a:pPr/>
              <a:t>12</a:t>
            </a:fld>
            <a:endParaRPr lang="en-GB"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b="1" dirty="0" smtClean="0">
                <a:latin typeface="+mn-lt"/>
              </a:rPr>
              <a:t>The pledge of the learner was “to study to know the principles which constitute Christ’s character as they are set forth in His Word, and to live them out practically in the common affairs of everyday life.”</a:t>
            </a:r>
          </a:p>
          <a:p>
            <a:pPr eaLnBrk="1" hangingPunct="1"/>
            <a:endParaRPr lang="en-US" b="1" dirty="0" smtClean="0">
              <a:latin typeface="+mn-lt"/>
            </a:endParaRPr>
          </a:p>
        </p:txBody>
      </p:sp>
    </p:spTree>
    <p:extLst>
      <p:ext uri="{BB962C8B-B14F-4D97-AF65-F5344CB8AC3E}">
        <p14:creationId xmlns:p14="http://schemas.microsoft.com/office/powerpoint/2010/main" val="237308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A94F19F-9CCB-4286-8FAA-C77B56C8C59D}" type="slidenum">
              <a:rPr lang="en-GB" smtClean="0"/>
              <a:pPr/>
              <a:t>13</a:t>
            </a:fld>
            <a:endParaRPr lang="en-GB"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419600"/>
            <a:ext cx="5029200" cy="4114800"/>
          </a:xfrm>
          <a:noFill/>
          <a:ln/>
        </p:spPr>
        <p:txBody>
          <a:bodyPr/>
          <a:lstStyle/>
          <a:p>
            <a:r>
              <a:rPr lang="en-US" dirty="0" smtClean="0">
                <a:latin typeface="+mn-lt"/>
              </a:rPr>
              <a:t>Mrs. Henry wrote to Ellen White:</a:t>
            </a:r>
          </a:p>
          <a:p>
            <a:endParaRPr lang="en-US" dirty="0" smtClean="0">
              <a:latin typeface="+mn-lt"/>
            </a:endParaRPr>
          </a:p>
          <a:p>
            <a:r>
              <a:rPr lang="en-US" b="1" i="1" dirty="0" smtClean="0">
                <a:latin typeface="+mn-lt"/>
              </a:rPr>
              <a:t> “I have for some time been wanting to write to you and tell you how the Women’s work is going on, for I know that many things in it would gladden your heart, although, of course, there are other things that might give you many sad hours.... </a:t>
            </a:r>
            <a:endParaRPr lang="en-US" b="1" dirty="0" smtClean="0">
              <a:latin typeface="+mn-lt"/>
            </a:endParaRPr>
          </a:p>
        </p:txBody>
      </p:sp>
    </p:spTree>
    <p:extLst>
      <p:ext uri="{BB962C8B-B14F-4D97-AF65-F5344CB8AC3E}">
        <p14:creationId xmlns:p14="http://schemas.microsoft.com/office/powerpoint/2010/main" val="423768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A94F19F-9CCB-4286-8FAA-C77B56C8C59D}" type="slidenum">
              <a:rPr lang="en-GB" smtClean="0"/>
              <a:pPr/>
              <a:t>14</a:t>
            </a:fld>
            <a:endParaRPr lang="en-GB"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b="1" i="1" dirty="0" smtClean="0">
                <a:latin typeface="+mn-lt"/>
              </a:rPr>
              <a:t>I have never before realized situations quite so sad as some that appear in these letters, and this gives me to understand how truly the Lord moved in opening up this line of work for our women.</a:t>
            </a:r>
            <a:endParaRPr lang="en-US" b="1" dirty="0" smtClean="0">
              <a:latin typeface="+mn-lt"/>
            </a:endParaRPr>
          </a:p>
          <a:p>
            <a:pPr eaLnBrk="1" hangingPunct="1"/>
            <a:endParaRPr lang="en-US" b="1" dirty="0" smtClean="0">
              <a:latin typeface="+mn-lt"/>
            </a:endParaRPr>
          </a:p>
        </p:txBody>
      </p:sp>
    </p:spTree>
    <p:extLst>
      <p:ext uri="{BB962C8B-B14F-4D97-AF65-F5344CB8AC3E}">
        <p14:creationId xmlns:p14="http://schemas.microsoft.com/office/powerpoint/2010/main" val="1007938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A94F19F-9CCB-4286-8FAA-C77B56C8C59D}" type="slidenum">
              <a:rPr lang="en-GB" smtClean="0"/>
              <a:pPr/>
              <a:t>15</a:t>
            </a:fld>
            <a:endParaRPr lang="en-GB"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b="1" i="1" dirty="0" smtClean="0">
                <a:latin typeface="+mn-lt"/>
              </a:rPr>
              <a:t>Already we begin to see results in the conversion of souls. These conversions have been principally among the husbands of our sisters.</a:t>
            </a:r>
            <a:endParaRPr lang="en-US" b="1" dirty="0" smtClean="0">
              <a:latin typeface="+mn-lt"/>
            </a:endParaRPr>
          </a:p>
          <a:p>
            <a:pPr eaLnBrk="1" hangingPunct="1"/>
            <a:endParaRPr lang="en-US" b="1" dirty="0" smtClean="0">
              <a:latin typeface="+mn-lt"/>
            </a:endParaRPr>
          </a:p>
        </p:txBody>
      </p:sp>
    </p:spTree>
    <p:extLst>
      <p:ext uri="{BB962C8B-B14F-4D97-AF65-F5344CB8AC3E}">
        <p14:creationId xmlns:p14="http://schemas.microsoft.com/office/powerpoint/2010/main" val="2295476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A94F19F-9CCB-4286-8FAA-C77B56C8C59D}" type="slidenum">
              <a:rPr lang="en-GB" smtClean="0"/>
              <a:pPr/>
              <a:t>16</a:t>
            </a:fld>
            <a:endParaRPr lang="en-GB"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b="1" i="1" dirty="0" smtClean="0">
                <a:latin typeface="+mn-lt"/>
              </a:rPr>
              <a:t>“This work is going forward among our women with great power. They are eager to take hold, and the letters which I receive reveal how great was the need that they should be set to work.”</a:t>
            </a:r>
            <a:endParaRPr lang="en-US" b="1"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3531520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1E2BB0F-9FAD-40EA-92FF-E5D659ADE9A0}" type="slidenum">
              <a:rPr lang="en-GB" smtClean="0"/>
              <a:pPr/>
              <a:t>17</a:t>
            </a:fld>
            <a:endParaRPr lang="en-GB"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r>
              <a:rPr lang="en-US" dirty="0" smtClean="0">
                <a:latin typeface="+mn-lt"/>
              </a:rPr>
              <a:t>She was encouraged by letters from Ellen G. White. One letter stated:</a:t>
            </a:r>
          </a:p>
          <a:p>
            <a:endParaRPr lang="en-US" dirty="0" smtClean="0">
              <a:latin typeface="+mn-lt"/>
            </a:endParaRPr>
          </a:p>
          <a:p>
            <a:r>
              <a:rPr lang="en-US" i="1" dirty="0" smtClean="0">
                <a:latin typeface="+mn-lt"/>
              </a:rPr>
              <a:t> </a:t>
            </a:r>
            <a:r>
              <a:rPr lang="en-US" b="1" i="1" dirty="0" smtClean="0">
                <a:latin typeface="+mn-lt"/>
              </a:rPr>
              <a:t>“The work you are doing to help our sisters feel their individual accountability to God is a good and necessary work. Long has it been neglected; but when this work has been laid out in clear lines, simple and definite, </a:t>
            </a:r>
            <a:endParaRPr lang="en-US" b="1" dirty="0" smtClean="0">
              <a:latin typeface="+mn-lt"/>
            </a:endParaRPr>
          </a:p>
          <a:p>
            <a:pPr eaLnBrk="1" hangingPunct="1"/>
            <a:endParaRPr lang="en-US" b="1" dirty="0" smtClean="0">
              <a:latin typeface="+mn-lt"/>
            </a:endParaRPr>
          </a:p>
        </p:txBody>
      </p:sp>
    </p:spTree>
    <p:extLst>
      <p:ext uri="{BB962C8B-B14F-4D97-AF65-F5344CB8AC3E}">
        <p14:creationId xmlns:p14="http://schemas.microsoft.com/office/powerpoint/2010/main" val="1180873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1E2BB0F-9FAD-40EA-92FF-E5D659ADE9A0}" type="slidenum">
              <a:rPr lang="en-GB" smtClean="0"/>
              <a:pPr/>
              <a:t>18</a:t>
            </a:fld>
            <a:endParaRPr lang="en-GB"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is-IS" i="1" dirty="0" smtClean="0">
                <a:latin typeface="+mn-lt"/>
              </a:rPr>
              <a:t>…</a:t>
            </a:r>
            <a:r>
              <a:rPr lang="en-US" b="1" i="1" dirty="0" smtClean="0">
                <a:latin typeface="+mn-lt"/>
              </a:rPr>
              <a:t>we may expect that the essential duties of the home, instead of being neglected, will be done much more intelligently. The Lord would ever have us urge upon those who do not understand the worth of the human soul.</a:t>
            </a:r>
            <a:endParaRPr lang="en-US" b="1" dirty="0" smtClean="0">
              <a:latin typeface="+mn-lt"/>
            </a:endParaRPr>
          </a:p>
        </p:txBody>
      </p:sp>
    </p:spTree>
    <p:extLst>
      <p:ext uri="{BB962C8B-B14F-4D97-AF65-F5344CB8AC3E}">
        <p14:creationId xmlns:p14="http://schemas.microsoft.com/office/powerpoint/2010/main" val="1105161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D2C0E33-3388-47EB-9CAE-1365A6B19BB9}" type="slidenum">
              <a:rPr lang="en-GB" smtClean="0"/>
              <a:pPr/>
              <a:t>19</a:t>
            </a:fld>
            <a:endParaRPr lang="en-GB"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b="1" i="1" dirty="0" smtClean="0">
                <a:latin typeface="+mn-lt"/>
              </a:rPr>
              <a:t>“If we can arrange, as you are now working, to have regularly organized companies intelligently instructed in regard to the part they should act as servants of the Master, our churches will have life and vitality such as have been so long needed.</a:t>
            </a:r>
            <a:endParaRPr lang="en-US" b="1"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181918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87297F69-78BB-4769-8A39-32A6D8B7CF1F}" type="slidenum">
              <a:rPr lang="en-GB" smtClean="0"/>
              <a:pPr/>
              <a:t>2</a:t>
            </a:fld>
            <a:endParaRPr lang="en-GB" smtClean="0"/>
          </a:p>
        </p:txBody>
      </p:sp>
      <p:sp>
        <p:nvSpPr>
          <p:cNvPr id="34819" name="Rectangle 2"/>
          <p:cNvSpPr>
            <a:spLocks noGrp="1" noRot="1" noChangeAspect="1" noChangeArrowheads="1" noTextEdit="1"/>
          </p:cNvSpPr>
          <p:nvPr>
            <p:ph type="sldImg"/>
          </p:nvPr>
        </p:nvSpPr>
        <p:spPr>
          <a:xfrm>
            <a:off x="419100" y="685800"/>
            <a:ext cx="3543300" cy="2657475"/>
          </a:xfrm>
          <a:ln/>
        </p:spPr>
      </p:sp>
      <p:sp>
        <p:nvSpPr>
          <p:cNvPr id="34820" name="Rectangle 3"/>
          <p:cNvSpPr>
            <a:spLocks noGrp="1" noChangeArrowheads="1"/>
          </p:cNvSpPr>
          <p:nvPr>
            <p:ph type="body" idx="1"/>
          </p:nvPr>
        </p:nvSpPr>
        <p:spPr>
          <a:xfrm>
            <a:off x="381000" y="3429000"/>
            <a:ext cx="6096000" cy="3124200"/>
          </a:xfrm>
          <a:noFill/>
          <a:ln/>
        </p:spPr>
        <p:txBody>
          <a:bodyPr/>
          <a:lstStyle/>
          <a:p>
            <a:r>
              <a:rPr lang="en-US" b="1" dirty="0" smtClean="0">
                <a:latin typeface="+mn-lt"/>
              </a:rPr>
              <a:t>I. The History of Women’s Ministries</a:t>
            </a:r>
          </a:p>
          <a:p>
            <a:endParaRPr lang="en-US" b="1" dirty="0" smtClean="0">
              <a:latin typeface="+mn-lt"/>
            </a:endParaRPr>
          </a:p>
          <a:p>
            <a:r>
              <a:rPr lang="en-US" b="1" dirty="0" smtClean="0">
                <a:latin typeface="+mn-lt"/>
              </a:rPr>
              <a:t>A. The Beginning of Women’s Ministries</a:t>
            </a:r>
            <a:endParaRPr lang="en-US" dirty="0" smtClean="0">
              <a:latin typeface="+mn-lt"/>
            </a:endParaRPr>
          </a:p>
          <a:p>
            <a:r>
              <a:rPr lang="en-US" b="1" dirty="0" smtClean="0">
                <a:latin typeface="+mn-lt"/>
              </a:rPr>
              <a:t> </a:t>
            </a:r>
            <a:endParaRPr lang="en-US" dirty="0" smtClean="0">
              <a:latin typeface="+mn-lt"/>
            </a:endParaRPr>
          </a:p>
          <a:p>
            <a:r>
              <a:rPr lang="en-US" dirty="0" smtClean="0">
                <a:latin typeface="+mn-lt"/>
              </a:rPr>
              <a:t>Women’s Ministries is not something new in recent history. In 1898 Mrs. </a:t>
            </a:r>
            <a:r>
              <a:rPr lang="en-US" dirty="0" err="1" smtClean="0">
                <a:latin typeface="+mn-lt"/>
              </a:rPr>
              <a:t>Sarepta</a:t>
            </a:r>
            <a:r>
              <a:rPr lang="en-US" dirty="0" smtClean="0">
                <a:latin typeface="+mn-lt"/>
              </a:rPr>
              <a:t> </a:t>
            </a:r>
            <a:r>
              <a:rPr lang="en-US" dirty="0" err="1" smtClean="0">
                <a:latin typeface="+mn-lt"/>
              </a:rPr>
              <a:t>Myrenda</a:t>
            </a:r>
            <a:r>
              <a:rPr lang="en-US" dirty="0" smtClean="0">
                <a:latin typeface="+mn-lt"/>
              </a:rPr>
              <a:t> Irish Henry, (often referred to as S.M.I. Henry) with the encouragement of Ellen G. White, headed a church department for women’s ministry. The story of how it began is a thrilling one!</a:t>
            </a:r>
          </a:p>
          <a:p>
            <a:pPr algn="ctr" eaLnBrk="1" hangingPunct="1"/>
            <a:endParaRPr lang="en-US" dirty="0" smtClean="0">
              <a:latin typeface="+mn-lt"/>
              <a:cs typeface="Times New Roman" pitchFamily="18" charset="0"/>
            </a:endParaRPr>
          </a:p>
        </p:txBody>
      </p:sp>
    </p:spTree>
    <p:extLst>
      <p:ext uri="{BB962C8B-B14F-4D97-AF65-F5344CB8AC3E}">
        <p14:creationId xmlns:p14="http://schemas.microsoft.com/office/powerpoint/2010/main" val="1651168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38B44D0-8E8A-4DE4-B322-5702FAA53540}" type="slidenum">
              <a:rPr lang="en-GB" smtClean="0"/>
              <a:pPr/>
              <a:t>20</a:t>
            </a:fld>
            <a:endParaRPr lang="en-GB"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b="1" i="1" dirty="0" smtClean="0">
                <a:latin typeface="+mn-lt"/>
              </a:rPr>
              <a:t>“....Our sisters have generally a very hard time, with their increasing families and their unappreciated trials. I have so longed for women who could be educators to help them to arise from their discouragement, and to feel that they could do a work for the Lord. </a:t>
            </a:r>
          </a:p>
          <a:p>
            <a:pPr eaLnBrk="1" hangingPunct="1"/>
            <a:endParaRPr lang="en-US" b="1" dirty="0" smtClean="0">
              <a:latin typeface="+mn-lt"/>
            </a:endParaRPr>
          </a:p>
        </p:txBody>
      </p:sp>
    </p:spTree>
    <p:extLst>
      <p:ext uri="{BB962C8B-B14F-4D97-AF65-F5344CB8AC3E}">
        <p14:creationId xmlns:p14="http://schemas.microsoft.com/office/powerpoint/2010/main" val="96054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38B44D0-8E8A-4DE4-B322-5702FAA53540}" type="slidenum">
              <a:rPr lang="en-GB" smtClean="0"/>
              <a:pPr/>
              <a:t>21</a:t>
            </a:fld>
            <a:endParaRPr lang="en-GB"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b="1" i="1" dirty="0" smtClean="0">
                <a:latin typeface="+mn-lt"/>
              </a:rPr>
              <a:t>And this effort is bringing rays of sunshine into their lives, and is being reflected upon the hearts of others. God will bless you, and all who shall unite with you, in this grand work.” Ellen G. White</a:t>
            </a:r>
            <a:endParaRPr lang="en-US" b="1" dirty="0" smtClean="0">
              <a:latin typeface="+mn-lt"/>
            </a:endParaRPr>
          </a:p>
        </p:txBody>
      </p:sp>
    </p:spTree>
    <p:extLst>
      <p:ext uri="{BB962C8B-B14F-4D97-AF65-F5344CB8AC3E}">
        <p14:creationId xmlns:p14="http://schemas.microsoft.com/office/powerpoint/2010/main" val="1609267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F69D53C-6B55-4F95-9F78-C8108F824969}" type="slidenum">
              <a:rPr lang="en-GB" smtClean="0"/>
              <a:pPr/>
              <a:t>22</a:t>
            </a:fld>
            <a:endParaRPr lang="en-GB"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b="1" dirty="0" smtClean="0">
                <a:latin typeface="+mj-lt"/>
              </a:rPr>
              <a:t>In 1899 Mrs. Henry published a weekly column in the </a:t>
            </a:r>
            <a:r>
              <a:rPr lang="en-US" b="1" i="1" dirty="0" smtClean="0">
                <a:latin typeface="+mj-lt"/>
              </a:rPr>
              <a:t>Adventist</a:t>
            </a:r>
            <a:r>
              <a:rPr lang="en-US" b="1" dirty="0" smtClean="0">
                <a:latin typeface="+mj-lt"/>
              </a:rPr>
              <a:t> </a:t>
            </a:r>
            <a:r>
              <a:rPr lang="en-US" b="1" i="1" dirty="0" smtClean="0">
                <a:latin typeface="+mj-lt"/>
              </a:rPr>
              <a:t>Review</a:t>
            </a:r>
            <a:r>
              <a:rPr lang="en-US" b="1" dirty="0" smtClean="0">
                <a:latin typeface="+mj-lt"/>
              </a:rPr>
              <a:t> headlined, “Woman’s Gospel Work.</a:t>
            </a:r>
            <a:r>
              <a:rPr lang="en-US" dirty="0" smtClean="0">
                <a:latin typeface="+mj-lt"/>
              </a:rPr>
              <a:t>” The column was filled with Bible studies, poetry, letters, and practical advice.</a:t>
            </a:r>
          </a:p>
          <a:p>
            <a:pPr eaLnBrk="1" hangingPunct="1"/>
            <a:endParaRPr lang="en-US" dirty="0" smtClean="0">
              <a:latin typeface="+mj-lt"/>
            </a:endParaRPr>
          </a:p>
        </p:txBody>
      </p:sp>
    </p:spTree>
    <p:extLst>
      <p:ext uri="{BB962C8B-B14F-4D97-AF65-F5344CB8AC3E}">
        <p14:creationId xmlns:p14="http://schemas.microsoft.com/office/powerpoint/2010/main" val="573492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F69D53C-6B55-4F95-9F78-C8108F824969}" type="slidenum">
              <a:rPr lang="en-GB" smtClean="0"/>
              <a:pPr/>
              <a:t>23</a:t>
            </a:fld>
            <a:endParaRPr lang="en-GB"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smtClean="0">
                <a:latin typeface="+mn-lt"/>
              </a:rPr>
              <a:t>In November 1899 Mrs. Henry wrote to Ellen White about her trip to the western United States to promote the work of Women’s Ministries. </a:t>
            </a:r>
          </a:p>
          <a:p>
            <a:pPr eaLnBrk="1" hangingPunct="1"/>
            <a:endParaRPr lang="en-US" dirty="0" smtClean="0">
              <a:latin typeface="+mn-lt"/>
            </a:endParaRPr>
          </a:p>
          <a:p>
            <a:pPr eaLnBrk="1" hangingPunct="1"/>
            <a:r>
              <a:rPr lang="en-US" dirty="0" smtClean="0">
                <a:latin typeface="+mn-lt"/>
              </a:rPr>
              <a:t>Her secretary added a postscript that said, </a:t>
            </a:r>
            <a:r>
              <a:rPr lang="en-US" i="1" dirty="0" smtClean="0">
                <a:latin typeface="+mn-lt"/>
              </a:rPr>
              <a:t>“</a:t>
            </a:r>
            <a:r>
              <a:rPr lang="en-US" b="1" i="1" dirty="0" smtClean="0">
                <a:latin typeface="+mn-lt"/>
              </a:rPr>
              <a:t>Her work is always received with the greatest interest at every place where she goes. The newspapers are very liberal in their notices of her work, often giving a good sketch of her life, and a very complete synopsis of her lectures.”</a:t>
            </a:r>
            <a:endParaRPr lang="en-US" b="1" dirty="0" smtClean="0">
              <a:latin typeface="+mn-lt"/>
            </a:endParaRPr>
          </a:p>
        </p:txBody>
      </p:sp>
    </p:spTree>
    <p:extLst>
      <p:ext uri="{BB962C8B-B14F-4D97-AF65-F5344CB8AC3E}">
        <p14:creationId xmlns:p14="http://schemas.microsoft.com/office/powerpoint/2010/main" val="2899175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2B79FE2-DBD2-4DB3-AF6D-190E9F9B2C31}" type="slidenum">
              <a:rPr lang="en-GB" smtClean="0"/>
              <a:pPr/>
              <a:t>24</a:t>
            </a:fld>
            <a:endParaRPr lang="en-GB"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dirty="0" smtClean="0">
                <a:latin typeface="+mn-lt"/>
              </a:rPr>
              <a:t>Mrs. Henry herself wrote, </a:t>
            </a:r>
            <a:r>
              <a:rPr lang="en-US" b="1" i="1" dirty="0" smtClean="0">
                <a:latin typeface="+mn-lt"/>
              </a:rPr>
              <a:t>“I was absent from home five months; traveled over nine thousand miles; have spoken two hundred and fourteen times; </a:t>
            </a:r>
            <a:endParaRPr lang="en-US" b="1" dirty="0" smtClean="0">
              <a:latin typeface="+mn-lt"/>
            </a:endParaRPr>
          </a:p>
        </p:txBody>
      </p:sp>
    </p:spTree>
    <p:extLst>
      <p:ext uri="{BB962C8B-B14F-4D97-AF65-F5344CB8AC3E}">
        <p14:creationId xmlns:p14="http://schemas.microsoft.com/office/powerpoint/2010/main" val="790170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2B79FE2-DBD2-4DB3-AF6D-190E9F9B2C31}" type="slidenum">
              <a:rPr lang="en-GB" smtClean="0"/>
              <a:pPr/>
              <a:t>25</a:t>
            </a:fld>
            <a:endParaRPr lang="en-GB"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b="1" i="1" dirty="0" smtClean="0">
                <a:latin typeface="+mj-lt"/>
              </a:rPr>
              <a:t>was subject to nearly all conditions of living and climate which would test the strength of the most robust, and yet have returned in good working order... </a:t>
            </a:r>
            <a:endParaRPr lang="en-US" b="1" dirty="0" smtClean="0">
              <a:latin typeface="+mj-lt"/>
            </a:endParaRPr>
          </a:p>
          <a:p>
            <a:pPr eaLnBrk="1" hangingPunct="1"/>
            <a:endParaRPr lang="en-US" sz="1050" dirty="0" smtClean="0"/>
          </a:p>
        </p:txBody>
      </p:sp>
    </p:spTree>
    <p:extLst>
      <p:ext uri="{BB962C8B-B14F-4D97-AF65-F5344CB8AC3E}">
        <p14:creationId xmlns:p14="http://schemas.microsoft.com/office/powerpoint/2010/main" val="1755800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2B79FE2-DBD2-4DB3-AF6D-190E9F9B2C31}" type="slidenum">
              <a:rPr lang="en-GB" smtClean="0"/>
              <a:pPr/>
              <a:t>26</a:t>
            </a:fld>
            <a:endParaRPr lang="en-GB"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b="1" i="1" dirty="0" smtClean="0">
                <a:latin typeface="+mn-lt"/>
              </a:rPr>
              <a:t>After one day of rest I have taken up the work which is waiting for me in my office, without any sense of especial weariness, and with a consciousness of strength and courage for all that is before me.”</a:t>
            </a:r>
            <a:endParaRPr lang="en-US" b="1" dirty="0" smtClean="0">
              <a:latin typeface="+mn-lt"/>
            </a:endParaRPr>
          </a:p>
        </p:txBody>
      </p:sp>
    </p:spTree>
    <p:extLst>
      <p:ext uri="{BB962C8B-B14F-4D97-AF65-F5344CB8AC3E}">
        <p14:creationId xmlns:p14="http://schemas.microsoft.com/office/powerpoint/2010/main" val="2623486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2B79FE2-DBD2-4DB3-AF6D-190E9F9B2C31}" type="slidenum">
              <a:rPr lang="en-GB" smtClean="0"/>
              <a:pPr/>
              <a:t>27</a:t>
            </a:fld>
            <a:endParaRPr lang="en-GB" smtClean="0"/>
          </a:p>
        </p:txBody>
      </p:sp>
      <p:sp>
        <p:nvSpPr>
          <p:cNvPr id="47107" name="Rectangle 2"/>
          <p:cNvSpPr>
            <a:spLocks noGrp="1" noRot="1" noChangeAspect="1" noChangeArrowheads="1" noTextEdit="1"/>
          </p:cNvSpPr>
          <p:nvPr>
            <p:ph type="sldImg"/>
          </p:nvPr>
        </p:nvSpPr>
        <p:spPr>
          <a:xfrm>
            <a:off x="1143000" y="685800"/>
            <a:ext cx="3657600" cy="2743200"/>
          </a:xfrm>
          <a:ln/>
        </p:spPr>
      </p:sp>
      <p:sp>
        <p:nvSpPr>
          <p:cNvPr id="47108" name="Rectangle 3"/>
          <p:cNvSpPr>
            <a:spLocks noGrp="1" noChangeArrowheads="1"/>
          </p:cNvSpPr>
          <p:nvPr>
            <p:ph type="body" idx="1"/>
          </p:nvPr>
        </p:nvSpPr>
        <p:spPr>
          <a:xfrm>
            <a:off x="914400" y="3657600"/>
            <a:ext cx="5029200" cy="3276600"/>
          </a:xfrm>
          <a:noFill/>
          <a:ln/>
        </p:spPr>
        <p:txBody>
          <a:bodyPr/>
          <a:lstStyle/>
          <a:p>
            <a:r>
              <a:rPr lang="en-US" dirty="0" smtClean="0">
                <a:latin typeface="+mn-lt"/>
              </a:rPr>
              <a:t>On January 3, 1900, Mrs. Henry attended a special session of leaders of the General Conference in Graysville, Tennessee. By January 12 she had become very ill with pneumonia. Although everything possible was done to save her life, she died on January 16, 1900. She was buried beside her mother and father at Pecatonica, Illinois. </a:t>
            </a:r>
          </a:p>
          <a:p>
            <a:r>
              <a:rPr lang="en-US" dirty="0" smtClean="0">
                <a:latin typeface="+mn-lt"/>
              </a:rPr>
              <a:t> </a:t>
            </a:r>
          </a:p>
          <a:p>
            <a:r>
              <a:rPr lang="en-US" dirty="0" smtClean="0">
                <a:latin typeface="+mn-lt"/>
              </a:rPr>
              <a:t>The nine-member Women’s Ministries committee at the General Conference tried to carry on her work for a time. </a:t>
            </a:r>
            <a:r>
              <a:rPr lang="en-US" b="1" dirty="0" smtClean="0">
                <a:latin typeface="+mn-lt"/>
              </a:rPr>
              <a:t>However, by June of 1901 the Women’s column disappeared from the </a:t>
            </a:r>
            <a:r>
              <a:rPr lang="en-US" b="1" i="1" dirty="0" smtClean="0">
                <a:latin typeface="+mn-lt"/>
              </a:rPr>
              <a:t>Review and Herald</a:t>
            </a:r>
            <a:r>
              <a:rPr lang="en-US" b="1" dirty="0" smtClean="0">
                <a:latin typeface="+mn-lt"/>
              </a:rPr>
              <a:t>. </a:t>
            </a:r>
            <a:r>
              <a:rPr lang="en-US" dirty="0" smtClean="0">
                <a:latin typeface="+mn-lt"/>
              </a:rPr>
              <a:t>The committee became discouraged without their strong leader, and Women’s Ministries ceased as a department of the church, though individual women continued to work for God in many ways. It was not revived again until 1990 with the re-establishment of Women’s Ministries at the General Conference. </a:t>
            </a:r>
          </a:p>
          <a:p>
            <a:r>
              <a:rPr lang="en-US" dirty="0" smtClean="0">
                <a:latin typeface="+mn-lt"/>
              </a:rPr>
              <a:t> </a:t>
            </a:r>
          </a:p>
          <a:p>
            <a:pPr eaLnBrk="1" hangingPunct="1"/>
            <a:endParaRPr lang="en-US" dirty="0" smtClean="0">
              <a:latin typeface="+mn-lt"/>
            </a:endParaRPr>
          </a:p>
        </p:txBody>
      </p:sp>
    </p:spTree>
    <p:extLst>
      <p:ext uri="{BB962C8B-B14F-4D97-AF65-F5344CB8AC3E}">
        <p14:creationId xmlns:p14="http://schemas.microsoft.com/office/powerpoint/2010/main" val="2402802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C567D3B-8F72-4545-AC0E-8D0F9ABF231B}" type="slidenum">
              <a:rPr lang="en-GB" smtClean="0"/>
              <a:pPr/>
              <a:t>28</a:t>
            </a:fld>
            <a:endParaRPr lang="en-GB"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dirty="0" smtClean="0">
                <a:latin typeface="+mn-lt"/>
              </a:rPr>
              <a:t>For more information on Mrs. Henry, there is an excellent book, </a:t>
            </a:r>
            <a:r>
              <a:rPr lang="en-US" i="1" dirty="0" smtClean="0">
                <a:latin typeface="+mn-lt"/>
              </a:rPr>
              <a:t>The Whirlwind of the Lord: The fascinating true story of </a:t>
            </a:r>
            <a:r>
              <a:rPr lang="en-US" i="1" dirty="0" err="1" smtClean="0">
                <a:latin typeface="+mn-lt"/>
              </a:rPr>
              <a:t>Sarepta</a:t>
            </a:r>
            <a:r>
              <a:rPr lang="en-US" i="1" dirty="0" smtClean="0">
                <a:latin typeface="+mn-lt"/>
              </a:rPr>
              <a:t> </a:t>
            </a:r>
            <a:r>
              <a:rPr lang="en-US" i="1" dirty="0" err="1" smtClean="0">
                <a:latin typeface="+mn-lt"/>
              </a:rPr>
              <a:t>Myrenda</a:t>
            </a:r>
            <a:r>
              <a:rPr lang="en-US" i="1" dirty="0" smtClean="0">
                <a:latin typeface="+mn-lt"/>
              </a:rPr>
              <a:t> Irish Henry</a:t>
            </a:r>
            <a:r>
              <a:rPr lang="en-US" dirty="0" smtClean="0">
                <a:latin typeface="+mn-lt"/>
              </a:rPr>
              <a:t> [hardcover] by Margaret </a:t>
            </a:r>
            <a:r>
              <a:rPr lang="en-US" dirty="0" err="1" smtClean="0">
                <a:latin typeface="+mn-lt"/>
              </a:rPr>
              <a:t>Rossiter</a:t>
            </a:r>
            <a:r>
              <a:rPr lang="en-US" dirty="0" smtClean="0">
                <a:latin typeface="+mn-lt"/>
              </a:rPr>
              <a:t> Thiele, the granddaughter of SMI Henry.</a:t>
            </a:r>
            <a:endParaRPr lang="en-US" dirty="0">
              <a:latin typeface="+mn-lt"/>
            </a:endParaRPr>
          </a:p>
        </p:txBody>
      </p:sp>
    </p:spTree>
    <p:extLst>
      <p:ext uri="{BB962C8B-B14F-4D97-AF65-F5344CB8AC3E}">
        <p14:creationId xmlns:p14="http://schemas.microsoft.com/office/powerpoint/2010/main" val="807956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FF2926B-1735-4A9C-9C47-C7CD21354318}" type="slidenum">
              <a:rPr lang="en-GB" smtClean="0"/>
              <a:pPr/>
              <a:t>29</a:t>
            </a:fld>
            <a:endParaRPr lang="en-GB"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b="1" dirty="0" smtClean="0">
                <a:latin typeface="+mn-lt"/>
              </a:rPr>
              <a:t>B. Women’s Ministries Time Line</a:t>
            </a:r>
            <a:endParaRPr lang="en-US" dirty="0" smtClean="0">
              <a:latin typeface="+mn-lt"/>
            </a:endParaRPr>
          </a:p>
          <a:p>
            <a:r>
              <a:rPr lang="en-US" dirty="0" smtClean="0">
                <a:latin typeface="+mn-lt"/>
              </a:rPr>
              <a:t> </a:t>
            </a:r>
            <a:br>
              <a:rPr lang="en-US" dirty="0" smtClean="0">
                <a:latin typeface="+mn-lt"/>
              </a:rPr>
            </a:br>
            <a:r>
              <a:rPr lang="en-US" i="1" dirty="0" smtClean="0">
                <a:latin typeface="+mn-lt"/>
              </a:rPr>
              <a:t>Note to the Presenter: Give everyone the Time Line Handout </a:t>
            </a:r>
            <a:r>
              <a:rPr lang="en-US" dirty="0" smtClean="0">
                <a:latin typeface="+mn-lt"/>
              </a:rPr>
              <a:t>(found in Appendix 4)</a:t>
            </a:r>
            <a:r>
              <a:rPr lang="en-US" i="1" dirty="0" smtClean="0">
                <a:latin typeface="+mn-lt"/>
              </a:rPr>
              <a:t>. Below is a list of important dates to go over with the class. </a:t>
            </a:r>
            <a:endParaRPr lang="en-US" dirty="0" smtClean="0">
              <a:latin typeface="+mn-lt"/>
            </a:endParaRPr>
          </a:p>
          <a:p>
            <a:r>
              <a:rPr lang="en-US" i="1" dirty="0" smtClean="0">
                <a:latin typeface="+mn-lt"/>
              </a:rPr>
              <a:t> </a:t>
            </a:r>
            <a:endParaRPr lang="en-US" dirty="0" smtClean="0">
              <a:latin typeface="+mn-lt"/>
            </a:endParaRPr>
          </a:p>
          <a:p>
            <a:r>
              <a:rPr lang="en-US" dirty="0" smtClean="0">
                <a:latin typeface="+mn-lt"/>
              </a:rPr>
              <a:t>1844  -  In December Ellen Harmon receives her first vision.</a:t>
            </a:r>
          </a:p>
          <a:p>
            <a:pPr eaLnBrk="1" hangingPunct="1"/>
            <a:endParaRPr lang="en-GB" dirty="0" smtClean="0">
              <a:latin typeface="+mn-lt"/>
            </a:endParaRPr>
          </a:p>
        </p:txBody>
      </p:sp>
    </p:spTree>
    <p:extLst>
      <p:ext uri="{BB962C8B-B14F-4D97-AF65-F5344CB8AC3E}">
        <p14:creationId xmlns:p14="http://schemas.microsoft.com/office/powerpoint/2010/main" val="265039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A919C33-849C-467B-BF68-CAE8C7975A1B}" type="slidenum">
              <a:rPr lang="en-GB" smtClean="0"/>
              <a:pPr/>
              <a:t>3</a:t>
            </a:fld>
            <a:endParaRPr lang="en-GB" smtClean="0"/>
          </a:p>
        </p:txBody>
      </p:sp>
      <p:sp>
        <p:nvSpPr>
          <p:cNvPr id="35843" name="Rectangle 2"/>
          <p:cNvSpPr>
            <a:spLocks noGrp="1" noRot="1" noChangeAspect="1" noChangeArrowheads="1" noTextEdit="1"/>
          </p:cNvSpPr>
          <p:nvPr>
            <p:ph type="sldImg"/>
          </p:nvPr>
        </p:nvSpPr>
        <p:spPr>
          <a:xfrm>
            <a:off x="762000" y="304800"/>
            <a:ext cx="2286000" cy="1714500"/>
          </a:xfrm>
          <a:ln/>
        </p:spPr>
      </p:sp>
      <p:sp>
        <p:nvSpPr>
          <p:cNvPr id="35844" name="Rectangle 3"/>
          <p:cNvSpPr>
            <a:spLocks noGrp="1" noChangeArrowheads="1"/>
          </p:cNvSpPr>
          <p:nvPr>
            <p:ph type="body" idx="1"/>
          </p:nvPr>
        </p:nvSpPr>
        <p:spPr>
          <a:xfrm>
            <a:off x="381000" y="2286000"/>
            <a:ext cx="6096000" cy="6858000"/>
          </a:xfrm>
          <a:noFill/>
          <a:ln/>
        </p:spPr>
        <p:txBody>
          <a:bodyPr/>
          <a:lstStyle/>
          <a:p>
            <a:pPr indent="344488"/>
            <a:r>
              <a:rPr lang="en-US" dirty="0" err="1" smtClean="0">
                <a:latin typeface="+mn-lt"/>
              </a:rPr>
              <a:t>Sarepta</a:t>
            </a:r>
            <a:r>
              <a:rPr lang="en-US" dirty="0" smtClean="0">
                <a:latin typeface="+mn-lt"/>
              </a:rPr>
              <a:t> </a:t>
            </a:r>
            <a:r>
              <a:rPr lang="en-US" dirty="0" err="1" smtClean="0">
                <a:latin typeface="+mn-lt"/>
              </a:rPr>
              <a:t>Myranda</a:t>
            </a:r>
            <a:r>
              <a:rPr lang="en-US" dirty="0" smtClean="0">
                <a:latin typeface="+mn-lt"/>
              </a:rPr>
              <a:t> Irish (1839 – 1900) was born into the family of a Methodist minister who did much pioneering work in Illinois. Being too frail, in her father’s opinion, to work at the household chores, </a:t>
            </a:r>
            <a:r>
              <a:rPr lang="en-US" dirty="0" err="1" smtClean="0">
                <a:latin typeface="+mn-lt"/>
              </a:rPr>
              <a:t>Sarepta</a:t>
            </a:r>
            <a:r>
              <a:rPr lang="en-US" dirty="0" smtClean="0">
                <a:latin typeface="+mn-lt"/>
              </a:rPr>
              <a:t> spent her childhood and youth accompanying him on his itineraries and learning theology. Later in her youth she attended Rock River Seminary. In 1861 she married James W. Henry, a teacher, who died 10 years later as a result of injuries suffered in the American Civil War, leaving her with three small children. She supported her family by teaching and by writing stories and poetry for publication.</a:t>
            </a:r>
          </a:p>
          <a:p>
            <a:pPr indent="344488"/>
            <a:r>
              <a:rPr lang="en-US" dirty="0" smtClean="0">
                <a:latin typeface="+mn-lt"/>
              </a:rPr>
              <a:t> Appalled one day in the spring of 1874 that her child had been enticed to enter a saloon by the offer of candy, she set out to organize the Christian women of Rockford, Illinois, to active promotion of temperance. Gradually her sphere of action enlarged, and she became a national evangelist for the newly organized Women’s Christian Temperance Union.</a:t>
            </a:r>
          </a:p>
          <a:p>
            <a:pPr indent="344488"/>
            <a:r>
              <a:rPr lang="en-US" dirty="0" smtClean="0">
                <a:latin typeface="+mn-lt"/>
              </a:rPr>
              <a:t> Because of </a:t>
            </a:r>
            <a:r>
              <a:rPr lang="en-US" dirty="0" err="1" smtClean="0">
                <a:latin typeface="+mn-lt"/>
              </a:rPr>
              <a:t>Sarepta’s</a:t>
            </a:r>
            <a:r>
              <a:rPr lang="en-US" dirty="0" smtClean="0">
                <a:latin typeface="+mn-lt"/>
              </a:rPr>
              <a:t> heavy workload of travel and speaking, she became ill in the late 1880's and by the year 1895 became an invalid from a heart ailment. Hoping to find help, she went to the Battle Creek Sanitarium. In the late summer of 1896 she accepted the teachings of the Seventh-day Adventist Church, and shortly afterward she was healed while in prayer, and resumed her WCTU work.</a:t>
            </a:r>
          </a:p>
          <a:p>
            <a:pPr indent="344488"/>
            <a:r>
              <a:rPr lang="en-US" dirty="0" smtClean="0">
                <a:latin typeface="+mn-lt"/>
              </a:rPr>
              <a:t> In 1898 she conceived a plan for what she called “woman ministry.” Lecturing on the role of the mother in the moral education of society, she stressed this from coast to coast in the United States and Canada. She also presented her plan to Adventist congregations. A. W. Spalding remarked later that from her work instituted in the Seventh-day Adventist Church came the first semblance of an organized effort to train parents and to give help in their problems. (</a:t>
            </a:r>
            <a:r>
              <a:rPr lang="en-US" i="1" dirty="0" smtClean="0">
                <a:latin typeface="+mn-lt"/>
              </a:rPr>
              <a:t>Seventh-day Adventist Encyclopedia, Vol. 10,</a:t>
            </a:r>
            <a:r>
              <a:rPr lang="en-US" dirty="0" smtClean="0">
                <a:latin typeface="+mn-lt"/>
              </a:rPr>
              <a:t> p. 691)</a:t>
            </a:r>
          </a:p>
          <a:p>
            <a:pPr indent="344488"/>
            <a:r>
              <a:rPr lang="en-US" dirty="0" smtClean="0">
                <a:latin typeface="+mn-lt"/>
              </a:rPr>
              <a:t> In 1898 she resigned her position as national evangelist for the WCTU in order to devote herself to mobilizing the women of the Adventist Church to work for God. She felt that properly organized, trained, and directed, they could do a work equal, if not superior, to that of the WCTU which was probably the most powerful women’s organization of the time. </a:t>
            </a:r>
          </a:p>
          <a:p>
            <a:pPr indent="344488"/>
            <a:r>
              <a:rPr lang="en-US" dirty="0" smtClean="0">
                <a:latin typeface="+mn-lt"/>
              </a:rPr>
              <a:t> Mrs. Henry had been working with a very consecrated and superior group of women: women of education, means, and Christian character. They were tireless, energetic, enthusiastic, and hard working. By comparison, it seemed that many of the Seventh-day Adventist women were more or less apathetic, un-ambitious, and provincial in their outlook. They had received wonderful counsel and instruction; they were earnest and devoted, but actually they knew little of their own mission and possibilities in the church. She began to devise a plan to engage the Adventist women in united service for God.</a:t>
            </a:r>
          </a:p>
          <a:p>
            <a:pPr eaLnBrk="1" hangingPunct="1"/>
            <a:endParaRPr lang="en-US" dirty="0" smtClean="0">
              <a:latin typeface="+mn-lt"/>
            </a:endParaRPr>
          </a:p>
        </p:txBody>
      </p:sp>
    </p:spTree>
    <p:extLst>
      <p:ext uri="{BB962C8B-B14F-4D97-AF65-F5344CB8AC3E}">
        <p14:creationId xmlns:p14="http://schemas.microsoft.com/office/powerpoint/2010/main" val="645605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F6E0B53-9CDD-41A7-9CB0-BBAA021BB10C}" type="slidenum">
              <a:rPr lang="en-GB" smtClean="0"/>
              <a:pPr/>
              <a:t>30</a:t>
            </a:fld>
            <a:endParaRPr lang="en-GB"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795338" indent="-795338"/>
            <a:r>
              <a:rPr lang="en-US" dirty="0" smtClean="0">
                <a:latin typeface="+mn-lt"/>
              </a:rPr>
              <a:t>1874  -  First </a:t>
            </a:r>
            <a:r>
              <a:rPr lang="en-US" dirty="0" err="1" smtClean="0">
                <a:latin typeface="+mn-lt"/>
              </a:rPr>
              <a:t>Dorcas</a:t>
            </a:r>
            <a:r>
              <a:rPr lang="en-US" dirty="0" smtClean="0">
                <a:latin typeface="+mn-lt"/>
              </a:rPr>
              <a:t> Society formed in Battle Creek, Michigan, by Mrs. Henry Gardner in October.</a:t>
            </a:r>
          </a:p>
          <a:p>
            <a:pPr marL="688975" indent="-688975">
              <a:tabLst>
                <a:tab pos="511175" algn="l"/>
              </a:tabLst>
            </a:pPr>
            <a:r>
              <a:rPr lang="en-US" dirty="0" smtClean="0">
                <a:latin typeface="+mn-lt"/>
              </a:rPr>
              <a:t> 	-  	Mrs. S. M. I. Henry becomes a national evangelist for the Women’s Christian Temperance Union.</a:t>
            </a:r>
          </a:p>
          <a:p>
            <a:pPr marL="795338" indent="-795338"/>
            <a:r>
              <a:rPr lang="en-US" dirty="0" smtClean="0">
                <a:latin typeface="+mn-lt"/>
              </a:rPr>
              <a:t> </a:t>
            </a:r>
          </a:p>
          <a:p>
            <a:pPr marL="688975" indent="-688975">
              <a:tabLst>
                <a:tab pos="511175" algn="l"/>
              </a:tabLst>
            </a:pPr>
            <a:r>
              <a:rPr lang="en-US" dirty="0" smtClean="0">
                <a:latin typeface="+mn-lt"/>
              </a:rPr>
              <a:t>1896	- 	Mrs. S. M. I. Henry joins the Seventh-day Adventist Church after attending Battle Creek Sanitarium for treatment.</a:t>
            </a:r>
          </a:p>
          <a:p>
            <a:pPr eaLnBrk="1" hangingPunct="1"/>
            <a:endParaRPr lang="en-GB" dirty="0" smtClean="0">
              <a:latin typeface="+mn-lt"/>
            </a:endParaRPr>
          </a:p>
        </p:txBody>
      </p:sp>
    </p:spTree>
    <p:extLst>
      <p:ext uri="{BB962C8B-B14F-4D97-AF65-F5344CB8AC3E}">
        <p14:creationId xmlns:p14="http://schemas.microsoft.com/office/powerpoint/2010/main" val="148887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F283999-3CC5-44AE-AAF7-39CF551E61B5}" type="slidenum">
              <a:rPr lang="en-GB" smtClean="0"/>
              <a:pPr/>
              <a:t>31</a:t>
            </a:fld>
            <a:endParaRPr lang="en-GB"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marL="795338" indent="-795338">
              <a:tabLst>
                <a:tab pos="569913" algn="l"/>
              </a:tabLst>
            </a:pPr>
            <a:r>
              <a:rPr lang="en-US" dirty="0" smtClean="0">
                <a:latin typeface="+mn-lt"/>
              </a:rPr>
              <a:t>1898	-  	Mrs. Henry corresponds with Ellen G. White and outlines “woman ministry”; Ellen White encourages her. </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	-	March 30, Mrs. Henry given a ministerial license by the General Conference. </a:t>
            </a:r>
          </a:p>
          <a:p>
            <a:pPr marL="795338" indent="-795338">
              <a:tabLst>
                <a:tab pos="569913" algn="l"/>
              </a:tabLst>
            </a:pPr>
            <a:r>
              <a:rPr lang="en-US" dirty="0" smtClean="0">
                <a:latin typeface="+mn-lt"/>
              </a:rPr>
              <a:t> </a:t>
            </a:r>
          </a:p>
          <a:p>
            <a:pPr marL="795338" lvl="0" indent="-795338">
              <a:tabLst>
                <a:tab pos="569913" algn="l"/>
              </a:tabLst>
            </a:pPr>
            <a:r>
              <a:rPr lang="en-US" dirty="0" smtClean="0"/>
              <a:t>	-	</a:t>
            </a:r>
            <a:r>
              <a:rPr lang="en-US" dirty="0" smtClean="0">
                <a:latin typeface="+mn-lt"/>
              </a:rPr>
              <a:t>SMI Henry wrote a four page supplement to the December 6, 1898, </a:t>
            </a:r>
            <a:r>
              <a:rPr lang="en-US" i="1" dirty="0" smtClean="0">
                <a:latin typeface="+mn-lt"/>
              </a:rPr>
              <a:t>Review and Herald.</a:t>
            </a:r>
            <a:endParaRPr lang="en-US" dirty="0" smtClean="0">
              <a:latin typeface="+mn-lt"/>
            </a:endParaRPr>
          </a:p>
          <a:p>
            <a:pPr marL="795338" indent="-795338" eaLnBrk="1" hangingPunct="1">
              <a:tabLst>
                <a:tab pos="569913" algn="l"/>
              </a:tabLst>
            </a:pPr>
            <a:endParaRPr lang="en-GB" dirty="0" smtClean="0">
              <a:latin typeface="+mn-lt"/>
            </a:endParaRPr>
          </a:p>
        </p:txBody>
      </p:sp>
    </p:spTree>
    <p:extLst>
      <p:ext uri="{BB962C8B-B14F-4D97-AF65-F5344CB8AC3E}">
        <p14:creationId xmlns:p14="http://schemas.microsoft.com/office/powerpoint/2010/main" val="318503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17BABF6-B8C7-4456-92CA-2B6743FBA3A3}" type="slidenum">
              <a:rPr lang="en-GB" smtClean="0"/>
              <a:pPr/>
              <a:t>32</a:t>
            </a:fld>
            <a:endParaRPr lang="en-GB"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marL="795338" indent="-795338">
              <a:tabLst>
                <a:tab pos="569913" algn="l"/>
              </a:tabLst>
            </a:pPr>
            <a:r>
              <a:rPr lang="en-US" dirty="0" smtClean="0">
                <a:latin typeface="+mn-lt"/>
              </a:rPr>
              <a:t>1899	-  	Mrs. Henry produced a weekly page in the </a:t>
            </a:r>
            <a:r>
              <a:rPr lang="en-US" i="1" dirty="0" smtClean="0">
                <a:latin typeface="+mn-lt"/>
              </a:rPr>
              <a:t>Review</a:t>
            </a:r>
            <a:r>
              <a:rPr lang="en-US" dirty="0" smtClean="0">
                <a:latin typeface="+mn-lt"/>
              </a:rPr>
              <a:t> called “Women’s Gospel Work.” She traveled extensively promoting Women’s Ministries.</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1900	-  	Mrs. Henry dies. Nine member committee continues a short while, then disbands. </a:t>
            </a:r>
            <a:r>
              <a:rPr lang="en-US" baseline="0" dirty="0" smtClean="0">
                <a:latin typeface="+mn-lt"/>
              </a:rPr>
              <a:t> </a:t>
            </a:r>
            <a:r>
              <a:rPr lang="en-US" dirty="0" smtClean="0">
                <a:latin typeface="+mn-lt"/>
              </a:rPr>
              <a:t>Organized work of Women’s Ministries stops.</a:t>
            </a:r>
          </a:p>
          <a:p>
            <a:pPr marL="795338" indent="-795338" eaLnBrk="1" hangingPunct="1">
              <a:tabLst>
                <a:tab pos="569913" algn="l"/>
              </a:tabLst>
            </a:pPr>
            <a:endParaRPr lang="en-GB" dirty="0" smtClean="0">
              <a:latin typeface="+mn-lt"/>
            </a:endParaRPr>
          </a:p>
        </p:txBody>
      </p:sp>
    </p:spTree>
    <p:extLst>
      <p:ext uri="{BB962C8B-B14F-4D97-AF65-F5344CB8AC3E}">
        <p14:creationId xmlns:p14="http://schemas.microsoft.com/office/powerpoint/2010/main" val="3906181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6ED94C6-400B-4F98-8BC2-7324D7D93D80}" type="slidenum">
              <a:rPr lang="en-GB" smtClean="0"/>
              <a:pPr/>
              <a:t>33</a:t>
            </a:fld>
            <a:endParaRPr lang="en-GB"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marL="795338" indent="-795338">
              <a:tabLst>
                <a:tab pos="569913" algn="l"/>
              </a:tabLst>
            </a:pPr>
            <a:r>
              <a:rPr lang="en-US" dirty="0" smtClean="0">
                <a:latin typeface="+mn-lt"/>
              </a:rPr>
              <a:t>1913	-  	</a:t>
            </a:r>
            <a:r>
              <a:rPr lang="en-US" dirty="0" err="1" smtClean="0">
                <a:latin typeface="+mn-lt"/>
              </a:rPr>
              <a:t>Dorcas</a:t>
            </a:r>
            <a:r>
              <a:rPr lang="en-US" dirty="0" smtClean="0">
                <a:latin typeface="+mn-lt"/>
              </a:rPr>
              <a:t> Society becomes part of the Home Missionary Department, later the Lay Activities, and then the Personal Ministries Department. It focuses on helping the poor.</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1915	-  	July 16, Ellen White dies.</a:t>
            </a:r>
          </a:p>
          <a:p>
            <a:pPr marL="795338" indent="-795338" eaLnBrk="1" hangingPunct="1">
              <a:tabLst>
                <a:tab pos="569913" algn="l"/>
              </a:tabLst>
            </a:pPr>
            <a:endParaRPr lang="en-GB" dirty="0" smtClean="0">
              <a:latin typeface="+mn-lt"/>
            </a:endParaRPr>
          </a:p>
        </p:txBody>
      </p:sp>
    </p:spTree>
    <p:extLst>
      <p:ext uri="{BB962C8B-B14F-4D97-AF65-F5344CB8AC3E}">
        <p14:creationId xmlns:p14="http://schemas.microsoft.com/office/powerpoint/2010/main" val="3038740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4162697-0813-42CC-BD42-85D6310B138E}" type="slidenum">
              <a:rPr lang="en-GB" smtClean="0"/>
              <a:pPr/>
              <a:t>34</a:t>
            </a:fld>
            <a:endParaRPr lang="en-GB"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marL="795338" indent="-795338">
              <a:tabLst>
                <a:tab pos="569913" algn="l"/>
              </a:tabLst>
            </a:pPr>
            <a:r>
              <a:rPr lang="en-US" dirty="0" smtClean="0">
                <a:latin typeface="+mn-lt"/>
              </a:rPr>
              <a:t>1973 	-	First “Role of Women in the Church” committee meets at Camp </a:t>
            </a:r>
            <a:r>
              <a:rPr lang="en-US" dirty="0" err="1" smtClean="0">
                <a:latin typeface="+mn-lt"/>
              </a:rPr>
              <a:t>Mohaven</a:t>
            </a:r>
            <a:r>
              <a:rPr lang="en-US" dirty="0" smtClean="0">
                <a:latin typeface="+mn-lt"/>
              </a:rPr>
              <a:t>, Ohio.</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1980	-  	Dallas General Conference Session, President Neal C. Wilson calls for church to find ways to organize and use the vast potential represented by women’s talents.</a:t>
            </a:r>
            <a:endParaRPr lang="en-US" dirty="0">
              <a:latin typeface="+mn-lt"/>
            </a:endParaRPr>
          </a:p>
        </p:txBody>
      </p:sp>
    </p:spTree>
    <p:extLst>
      <p:ext uri="{BB962C8B-B14F-4D97-AF65-F5344CB8AC3E}">
        <p14:creationId xmlns:p14="http://schemas.microsoft.com/office/powerpoint/2010/main" val="3301426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4162697-0813-42CC-BD42-85D6310B138E}" type="slidenum">
              <a:rPr lang="en-GB" smtClean="0"/>
              <a:pPr/>
              <a:t>35</a:t>
            </a:fld>
            <a:endParaRPr lang="en-GB" smtClean="0"/>
          </a:p>
        </p:txBody>
      </p:sp>
      <p:sp>
        <p:nvSpPr>
          <p:cNvPr id="54275" name="Rectangle 2"/>
          <p:cNvSpPr>
            <a:spLocks noGrp="1" noRot="1" noChangeAspect="1" noChangeArrowheads="1" noTextEdit="1"/>
          </p:cNvSpPr>
          <p:nvPr>
            <p:ph type="sldImg"/>
          </p:nvPr>
        </p:nvSpPr>
        <p:spPr>
          <a:xfrm>
            <a:off x="1143000" y="685800"/>
            <a:ext cx="2743200" cy="2057400"/>
          </a:xfrm>
          <a:ln/>
        </p:spPr>
      </p:sp>
      <p:sp>
        <p:nvSpPr>
          <p:cNvPr id="54276" name="Rectangle 3"/>
          <p:cNvSpPr>
            <a:spLocks noGrp="1" noChangeArrowheads="1"/>
          </p:cNvSpPr>
          <p:nvPr>
            <p:ph type="body" idx="1"/>
          </p:nvPr>
        </p:nvSpPr>
        <p:spPr>
          <a:xfrm>
            <a:off x="914400" y="3048000"/>
            <a:ext cx="5029200" cy="5486400"/>
          </a:xfrm>
          <a:noFill/>
          <a:ln/>
        </p:spPr>
        <p:txBody>
          <a:bodyPr/>
          <a:lstStyle/>
          <a:p>
            <a:pPr marL="795338" indent="-795338">
              <a:tabLst>
                <a:tab pos="569913" algn="l"/>
              </a:tabLst>
            </a:pPr>
            <a:r>
              <a:rPr lang="en-US" dirty="0" smtClean="0">
                <a:latin typeface="+mn-lt"/>
              </a:rPr>
              <a:t>1985	-  	March: Commission on the Role of Women meets. Includes delegates from world field. Recommend an affirmative action plan be developed to improve women’s  involvement in the church.</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	-	July: The General Conference Session in New Orleans votes “affirmative action” for the involvement of women in the work of the church be a priority plan with church leadership, and to request leaders use their executive influence to open to women all aspects of ministry in the church that do not require ordination.</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	-	Annual Council establishes a Women’s Ministries Advisory Committee. Betty Holbrook is appointed chair person.</a:t>
            </a:r>
          </a:p>
          <a:p>
            <a:pPr marL="795338" indent="-795338" eaLnBrk="1" hangingPunct="1">
              <a:tabLst>
                <a:tab pos="569913" algn="l"/>
              </a:tabLst>
            </a:pPr>
            <a:endParaRPr lang="en-GB" dirty="0" smtClean="0">
              <a:latin typeface="+mn-lt"/>
            </a:endParaRPr>
          </a:p>
        </p:txBody>
      </p:sp>
    </p:spTree>
    <p:extLst>
      <p:ext uri="{BB962C8B-B14F-4D97-AF65-F5344CB8AC3E}">
        <p14:creationId xmlns:p14="http://schemas.microsoft.com/office/powerpoint/2010/main" val="1129098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50F8D4A-A1C0-450E-8811-0BCD71E8D5FA}" type="slidenum">
              <a:rPr lang="en-GB" smtClean="0"/>
              <a:pPr/>
              <a:t>36</a:t>
            </a:fld>
            <a:endParaRPr lang="en-GB"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marL="795338" lvl="0" indent="-795338">
              <a:tabLst>
                <a:tab pos="569913" algn="l"/>
              </a:tabLst>
            </a:pPr>
            <a:r>
              <a:rPr lang="en-US" dirty="0" smtClean="0">
                <a:latin typeface="+mn-lt"/>
              </a:rPr>
              <a:t>1988	-  	Karen Flowers becomes head of the Women’s Ministries Advisory Committee. They formulate a mission statement for Women’s Ministries, the same one now in use by the Women’s Ministries Department.</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	-	The GC Women’s Ministries Advisory drafts proposal for President Neal Wilson outlining full-time position for a Women’s Ministries director.</a:t>
            </a:r>
          </a:p>
          <a:p>
            <a:pPr marL="795338" indent="-795338" eaLnBrk="1" hangingPunct="1">
              <a:tabLst>
                <a:tab pos="569913" algn="l"/>
              </a:tabLst>
            </a:pPr>
            <a:endParaRPr lang="en-GB" dirty="0" smtClean="0">
              <a:latin typeface="+mn-lt"/>
            </a:endParaRPr>
          </a:p>
        </p:txBody>
      </p:sp>
    </p:spTree>
    <p:extLst>
      <p:ext uri="{BB962C8B-B14F-4D97-AF65-F5344CB8AC3E}">
        <p14:creationId xmlns:p14="http://schemas.microsoft.com/office/powerpoint/2010/main" val="2016841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50F8D4A-A1C0-450E-8811-0BCD71E8D5FA}" type="slidenum">
              <a:rPr lang="en-GB" smtClean="0"/>
              <a:pPr/>
              <a:t>37</a:t>
            </a:fld>
            <a:endParaRPr lang="en-GB"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marL="795338" indent="-795338">
              <a:tabLst>
                <a:tab pos="569913" algn="l"/>
              </a:tabLst>
            </a:pPr>
            <a:r>
              <a:rPr lang="en-US" dirty="0" smtClean="0">
                <a:latin typeface="+mn-lt"/>
              </a:rPr>
              <a:t>1989	-  	March 16, “Forgotten Heritage,” and editorial in the </a:t>
            </a:r>
            <a:r>
              <a:rPr lang="en-US" i="1" dirty="0" smtClean="0">
                <a:latin typeface="+mn-lt"/>
              </a:rPr>
              <a:t>Adventist Review</a:t>
            </a:r>
            <a:r>
              <a:rPr lang="en-US" dirty="0" smtClean="0">
                <a:latin typeface="+mn-lt"/>
              </a:rPr>
              <a:t> summarizes  the work of SMI Henry and calls for re-establishment of Women’s Ministries.</a:t>
            </a:r>
          </a:p>
          <a:p>
            <a:pPr marL="795338" indent="-795338">
              <a:tabLst>
                <a:tab pos="569913" algn="l"/>
              </a:tabLst>
            </a:pPr>
            <a:r>
              <a:rPr lang="en-US" dirty="0" smtClean="0">
                <a:latin typeface="+mn-lt"/>
              </a:rPr>
              <a:t> </a:t>
            </a:r>
          </a:p>
          <a:p>
            <a:pPr marL="795338" indent="-795338">
              <a:tabLst>
                <a:tab pos="569913" algn="l"/>
              </a:tabLst>
            </a:pPr>
            <a:r>
              <a:rPr lang="en-US" dirty="0" smtClean="0">
                <a:latin typeface="+mn-lt"/>
              </a:rPr>
              <a:t>	-	Karen Flowers presented a study on women in leadership in the world field to a 	Commission on the Role of Women at </a:t>
            </a:r>
            <a:r>
              <a:rPr lang="en-US" dirty="0" err="1" smtClean="0">
                <a:latin typeface="+mn-lt"/>
              </a:rPr>
              <a:t>Cohutta</a:t>
            </a:r>
            <a:r>
              <a:rPr lang="en-US" dirty="0" smtClean="0">
                <a:latin typeface="+mn-lt"/>
              </a:rPr>
              <a:t> Springs, Georgia. The meeting recommended that the General Conference open an office of Women’s Ministries with a full-time director for Women’s Ministries.</a:t>
            </a:r>
          </a:p>
          <a:p>
            <a:pPr marL="795338" indent="-795338" eaLnBrk="1" hangingPunct="1">
              <a:tabLst>
                <a:tab pos="569913" algn="l"/>
              </a:tabLst>
            </a:pPr>
            <a:endParaRPr lang="en-GB" dirty="0" smtClean="0">
              <a:latin typeface="+mn-lt"/>
            </a:endParaRPr>
          </a:p>
        </p:txBody>
      </p:sp>
    </p:spTree>
    <p:extLst>
      <p:ext uri="{BB962C8B-B14F-4D97-AF65-F5344CB8AC3E}">
        <p14:creationId xmlns:p14="http://schemas.microsoft.com/office/powerpoint/2010/main" val="3368162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48F73CC-9BCD-401F-8389-2353D2C36578}" type="slidenum">
              <a:rPr lang="en-GB" smtClean="0"/>
              <a:pPr/>
              <a:t>38</a:t>
            </a:fld>
            <a:endParaRPr lang="en-GB"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688975" indent="-688975" eaLnBrk="1" hangingPunct="1">
              <a:tabLst>
                <a:tab pos="463550" algn="l"/>
              </a:tabLst>
            </a:pPr>
            <a:r>
              <a:rPr lang="en-US" dirty="0" smtClean="0">
                <a:latin typeface="+mn-lt"/>
              </a:rPr>
              <a:t>1990  	-	A fabric wall-hanging depicting Adventist women serving Christ in every division  of the world is displayed at the General Conference Session in Indianapolis. It is now on display in the General Conference building.</a:t>
            </a:r>
          </a:p>
          <a:p>
            <a:pPr marL="688975" indent="-688975" eaLnBrk="1" hangingPunct="1">
              <a:tabLst>
                <a:tab pos="463550" algn="l"/>
              </a:tabLst>
            </a:pPr>
            <a:endParaRPr lang="en-GB" dirty="0" smtClean="0">
              <a:latin typeface="+mn-lt"/>
            </a:endParaRPr>
          </a:p>
        </p:txBody>
      </p:sp>
    </p:spTree>
    <p:extLst>
      <p:ext uri="{BB962C8B-B14F-4D97-AF65-F5344CB8AC3E}">
        <p14:creationId xmlns:p14="http://schemas.microsoft.com/office/powerpoint/2010/main" val="4207830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48F73CC-9BCD-401F-8389-2353D2C36578}" type="slidenum">
              <a:rPr lang="en-GB" smtClean="0"/>
              <a:pPr/>
              <a:t>39</a:t>
            </a:fld>
            <a:endParaRPr lang="en-GB"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795338" indent="-795338">
              <a:tabLst>
                <a:tab pos="569913" algn="l"/>
              </a:tabLst>
            </a:pPr>
            <a:r>
              <a:rPr lang="en-US" dirty="0" smtClean="0">
                <a:latin typeface="+mn-lt"/>
              </a:rPr>
              <a:t>1990  	-	A group of 35 women representing various groups asks the church to appoint a full-time Director of Women’s Ministries at all levels. They recommend</a:t>
            </a:r>
            <a:r>
              <a:rPr lang="en-US" baseline="0" dirty="0" smtClean="0">
                <a:latin typeface="+mn-lt"/>
              </a:rPr>
              <a:t> that</a:t>
            </a:r>
            <a:r>
              <a:rPr lang="en-US" dirty="0" smtClean="0">
                <a:latin typeface="+mn-lt"/>
              </a:rPr>
              <a:t> the Director’s duties include:</a:t>
            </a:r>
          </a:p>
          <a:p>
            <a:pPr marL="1139825" lvl="0" indent="-225425">
              <a:buFont typeface="Arial" pitchFamily="34" charset="0"/>
              <a:buChar char="•"/>
            </a:pPr>
            <a:r>
              <a:rPr lang="en-US" dirty="0" smtClean="0">
                <a:latin typeface="+mn-lt"/>
              </a:rPr>
              <a:t>Identifying, assessing and developing strategies to meet women’s needs</a:t>
            </a:r>
          </a:p>
          <a:p>
            <a:pPr marL="1139825" lvl="0" indent="-225425">
              <a:buFont typeface="Arial" pitchFamily="34" charset="0"/>
              <a:buChar char="•"/>
            </a:pPr>
            <a:r>
              <a:rPr lang="en-US" dirty="0" smtClean="0">
                <a:latin typeface="+mn-lt"/>
              </a:rPr>
              <a:t>Generating and disseminating accurate information concerning the role of women in the church</a:t>
            </a:r>
          </a:p>
          <a:p>
            <a:pPr marL="1139825" lvl="0" indent="-225425">
              <a:buFont typeface="Arial" pitchFamily="34" charset="0"/>
              <a:buChar char="•"/>
            </a:pPr>
            <a:r>
              <a:rPr lang="en-US" dirty="0" smtClean="0">
                <a:latin typeface="+mn-lt"/>
              </a:rPr>
              <a:t>Sponsoring retreats for the purpose of spiritual nourishment</a:t>
            </a:r>
          </a:p>
          <a:p>
            <a:pPr marL="1139825" lvl="0" indent="-225425">
              <a:buFont typeface="Arial" pitchFamily="34" charset="0"/>
              <a:buChar char="•"/>
            </a:pPr>
            <a:r>
              <a:rPr lang="en-US" dirty="0" smtClean="0">
                <a:latin typeface="+mn-lt"/>
              </a:rPr>
              <a:t>Directing activities to educate women regarding church governance and policies</a:t>
            </a:r>
          </a:p>
          <a:p>
            <a:pPr marL="795338" indent="-795338">
              <a:tabLst>
                <a:tab pos="569913" algn="l"/>
              </a:tabLst>
            </a:pPr>
            <a:r>
              <a:rPr lang="en-US" dirty="0" smtClean="0">
                <a:latin typeface="+mn-lt"/>
              </a:rPr>
              <a:t> </a:t>
            </a:r>
            <a:endParaRPr lang="en-GB" dirty="0" smtClean="0">
              <a:latin typeface="+mn-lt"/>
            </a:endParaRPr>
          </a:p>
        </p:txBody>
      </p:sp>
    </p:spTree>
    <p:extLst>
      <p:ext uri="{BB962C8B-B14F-4D97-AF65-F5344CB8AC3E}">
        <p14:creationId xmlns:p14="http://schemas.microsoft.com/office/powerpoint/2010/main" val="154317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E3C3BEB2-EF71-46F3-9DD2-7796FA2B52CA}" type="slidenum">
              <a:rPr lang="en-GB" smtClean="0"/>
              <a:pPr/>
              <a:t>4</a:t>
            </a:fld>
            <a:endParaRPr lang="en-GB"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US" dirty="0" smtClean="0">
                <a:latin typeface="+mn-lt"/>
              </a:rPr>
              <a:t>At this time she received a letter from Ellen G. White who was then in Australia that said in part:</a:t>
            </a:r>
          </a:p>
          <a:p>
            <a:r>
              <a:rPr lang="en-US" dirty="0" smtClean="0">
                <a:latin typeface="+mn-lt"/>
              </a:rPr>
              <a:t> </a:t>
            </a:r>
          </a:p>
          <a:p>
            <a:r>
              <a:rPr lang="en-US" i="1" dirty="0" smtClean="0">
                <a:latin typeface="+mn-lt"/>
              </a:rPr>
              <a:t> “Sister Henry:</a:t>
            </a:r>
            <a:endParaRPr lang="en-US" dirty="0" smtClean="0">
              <a:latin typeface="+mn-lt"/>
            </a:endParaRPr>
          </a:p>
          <a:p>
            <a:r>
              <a:rPr lang="en-US" i="1" dirty="0" smtClean="0">
                <a:latin typeface="+mn-lt"/>
              </a:rPr>
              <a:t> </a:t>
            </a:r>
            <a:endParaRPr lang="en-US" dirty="0" smtClean="0">
              <a:latin typeface="+mn-lt"/>
            </a:endParaRPr>
          </a:p>
          <a:p>
            <a:r>
              <a:rPr lang="en-US" i="1" dirty="0" smtClean="0">
                <a:latin typeface="+mn-lt"/>
              </a:rPr>
              <a:t>“...I have thought, with your experience, under the supervision of God, you could exert your influence to set in operation lines of work where women could unite together to work for the Lord.</a:t>
            </a:r>
            <a:endParaRPr lang="en-US"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2334676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48F73CC-9BCD-401F-8389-2353D2C36578}" type="slidenum">
              <a:rPr lang="en-GB" smtClean="0"/>
              <a:pPr/>
              <a:t>40</a:t>
            </a:fld>
            <a:endParaRPr lang="en-GB"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688975" indent="-688975">
              <a:tabLst>
                <a:tab pos="463550" algn="l"/>
              </a:tabLst>
            </a:pPr>
            <a:r>
              <a:rPr lang="en-US" dirty="0" smtClean="0">
                <a:latin typeface="+mn-lt"/>
              </a:rPr>
              <a:t>1990  	-	Annual Council, October 4, voted to open an Office of Women’ Ministries. Rose Otis</a:t>
            </a:r>
            <a:r>
              <a:rPr lang="en-US" baseline="0" dirty="0" smtClean="0">
                <a:latin typeface="+mn-lt"/>
              </a:rPr>
              <a:t> is</a:t>
            </a:r>
            <a:r>
              <a:rPr lang="en-US" dirty="0" smtClean="0">
                <a:latin typeface="+mn-lt"/>
              </a:rPr>
              <a:t> elected director of Women’s Ministries. </a:t>
            </a:r>
          </a:p>
          <a:p>
            <a:pPr marL="688975" indent="-688975">
              <a:tabLst>
                <a:tab pos="463550" algn="l"/>
              </a:tabLst>
            </a:pPr>
            <a:r>
              <a:rPr lang="en-US" dirty="0" smtClean="0">
                <a:latin typeface="+mn-lt"/>
              </a:rPr>
              <a:t>		(Note: The fact that it was the </a:t>
            </a:r>
            <a:r>
              <a:rPr lang="en-US" i="1" dirty="0" smtClean="0">
                <a:latin typeface="+mn-lt"/>
              </a:rPr>
              <a:t>Office</a:t>
            </a:r>
            <a:r>
              <a:rPr lang="en-US" dirty="0" smtClean="0">
                <a:latin typeface="+mn-lt"/>
              </a:rPr>
              <a:t> of Women’s Ministries meant that it was under the direction of the President; it was not a separate department of the church as yet.)</a:t>
            </a:r>
          </a:p>
          <a:p>
            <a:pPr marL="688975" indent="-688975" eaLnBrk="1" hangingPunct="1">
              <a:tabLst>
                <a:tab pos="463550" algn="l"/>
              </a:tabLst>
            </a:pPr>
            <a:endParaRPr lang="en-GB" dirty="0" smtClean="0">
              <a:latin typeface="+mn-lt"/>
            </a:endParaRPr>
          </a:p>
        </p:txBody>
      </p:sp>
    </p:spTree>
    <p:extLst>
      <p:ext uri="{BB962C8B-B14F-4D97-AF65-F5344CB8AC3E}">
        <p14:creationId xmlns:p14="http://schemas.microsoft.com/office/powerpoint/2010/main" val="198757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3D5B31F-8BBA-4B87-8AD9-8C112CE0A50B}" type="slidenum">
              <a:rPr lang="en-GB" smtClean="0"/>
              <a:pPr/>
              <a:t>41</a:t>
            </a:fld>
            <a:endParaRPr lang="en-GB"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marL="688975" indent="-688975">
              <a:tabLst>
                <a:tab pos="463550" algn="l"/>
              </a:tabLst>
            </a:pPr>
            <a:r>
              <a:rPr lang="en-US" dirty="0" smtClean="0">
                <a:latin typeface="+mn-lt"/>
              </a:rPr>
              <a:t>1995   	-	1995 was declared the Year of the Adventist Woman</a:t>
            </a:r>
          </a:p>
          <a:p>
            <a:pPr marL="688975" indent="-688975">
              <a:tabLst>
                <a:tab pos="463550" algn="l"/>
              </a:tabLst>
            </a:pPr>
            <a:r>
              <a:rPr lang="en-US" dirty="0" smtClean="0">
                <a:latin typeface="+mn-lt"/>
              </a:rPr>
              <a:t> </a:t>
            </a:r>
          </a:p>
          <a:p>
            <a:pPr marL="688975" indent="-688975">
              <a:tabLst>
                <a:tab pos="463550" algn="l"/>
              </a:tabLst>
            </a:pPr>
            <a:r>
              <a:rPr lang="en-US" dirty="0" smtClean="0">
                <a:latin typeface="+mn-lt"/>
              </a:rPr>
              <a:t>	-	Women’s Ministries given full departmental status at the General Conference Session in Utrecht.</a:t>
            </a:r>
          </a:p>
          <a:p>
            <a:pPr marL="688975" indent="-688975">
              <a:tabLst>
                <a:tab pos="463550" algn="l"/>
              </a:tabLst>
            </a:pPr>
            <a:r>
              <a:rPr lang="en-US" dirty="0" smtClean="0">
                <a:latin typeface="+mn-lt"/>
              </a:rPr>
              <a:t> </a:t>
            </a:r>
          </a:p>
          <a:p>
            <a:pPr marL="688975" indent="-688975">
              <a:tabLst>
                <a:tab pos="463550" algn="l"/>
              </a:tabLst>
            </a:pPr>
            <a:r>
              <a:rPr lang="en-US" dirty="0" smtClean="0">
                <a:latin typeface="+mn-lt"/>
              </a:rPr>
              <a:t>	-	</a:t>
            </a:r>
            <a:r>
              <a:rPr lang="en-US" dirty="0" err="1" smtClean="0">
                <a:latin typeface="+mn-lt"/>
              </a:rPr>
              <a:t>Ardis</a:t>
            </a:r>
            <a:r>
              <a:rPr lang="en-US" dirty="0" smtClean="0">
                <a:latin typeface="+mn-lt"/>
              </a:rPr>
              <a:t> </a:t>
            </a:r>
            <a:r>
              <a:rPr lang="en-US" dirty="0" err="1" smtClean="0">
                <a:latin typeface="+mn-lt"/>
              </a:rPr>
              <a:t>Stenbakken</a:t>
            </a:r>
            <a:r>
              <a:rPr lang="en-US" dirty="0" smtClean="0">
                <a:latin typeface="+mn-lt"/>
              </a:rPr>
              <a:t> is elected as Associate Director.</a:t>
            </a:r>
          </a:p>
          <a:p>
            <a:pPr marL="688975" indent="-688975" eaLnBrk="1" hangingPunct="1">
              <a:tabLst>
                <a:tab pos="463550" algn="l"/>
              </a:tabLst>
            </a:pPr>
            <a:endParaRPr lang="en-GB" dirty="0" smtClean="0">
              <a:latin typeface="+mn-lt"/>
            </a:endParaRPr>
          </a:p>
        </p:txBody>
      </p:sp>
    </p:spTree>
    <p:extLst>
      <p:ext uri="{BB962C8B-B14F-4D97-AF65-F5344CB8AC3E}">
        <p14:creationId xmlns:p14="http://schemas.microsoft.com/office/powerpoint/2010/main" val="1691045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2A02735-0960-44F0-A78F-D2489C04A4CB}" type="slidenum">
              <a:rPr lang="en-GB" smtClean="0"/>
              <a:pPr/>
              <a:t>42</a:t>
            </a:fld>
            <a:endParaRPr lang="en-GB"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marL="688975" indent="-688975">
              <a:tabLst>
                <a:tab pos="463550" algn="l"/>
              </a:tabLst>
            </a:pPr>
            <a:r>
              <a:rPr lang="en-US" dirty="0" smtClean="0">
                <a:latin typeface="+mn-lt"/>
              </a:rPr>
              <a:t>1996 	-	First Women’s Ministries World Advisory held in March. These sessions involve all the Division Women’s Ministries Directors, lay plans for Women’s Ministries for the next five years, and adopt policies and initiatives such as Abuse Prevention Day.</a:t>
            </a:r>
          </a:p>
          <a:p>
            <a:pPr marL="688975" indent="-688975">
              <a:tabLst>
                <a:tab pos="463550" algn="l"/>
              </a:tabLst>
            </a:pPr>
            <a:r>
              <a:rPr lang="en-US" dirty="0" smtClean="0">
                <a:latin typeface="+mn-lt"/>
              </a:rPr>
              <a:t> </a:t>
            </a:r>
          </a:p>
          <a:p>
            <a:pPr marL="688975" indent="-688975">
              <a:tabLst>
                <a:tab pos="463550" algn="l"/>
              </a:tabLst>
            </a:pPr>
            <a:r>
              <a:rPr lang="en-US" dirty="0" smtClean="0">
                <a:latin typeface="+mn-lt"/>
              </a:rPr>
              <a:t>	-	Dorothy Eaton Watts elected to replace Rose Otis, who resigned to become a Vice-President for the North American Division.</a:t>
            </a:r>
          </a:p>
          <a:p>
            <a:pPr marL="688975" indent="-688975" eaLnBrk="1" hangingPunct="1">
              <a:tabLst>
                <a:tab pos="463550" algn="l"/>
              </a:tabLst>
            </a:pPr>
            <a:endParaRPr lang="en-GB" dirty="0" smtClean="0">
              <a:latin typeface="+mn-lt"/>
            </a:endParaRPr>
          </a:p>
        </p:txBody>
      </p:sp>
    </p:spTree>
    <p:extLst>
      <p:ext uri="{BB962C8B-B14F-4D97-AF65-F5344CB8AC3E}">
        <p14:creationId xmlns:p14="http://schemas.microsoft.com/office/powerpoint/2010/main" val="2301065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1F9C074-1DEE-43EF-8089-BA2F6340DBF2}" type="slidenum">
              <a:rPr lang="en-GB" smtClean="0"/>
              <a:pPr/>
              <a:t>43</a:t>
            </a:fld>
            <a:endParaRPr lang="en-GB" smtClean="0"/>
          </a:p>
        </p:txBody>
      </p:sp>
      <p:sp>
        <p:nvSpPr>
          <p:cNvPr id="59395" name="Rectangle 2"/>
          <p:cNvSpPr>
            <a:spLocks noGrp="1" noRot="1" noChangeAspect="1" noChangeArrowheads="1" noTextEdit="1"/>
          </p:cNvSpPr>
          <p:nvPr>
            <p:ph type="sldImg"/>
          </p:nvPr>
        </p:nvSpPr>
        <p:spPr>
          <a:xfrm>
            <a:off x="762000" y="228600"/>
            <a:ext cx="4267200" cy="3200400"/>
          </a:xfrm>
          <a:ln/>
        </p:spPr>
      </p:sp>
      <p:sp>
        <p:nvSpPr>
          <p:cNvPr id="59396" name="Rectangle 3"/>
          <p:cNvSpPr>
            <a:spLocks noGrp="1" noChangeArrowheads="1"/>
          </p:cNvSpPr>
          <p:nvPr>
            <p:ph type="body" idx="1"/>
          </p:nvPr>
        </p:nvSpPr>
        <p:spPr>
          <a:xfrm>
            <a:off x="228600" y="3962400"/>
            <a:ext cx="6172200" cy="1752600"/>
          </a:xfrm>
          <a:noFill/>
          <a:ln/>
        </p:spPr>
        <p:txBody>
          <a:bodyPr/>
          <a:lstStyle/>
          <a:p>
            <a:pPr marL="688975" indent="-688975">
              <a:tabLst>
                <a:tab pos="463550" algn="l"/>
              </a:tabLst>
            </a:pPr>
            <a:r>
              <a:rPr lang="en-US" dirty="0" smtClean="0">
                <a:latin typeface="+mn-lt"/>
              </a:rPr>
              <a:t>1997	-	At Annual Council </a:t>
            </a:r>
            <a:r>
              <a:rPr lang="en-US" dirty="0" err="1" smtClean="0">
                <a:latin typeface="+mn-lt"/>
              </a:rPr>
              <a:t>Ardis</a:t>
            </a:r>
            <a:r>
              <a:rPr lang="en-US" dirty="0" smtClean="0">
                <a:latin typeface="+mn-lt"/>
              </a:rPr>
              <a:t> </a:t>
            </a:r>
            <a:r>
              <a:rPr lang="en-US" dirty="0" err="1" smtClean="0">
                <a:latin typeface="+mn-lt"/>
              </a:rPr>
              <a:t>Stenbakken</a:t>
            </a:r>
            <a:r>
              <a:rPr lang="en-US" dirty="0" smtClean="0">
                <a:latin typeface="+mn-lt"/>
              </a:rPr>
              <a:t> was chosen to replace Dorothy Watts who resigned when her husband became president of Southern Asia Division. </a:t>
            </a:r>
          </a:p>
          <a:p>
            <a:pPr marL="688975" indent="-688975">
              <a:tabLst>
                <a:tab pos="463550" algn="l"/>
              </a:tabLst>
            </a:pPr>
            <a:r>
              <a:rPr lang="en-US" dirty="0" smtClean="0">
                <a:latin typeface="+mn-lt"/>
              </a:rPr>
              <a:t> </a:t>
            </a:r>
          </a:p>
          <a:p>
            <a:pPr marL="688975" indent="-688975">
              <a:tabLst>
                <a:tab pos="463550" algn="l"/>
              </a:tabLst>
            </a:pPr>
            <a:r>
              <a:rPr lang="en-US" dirty="0" smtClean="0">
                <a:latin typeface="+mn-lt"/>
              </a:rPr>
              <a:t>	-	</a:t>
            </a:r>
            <a:r>
              <a:rPr lang="en-US" dirty="0" err="1" smtClean="0">
                <a:latin typeface="+mn-lt"/>
              </a:rPr>
              <a:t>Lynnetta</a:t>
            </a:r>
            <a:r>
              <a:rPr lang="en-US" dirty="0" smtClean="0">
                <a:latin typeface="+mn-lt"/>
              </a:rPr>
              <a:t> </a:t>
            </a:r>
            <a:r>
              <a:rPr lang="en-US" dirty="0" err="1" smtClean="0">
                <a:latin typeface="+mn-lt"/>
              </a:rPr>
              <a:t>Siagian</a:t>
            </a:r>
            <a:r>
              <a:rPr lang="en-US" dirty="0" smtClean="0">
                <a:latin typeface="+mn-lt"/>
              </a:rPr>
              <a:t> </a:t>
            </a:r>
            <a:r>
              <a:rPr lang="en-US" dirty="0" err="1" smtClean="0">
                <a:latin typeface="+mn-lt"/>
              </a:rPr>
              <a:t>Hamstra</a:t>
            </a:r>
            <a:r>
              <a:rPr lang="en-US" dirty="0" smtClean="0">
                <a:latin typeface="+mn-lt"/>
              </a:rPr>
              <a:t> elected as Associate Director of General Conference Department of Women’s Ministries.</a:t>
            </a:r>
          </a:p>
          <a:p>
            <a:pPr marL="688975" indent="-688975">
              <a:tabLst>
                <a:tab pos="463550" algn="l"/>
              </a:tabLst>
            </a:pPr>
            <a:r>
              <a:rPr lang="en-US" dirty="0" smtClean="0">
                <a:latin typeface="+mn-lt"/>
              </a:rPr>
              <a:t> </a:t>
            </a:r>
          </a:p>
          <a:p>
            <a:pPr marL="688975" indent="-688975" eaLnBrk="1" hangingPunct="1">
              <a:tabLst>
                <a:tab pos="463550" algn="l"/>
              </a:tabLst>
            </a:pPr>
            <a:endParaRPr lang="en-US" i="1" dirty="0" smtClean="0">
              <a:latin typeface="+mn-lt"/>
              <a:cs typeface="Times New Roman" pitchFamily="18" charset="0"/>
            </a:endParaRPr>
          </a:p>
        </p:txBody>
      </p:sp>
    </p:spTree>
    <p:extLst>
      <p:ext uri="{BB962C8B-B14F-4D97-AF65-F5344CB8AC3E}">
        <p14:creationId xmlns:p14="http://schemas.microsoft.com/office/powerpoint/2010/main" val="4201866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1F9C074-1DEE-43EF-8089-BA2F6340DBF2}" type="slidenum">
              <a:rPr lang="en-GB" smtClean="0"/>
              <a:pPr/>
              <a:t>44</a:t>
            </a:fld>
            <a:endParaRPr lang="en-GB" smtClean="0"/>
          </a:p>
        </p:txBody>
      </p:sp>
      <p:sp>
        <p:nvSpPr>
          <p:cNvPr id="59395" name="Rectangle 2"/>
          <p:cNvSpPr>
            <a:spLocks noGrp="1" noRot="1" noChangeAspect="1" noChangeArrowheads="1" noTextEdit="1"/>
          </p:cNvSpPr>
          <p:nvPr>
            <p:ph type="sldImg"/>
          </p:nvPr>
        </p:nvSpPr>
        <p:spPr>
          <a:xfrm>
            <a:off x="762000" y="533400"/>
            <a:ext cx="3657600" cy="2743200"/>
          </a:xfrm>
          <a:ln/>
        </p:spPr>
      </p:sp>
      <p:sp>
        <p:nvSpPr>
          <p:cNvPr id="59396" name="Rectangle 3"/>
          <p:cNvSpPr>
            <a:spLocks noGrp="1" noChangeArrowheads="1"/>
          </p:cNvSpPr>
          <p:nvPr>
            <p:ph type="body" idx="1"/>
          </p:nvPr>
        </p:nvSpPr>
        <p:spPr>
          <a:xfrm>
            <a:off x="609600" y="3505200"/>
            <a:ext cx="5791200" cy="3962400"/>
          </a:xfrm>
          <a:noFill/>
          <a:ln/>
        </p:spPr>
        <p:txBody>
          <a:bodyPr/>
          <a:lstStyle/>
          <a:p>
            <a:pPr marL="688975" indent="-688975">
              <a:tabLst>
                <a:tab pos="463550" algn="l"/>
              </a:tabLst>
            </a:pPr>
            <a:r>
              <a:rPr lang="en-US" dirty="0" smtClean="0">
                <a:latin typeface="+mn-lt"/>
              </a:rPr>
              <a:t>2004	 -	</a:t>
            </a:r>
            <a:r>
              <a:rPr lang="en-US" dirty="0" err="1" smtClean="0">
                <a:latin typeface="+mn-lt"/>
              </a:rPr>
              <a:t>Ardis</a:t>
            </a:r>
            <a:r>
              <a:rPr lang="en-US" dirty="0" smtClean="0">
                <a:latin typeface="+mn-lt"/>
              </a:rPr>
              <a:t> </a:t>
            </a:r>
            <a:r>
              <a:rPr lang="en-US" dirty="0" err="1" smtClean="0">
                <a:latin typeface="+mn-lt"/>
              </a:rPr>
              <a:t>Stenbakken</a:t>
            </a:r>
            <a:r>
              <a:rPr lang="en-US" dirty="0" smtClean="0">
                <a:latin typeface="+mn-lt"/>
              </a:rPr>
              <a:t> retires at the end of 2004 </a:t>
            </a:r>
          </a:p>
          <a:p>
            <a:pPr marL="688975" indent="-688975">
              <a:tabLst>
                <a:tab pos="463550" algn="l"/>
              </a:tabLst>
            </a:pPr>
            <a:r>
              <a:rPr lang="en-US" dirty="0" smtClean="0">
                <a:latin typeface="+mn-lt"/>
              </a:rPr>
              <a:t> </a:t>
            </a:r>
          </a:p>
          <a:p>
            <a:pPr marL="688975" indent="-688975">
              <a:tabLst>
                <a:tab pos="463550" algn="l"/>
              </a:tabLst>
            </a:pPr>
            <a:r>
              <a:rPr lang="en-US" dirty="0" smtClean="0">
                <a:latin typeface="+mn-lt"/>
              </a:rPr>
              <a:t>	-	Heather-Dawn Small is elected Director of Women’s Ministries.</a:t>
            </a:r>
          </a:p>
          <a:p>
            <a:pPr marL="688975" indent="-688975">
              <a:tabLst>
                <a:tab pos="463550" algn="l"/>
              </a:tabLst>
            </a:pPr>
            <a:r>
              <a:rPr lang="en-US" dirty="0" smtClean="0">
                <a:latin typeface="+mn-lt"/>
              </a:rPr>
              <a:t> </a:t>
            </a:r>
          </a:p>
          <a:p>
            <a:pPr marL="688975" indent="-688975">
              <a:tabLst>
                <a:tab pos="463550" algn="l"/>
              </a:tabLst>
            </a:pPr>
            <a:r>
              <a:rPr lang="en-US" dirty="0" smtClean="0">
                <a:latin typeface="+mn-lt"/>
              </a:rPr>
              <a:t>2005	-	Raquel </a:t>
            </a:r>
            <a:r>
              <a:rPr lang="en-US" dirty="0" err="1" smtClean="0">
                <a:latin typeface="+mn-lt"/>
              </a:rPr>
              <a:t>Queiroz</a:t>
            </a:r>
            <a:r>
              <a:rPr lang="en-US" dirty="0" smtClean="0">
                <a:latin typeface="+mn-lt"/>
              </a:rPr>
              <a:t> </a:t>
            </a:r>
            <a:r>
              <a:rPr lang="en-US" dirty="0" err="1" smtClean="0">
                <a:latin typeface="+mn-lt"/>
              </a:rPr>
              <a:t>da</a:t>
            </a:r>
            <a:r>
              <a:rPr lang="en-US" dirty="0" smtClean="0">
                <a:latin typeface="+mn-lt"/>
              </a:rPr>
              <a:t> Costa Arrais elected as Associate Director</a:t>
            </a:r>
          </a:p>
          <a:p>
            <a:pPr marL="688975" indent="-688975" eaLnBrk="1" hangingPunct="1">
              <a:tabLst>
                <a:tab pos="463550" algn="l"/>
              </a:tabLst>
            </a:pPr>
            <a:endParaRPr lang="en-US" i="1" dirty="0" smtClean="0">
              <a:latin typeface="+mn-lt"/>
              <a:cs typeface="Times New Roman" pitchFamily="18" charset="0"/>
            </a:endParaRPr>
          </a:p>
        </p:txBody>
      </p:sp>
    </p:spTree>
    <p:extLst>
      <p:ext uri="{BB962C8B-B14F-4D97-AF65-F5344CB8AC3E}">
        <p14:creationId xmlns:p14="http://schemas.microsoft.com/office/powerpoint/2010/main" val="1203177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45</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marL="225425" indent="-225425">
              <a:buFont typeface="Arial"/>
              <a:buChar char="•"/>
            </a:pPr>
            <a:r>
              <a:rPr lang="en-US" b="1" dirty="0" smtClean="0">
                <a:latin typeface="+mn-lt"/>
              </a:rPr>
              <a:t>Women’s Ministries in the Divisions and Division Women’s Ministries Directors</a:t>
            </a:r>
          </a:p>
          <a:p>
            <a:pPr marL="225425" indent="-225425"/>
            <a:endParaRPr lang="en-US" dirty="0" smtClean="0">
              <a:latin typeface="+mn-lt"/>
            </a:endParaRPr>
          </a:p>
          <a:p>
            <a:pPr marL="225425" indent="-225425">
              <a:buFont typeface="Arial"/>
              <a:buChar char="•"/>
            </a:pPr>
            <a:r>
              <a:rPr lang="en-US" dirty="0" smtClean="0">
                <a:latin typeface="+mn-lt"/>
              </a:rPr>
              <a:t>The Date is when Women’s Ministries began in the Division followed by the Directors</a:t>
            </a:r>
          </a:p>
          <a:p>
            <a:pPr marL="225425" indent="-225425"/>
            <a:r>
              <a:rPr lang="en-US" dirty="0" smtClean="0">
                <a:latin typeface="+mn-lt"/>
              </a:rPr>
              <a:t> </a:t>
            </a:r>
          </a:p>
          <a:p>
            <a:pPr marL="225425" indent="-225425"/>
            <a:r>
              <a:rPr lang="en-US" b="1" dirty="0" smtClean="0">
                <a:latin typeface="+mn-lt"/>
              </a:rPr>
              <a:t>1990</a:t>
            </a:r>
          </a:p>
          <a:p>
            <a:pPr marL="225425" indent="-225425">
              <a:tabLst>
                <a:tab pos="688975" algn="l"/>
              </a:tabLst>
            </a:pPr>
            <a:r>
              <a:rPr lang="en-US" b="1" dirty="0" smtClean="0">
                <a:latin typeface="+mn-lt"/>
              </a:rPr>
              <a:t>North American Division </a:t>
            </a:r>
          </a:p>
          <a:p>
            <a:pPr marL="171450" indent="-171450">
              <a:buFont typeface="Arial" charset="0"/>
              <a:buChar char="•"/>
              <a:tabLst>
                <a:tab pos="688975" algn="l"/>
              </a:tabLst>
            </a:pPr>
            <a:r>
              <a:rPr lang="en-US" dirty="0" smtClean="0">
                <a:latin typeface="+mn-lt"/>
              </a:rPr>
              <a:t>Elizabeth </a:t>
            </a:r>
            <a:r>
              <a:rPr lang="en-US" dirty="0" err="1" smtClean="0">
                <a:latin typeface="+mn-lt"/>
              </a:rPr>
              <a:t>Sterndale</a:t>
            </a:r>
            <a:r>
              <a:rPr lang="en-US" dirty="0" smtClean="0">
                <a:latin typeface="+mn-lt"/>
              </a:rPr>
              <a:t> (1990 – 1997)</a:t>
            </a:r>
          </a:p>
          <a:p>
            <a:pPr marL="171450" indent="-171450">
              <a:buFont typeface="Arial" charset="0"/>
              <a:buChar char="•"/>
              <a:tabLst>
                <a:tab pos="688975" algn="l"/>
              </a:tabLst>
            </a:pPr>
            <a:r>
              <a:rPr lang="en-US" dirty="0" smtClean="0">
                <a:latin typeface="+mn-lt"/>
              </a:rPr>
              <a:t>Rose Otis (1997 – 1998)</a:t>
            </a:r>
          </a:p>
          <a:p>
            <a:pPr marL="171450" indent="-171450">
              <a:buFont typeface="Arial" charset="0"/>
              <a:buChar char="•"/>
              <a:tabLst>
                <a:tab pos="688975" algn="l"/>
              </a:tabLst>
            </a:pPr>
            <a:r>
              <a:rPr lang="en-US" dirty="0" smtClean="0">
                <a:latin typeface="+mn-lt"/>
              </a:rPr>
              <a:t>Mary </a:t>
            </a:r>
            <a:r>
              <a:rPr lang="en-US" dirty="0" err="1" smtClean="0">
                <a:latin typeface="+mn-lt"/>
              </a:rPr>
              <a:t>Maxson</a:t>
            </a:r>
            <a:r>
              <a:rPr lang="en-US" dirty="0" smtClean="0">
                <a:latin typeface="+mn-lt"/>
              </a:rPr>
              <a:t> (1998 - 2005 ) </a:t>
            </a:r>
          </a:p>
          <a:p>
            <a:pPr marL="171450" indent="-171450">
              <a:buFont typeface="Arial" charset="0"/>
              <a:buChar char="•"/>
              <a:tabLst>
                <a:tab pos="688975" algn="l"/>
              </a:tabLst>
            </a:pPr>
            <a:r>
              <a:rPr lang="en-US" dirty="0" smtClean="0">
                <a:latin typeface="+mn-lt"/>
              </a:rPr>
              <a:t>Carla Baker (2006 - present)</a:t>
            </a:r>
          </a:p>
          <a:p>
            <a:pPr marL="225425" indent="-225425" eaLnBrk="1" hangingPunct="1"/>
            <a:endParaRPr lang="en-US" dirty="0" smtClean="0">
              <a:latin typeface="+mn-lt"/>
            </a:endParaRPr>
          </a:p>
        </p:txBody>
      </p:sp>
    </p:spTree>
    <p:extLst>
      <p:ext uri="{BB962C8B-B14F-4D97-AF65-F5344CB8AC3E}">
        <p14:creationId xmlns:p14="http://schemas.microsoft.com/office/powerpoint/2010/main" val="3261548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46</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b="1" dirty="0" smtClean="0">
                <a:latin typeface="+mn-lt"/>
              </a:rPr>
              <a:t>1991</a:t>
            </a:r>
          </a:p>
          <a:p>
            <a:r>
              <a:rPr lang="en-US" b="1" dirty="0" smtClean="0">
                <a:latin typeface="+mn-lt"/>
              </a:rPr>
              <a:t>Northern Asia Pacific Division (formerly Far Eastern Division and then Asia Pacific Division)</a:t>
            </a:r>
          </a:p>
          <a:p>
            <a:pPr marL="171450" indent="-171450">
              <a:buFont typeface="Arial" charset="0"/>
              <a:buChar char="•"/>
              <a:tabLst>
                <a:tab pos="403225" algn="l"/>
              </a:tabLst>
            </a:pPr>
            <a:r>
              <a:rPr lang="en-US" dirty="0" smtClean="0">
                <a:latin typeface="+mn-lt"/>
              </a:rPr>
              <a:t>Nancy </a:t>
            </a:r>
            <a:r>
              <a:rPr lang="en-US" dirty="0" err="1" smtClean="0">
                <a:latin typeface="+mn-lt"/>
              </a:rPr>
              <a:t>Bassham</a:t>
            </a:r>
            <a:r>
              <a:rPr lang="en-US" dirty="0" smtClean="0">
                <a:latin typeface="+mn-lt"/>
              </a:rPr>
              <a:t> (1991 - 1994) </a:t>
            </a:r>
          </a:p>
          <a:p>
            <a:pPr marL="171450" indent="-171450">
              <a:buFont typeface="Arial" charset="0"/>
              <a:buChar char="•"/>
              <a:tabLst>
                <a:tab pos="403225" algn="l"/>
              </a:tabLst>
            </a:pPr>
            <a:r>
              <a:rPr lang="en-US" dirty="0" smtClean="0">
                <a:latin typeface="+mn-lt"/>
              </a:rPr>
              <a:t>Linda </a:t>
            </a:r>
            <a:r>
              <a:rPr lang="en-US" dirty="0" err="1" smtClean="0">
                <a:latin typeface="+mn-lt"/>
              </a:rPr>
              <a:t>Koh</a:t>
            </a:r>
            <a:r>
              <a:rPr lang="en-US" dirty="0" smtClean="0">
                <a:latin typeface="+mn-lt"/>
              </a:rPr>
              <a:t> (1994 - 1997)</a:t>
            </a:r>
          </a:p>
          <a:p>
            <a:pPr marL="171450" indent="-171450">
              <a:buFont typeface="Arial" charset="0"/>
              <a:buChar char="•"/>
              <a:tabLst>
                <a:tab pos="403225" algn="l"/>
              </a:tabLst>
            </a:pPr>
            <a:r>
              <a:rPr lang="en-US" dirty="0" smtClean="0">
                <a:latin typeface="+mn-lt"/>
              </a:rPr>
              <a:t>Mary Wong (1997 - 2002)</a:t>
            </a:r>
          </a:p>
          <a:p>
            <a:pPr marL="171450" indent="-171450">
              <a:buFont typeface="Arial" charset="0"/>
              <a:buChar char="•"/>
              <a:tabLst>
                <a:tab pos="403225" algn="l"/>
              </a:tabLst>
            </a:pPr>
            <a:r>
              <a:rPr lang="en-US" dirty="0" smtClean="0">
                <a:latin typeface="+mn-lt"/>
              </a:rPr>
              <a:t>Young-Ja Lee Nam (2002 - 2005)</a:t>
            </a:r>
          </a:p>
          <a:p>
            <a:pPr marL="171450" indent="-171450">
              <a:buFont typeface="Arial" charset="0"/>
              <a:buChar char="•"/>
              <a:tabLst>
                <a:tab pos="403225" algn="l"/>
              </a:tabLst>
            </a:pPr>
            <a:r>
              <a:rPr lang="en-US" dirty="0" smtClean="0">
                <a:latin typeface="+mn-lt"/>
              </a:rPr>
              <a:t>Sally Lam </a:t>
            </a:r>
            <a:r>
              <a:rPr lang="en-US" dirty="0" err="1" smtClean="0">
                <a:latin typeface="+mn-lt"/>
              </a:rPr>
              <a:t>Phoon</a:t>
            </a:r>
            <a:r>
              <a:rPr lang="en-US" dirty="0" smtClean="0">
                <a:latin typeface="+mn-lt"/>
              </a:rPr>
              <a:t> (2006 - present)</a:t>
            </a:r>
          </a:p>
          <a:p>
            <a:pPr eaLnBrk="1" hangingPunct="1"/>
            <a:endParaRPr lang="en-US" dirty="0" smtClean="0">
              <a:latin typeface="+mn-lt"/>
            </a:endParaRPr>
          </a:p>
        </p:txBody>
      </p:sp>
    </p:spTree>
    <p:extLst>
      <p:ext uri="{BB962C8B-B14F-4D97-AF65-F5344CB8AC3E}">
        <p14:creationId xmlns:p14="http://schemas.microsoft.com/office/powerpoint/2010/main" val="1811474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47</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b="1" dirty="0" smtClean="0">
                <a:latin typeface="+mn-lt"/>
              </a:rPr>
              <a:t>1991</a:t>
            </a:r>
          </a:p>
          <a:p>
            <a:r>
              <a:rPr lang="en-US" b="1" dirty="0" smtClean="0">
                <a:latin typeface="+mn-lt"/>
              </a:rPr>
              <a:t>Southern Asia Pacific Division (formerly Far Eastern Division and Asia Pacific Division)</a:t>
            </a:r>
            <a:endParaRPr lang="en-US" dirty="0" smtClean="0">
              <a:latin typeface="+mn-lt"/>
            </a:endParaRPr>
          </a:p>
          <a:p>
            <a:pPr marL="171450" indent="-171450">
              <a:buFont typeface="Arial" charset="0"/>
              <a:buChar char="•"/>
              <a:tabLst>
                <a:tab pos="463550" algn="l"/>
              </a:tabLst>
            </a:pPr>
            <a:r>
              <a:rPr lang="en-US" dirty="0" smtClean="0">
                <a:latin typeface="+mn-lt"/>
              </a:rPr>
              <a:t>Nancy </a:t>
            </a:r>
            <a:r>
              <a:rPr lang="en-US" dirty="0" err="1" smtClean="0">
                <a:latin typeface="+mn-lt"/>
              </a:rPr>
              <a:t>Bassham</a:t>
            </a:r>
            <a:r>
              <a:rPr lang="en-US" dirty="0" smtClean="0">
                <a:latin typeface="+mn-lt"/>
              </a:rPr>
              <a:t> (1991 - 1994)</a:t>
            </a:r>
          </a:p>
          <a:p>
            <a:pPr marL="171450" indent="-171450">
              <a:buFont typeface="Arial" charset="0"/>
              <a:buChar char="•"/>
              <a:tabLst>
                <a:tab pos="463550" algn="l"/>
              </a:tabLst>
            </a:pPr>
            <a:r>
              <a:rPr lang="en-US" dirty="0" smtClean="0">
                <a:latin typeface="+mn-lt"/>
              </a:rPr>
              <a:t>Linda </a:t>
            </a:r>
            <a:r>
              <a:rPr lang="en-US" dirty="0" err="1" smtClean="0">
                <a:latin typeface="+mn-lt"/>
              </a:rPr>
              <a:t>Koh</a:t>
            </a:r>
            <a:r>
              <a:rPr lang="en-US" dirty="0" smtClean="0">
                <a:latin typeface="+mn-lt"/>
              </a:rPr>
              <a:t> (1994 – 2003)</a:t>
            </a:r>
          </a:p>
          <a:p>
            <a:pPr marL="171450" indent="-171450">
              <a:buFont typeface="Arial" charset="0"/>
              <a:buChar char="•"/>
              <a:tabLst>
                <a:tab pos="463550" algn="l"/>
              </a:tabLst>
            </a:pPr>
            <a:r>
              <a:rPr lang="en-US" dirty="0" smtClean="0">
                <a:latin typeface="+mn-lt"/>
              </a:rPr>
              <a:t>Ellen </a:t>
            </a:r>
            <a:r>
              <a:rPr lang="en-US" dirty="0" err="1" smtClean="0">
                <a:latin typeface="+mn-lt"/>
              </a:rPr>
              <a:t>Missah</a:t>
            </a:r>
            <a:r>
              <a:rPr lang="en-US" dirty="0" smtClean="0">
                <a:latin typeface="+mn-lt"/>
              </a:rPr>
              <a:t> (2004 - 2005)</a:t>
            </a:r>
          </a:p>
          <a:p>
            <a:pPr marL="171450" indent="-171450">
              <a:buFont typeface="Arial" charset="0"/>
              <a:buChar char="•"/>
              <a:tabLst>
                <a:tab pos="463550" algn="l"/>
              </a:tabLst>
            </a:pPr>
            <a:r>
              <a:rPr lang="en-US" dirty="0" smtClean="0">
                <a:latin typeface="+mn-lt"/>
              </a:rPr>
              <a:t>Helen </a:t>
            </a:r>
            <a:r>
              <a:rPr lang="en-US" dirty="0" err="1" smtClean="0">
                <a:latin typeface="+mn-lt"/>
              </a:rPr>
              <a:t>Gulfan</a:t>
            </a:r>
            <a:r>
              <a:rPr lang="en-US" dirty="0" smtClean="0">
                <a:latin typeface="+mn-lt"/>
              </a:rPr>
              <a:t> (2005 - present )</a:t>
            </a:r>
          </a:p>
          <a:p>
            <a:pPr eaLnBrk="1" hangingPunct="1"/>
            <a:endParaRPr lang="en-US" dirty="0" smtClean="0">
              <a:latin typeface="+mn-lt"/>
            </a:endParaRPr>
          </a:p>
        </p:txBody>
      </p:sp>
    </p:spTree>
    <p:extLst>
      <p:ext uri="{BB962C8B-B14F-4D97-AF65-F5344CB8AC3E}">
        <p14:creationId xmlns:p14="http://schemas.microsoft.com/office/powerpoint/2010/main" val="3984049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48</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b="1" dirty="0" smtClean="0">
                <a:latin typeface="+mn-lt"/>
              </a:rPr>
              <a:t>1991 </a:t>
            </a:r>
          </a:p>
          <a:p>
            <a:r>
              <a:rPr lang="en-US" b="1" dirty="0" smtClean="0">
                <a:latin typeface="+mn-lt"/>
              </a:rPr>
              <a:t>Euro-Asia Division </a:t>
            </a:r>
          </a:p>
          <a:p>
            <a:pPr marL="171450" indent="-171450">
              <a:buFont typeface="Arial" charset="0"/>
              <a:buChar char="•"/>
              <a:tabLst>
                <a:tab pos="463550" algn="l"/>
              </a:tabLst>
            </a:pPr>
            <a:r>
              <a:rPr lang="en-US" dirty="0" err="1" smtClean="0">
                <a:latin typeface="+mn-lt"/>
              </a:rPr>
              <a:t>Ludmila</a:t>
            </a:r>
            <a:r>
              <a:rPr lang="en-US" dirty="0" smtClean="0">
                <a:latin typeface="+mn-lt"/>
              </a:rPr>
              <a:t> </a:t>
            </a:r>
            <a:r>
              <a:rPr lang="en-US" dirty="0" err="1" smtClean="0">
                <a:latin typeface="+mn-lt"/>
              </a:rPr>
              <a:t>Krushenitskaya</a:t>
            </a:r>
            <a:r>
              <a:rPr lang="en-US" dirty="0" smtClean="0">
                <a:latin typeface="+mn-lt"/>
              </a:rPr>
              <a:t> (1991 - 2000)</a:t>
            </a:r>
          </a:p>
          <a:p>
            <a:pPr marL="171450" indent="-171450">
              <a:buFont typeface="Arial" charset="0"/>
              <a:buChar char="•"/>
              <a:tabLst>
                <a:tab pos="463550" algn="l"/>
              </a:tabLst>
            </a:pPr>
            <a:r>
              <a:rPr lang="en-US" dirty="0" smtClean="0">
                <a:latin typeface="+mn-lt"/>
              </a:rPr>
              <a:t>Natasha </a:t>
            </a:r>
            <a:r>
              <a:rPr lang="en-US" dirty="0" err="1" smtClean="0">
                <a:latin typeface="+mn-lt"/>
              </a:rPr>
              <a:t>Ivanova</a:t>
            </a:r>
            <a:r>
              <a:rPr lang="en-US" dirty="0" smtClean="0">
                <a:latin typeface="+mn-lt"/>
              </a:rPr>
              <a:t> (2000 – 2001)</a:t>
            </a:r>
          </a:p>
          <a:p>
            <a:pPr marL="171450" indent="-171450">
              <a:buFont typeface="Arial" charset="0"/>
              <a:buChar char="•"/>
              <a:tabLst>
                <a:tab pos="463550" algn="l"/>
              </a:tabLst>
            </a:pPr>
            <a:r>
              <a:rPr lang="en-US" dirty="0" err="1" smtClean="0">
                <a:latin typeface="+mn-lt"/>
              </a:rPr>
              <a:t>Raisa</a:t>
            </a:r>
            <a:r>
              <a:rPr lang="en-US" dirty="0" smtClean="0">
                <a:latin typeface="+mn-lt"/>
              </a:rPr>
              <a:t> </a:t>
            </a:r>
            <a:r>
              <a:rPr lang="en-US" dirty="0" err="1" smtClean="0">
                <a:latin typeface="+mn-lt"/>
              </a:rPr>
              <a:t>Ostrovskaya</a:t>
            </a:r>
            <a:r>
              <a:rPr lang="en-US" dirty="0" smtClean="0">
                <a:latin typeface="+mn-lt"/>
              </a:rPr>
              <a:t> (2001 - present)</a:t>
            </a:r>
          </a:p>
          <a:p>
            <a:pPr marL="171450" indent="-171450" eaLnBrk="1" hangingPunct="1">
              <a:buFont typeface="Arial" charset="0"/>
              <a:buChar char="•"/>
            </a:pPr>
            <a:endParaRPr lang="en-US" dirty="0" smtClean="0">
              <a:latin typeface="+mn-lt"/>
            </a:endParaRPr>
          </a:p>
        </p:txBody>
      </p:sp>
    </p:spTree>
    <p:extLst>
      <p:ext uri="{BB962C8B-B14F-4D97-AF65-F5344CB8AC3E}">
        <p14:creationId xmlns:p14="http://schemas.microsoft.com/office/powerpoint/2010/main" val="3188523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49</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j-lt"/>
              </a:rPr>
              <a:t>1991</a:t>
            </a:r>
          </a:p>
          <a:p>
            <a:pPr>
              <a:tabLst>
                <a:tab pos="463550" algn="l"/>
              </a:tabLst>
            </a:pPr>
            <a:r>
              <a:rPr lang="en-US" b="1" dirty="0" smtClean="0">
                <a:latin typeface="+mj-lt"/>
              </a:rPr>
              <a:t>West Central Africa Division (formerly Africa-Indian Ocean Division)</a:t>
            </a:r>
            <a:endParaRPr lang="en-US" dirty="0" smtClean="0">
              <a:latin typeface="+mj-lt"/>
            </a:endParaRPr>
          </a:p>
          <a:p>
            <a:pPr marL="171450" indent="-171450">
              <a:buFont typeface="Arial" charset="0"/>
              <a:buChar char="•"/>
              <a:tabLst>
                <a:tab pos="463550" algn="l"/>
              </a:tabLst>
            </a:pPr>
            <a:r>
              <a:rPr lang="en-US" dirty="0" smtClean="0">
                <a:latin typeface="+mj-lt"/>
              </a:rPr>
              <a:t>Thelma </a:t>
            </a:r>
            <a:r>
              <a:rPr lang="en-US" dirty="0" err="1" smtClean="0">
                <a:latin typeface="+mj-lt"/>
              </a:rPr>
              <a:t>Nortey</a:t>
            </a:r>
            <a:r>
              <a:rPr lang="en-US" dirty="0" smtClean="0">
                <a:latin typeface="+mj-lt"/>
              </a:rPr>
              <a:t> (1991 - 1995)</a:t>
            </a:r>
          </a:p>
          <a:p>
            <a:pPr marL="171450" indent="-171450">
              <a:buFont typeface="Arial" charset="0"/>
              <a:buChar char="•"/>
              <a:tabLst>
                <a:tab pos="463550" algn="l"/>
              </a:tabLst>
            </a:pPr>
            <a:r>
              <a:rPr lang="en-US" dirty="0" err="1" smtClean="0">
                <a:latin typeface="+mj-lt"/>
              </a:rPr>
              <a:t>Priscille</a:t>
            </a:r>
            <a:r>
              <a:rPr lang="en-US" dirty="0" smtClean="0">
                <a:latin typeface="+mj-lt"/>
              </a:rPr>
              <a:t> </a:t>
            </a:r>
            <a:r>
              <a:rPr lang="en-US" dirty="0" err="1" smtClean="0">
                <a:latin typeface="+mj-lt"/>
              </a:rPr>
              <a:t>Metanou</a:t>
            </a:r>
            <a:r>
              <a:rPr lang="en-US" dirty="0" smtClean="0">
                <a:latin typeface="+mj-lt"/>
              </a:rPr>
              <a:t> (1995 - 2010)</a:t>
            </a:r>
          </a:p>
          <a:p>
            <a:pPr marL="171450" indent="-171450">
              <a:buFont typeface="Arial" charset="0"/>
              <a:buChar char="•"/>
              <a:tabLst>
                <a:tab pos="463550" algn="l"/>
              </a:tabLst>
            </a:pPr>
            <a:r>
              <a:rPr lang="en-US" dirty="0" err="1" smtClean="0">
                <a:latin typeface="+mj-lt"/>
              </a:rPr>
              <a:t>Omobonike</a:t>
            </a:r>
            <a:r>
              <a:rPr lang="en-US" dirty="0" smtClean="0">
                <a:latin typeface="+mj-lt"/>
              </a:rPr>
              <a:t> </a:t>
            </a:r>
            <a:r>
              <a:rPr lang="en-US" dirty="0" err="1" smtClean="0">
                <a:latin typeface="+mj-lt"/>
              </a:rPr>
              <a:t>Adeola</a:t>
            </a:r>
            <a:r>
              <a:rPr lang="en-US" dirty="0" smtClean="0">
                <a:latin typeface="+mj-lt"/>
              </a:rPr>
              <a:t> </a:t>
            </a:r>
            <a:r>
              <a:rPr lang="en-US" dirty="0" err="1" smtClean="0">
                <a:latin typeface="+mj-lt"/>
              </a:rPr>
              <a:t>Sessou</a:t>
            </a:r>
            <a:r>
              <a:rPr lang="en-US" dirty="0" smtClean="0">
                <a:latin typeface="+mj-lt"/>
              </a:rPr>
              <a:t> (2010 - present</a:t>
            </a:r>
            <a:r>
              <a:rPr lang="fr-FR" dirty="0" smtClean="0">
                <a:latin typeface="+mj-lt"/>
              </a:rPr>
              <a:t>)</a:t>
            </a:r>
            <a:endParaRPr lang="en-US" dirty="0" smtClean="0">
              <a:latin typeface="+mj-lt"/>
            </a:endParaRPr>
          </a:p>
          <a:p>
            <a:pPr>
              <a:tabLst>
                <a:tab pos="463550" algn="l"/>
              </a:tabLst>
            </a:pPr>
            <a:r>
              <a:rPr lang="fr-FR" dirty="0" smtClean="0">
                <a:latin typeface="+mj-lt"/>
              </a:rPr>
              <a:t> </a:t>
            </a:r>
            <a:endParaRPr lang="en-US" dirty="0" smtClean="0">
              <a:latin typeface="+mj-lt"/>
            </a:endParaRPr>
          </a:p>
          <a:p>
            <a:pPr eaLnBrk="1" hangingPunct="1"/>
            <a:endParaRPr lang="en-US" sz="1050" dirty="0" smtClean="0"/>
          </a:p>
        </p:txBody>
      </p:sp>
    </p:spTree>
    <p:extLst>
      <p:ext uri="{BB962C8B-B14F-4D97-AF65-F5344CB8AC3E}">
        <p14:creationId xmlns:p14="http://schemas.microsoft.com/office/powerpoint/2010/main" val="379776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E3C3BEB2-EF71-46F3-9DD2-7796FA2B52CA}" type="slidenum">
              <a:rPr lang="en-GB" smtClean="0"/>
              <a:pPr/>
              <a:t>5</a:t>
            </a:fld>
            <a:endParaRPr lang="en-GB"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i="1" dirty="0" smtClean="0">
                <a:latin typeface="+mn-lt"/>
              </a:rPr>
              <a:t>“There certainly should be a large number of women engaged in the work of ministering to suffering humanity, uplifting, educating them how to believe</a:t>
            </a:r>
            <a:r>
              <a:rPr lang="en-US" dirty="0" smtClean="0">
                <a:latin typeface="+mn-lt"/>
              </a:rPr>
              <a:t>—</a:t>
            </a:r>
            <a:r>
              <a:rPr lang="en-US" i="1" dirty="0" smtClean="0">
                <a:latin typeface="+mn-lt"/>
              </a:rPr>
              <a:t>simply believe</a:t>
            </a:r>
            <a:r>
              <a:rPr lang="en-US" dirty="0" smtClean="0">
                <a:latin typeface="+mn-lt"/>
              </a:rPr>
              <a:t>—</a:t>
            </a:r>
            <a:r>
              <a:rPr lang="en-US" i="1" dirty="0" smtClean="0">
                <a:latin typeface="+mn-lt"/>
              </a:rPr>
              <a:t>in Jesus Christ our Savior....</a:t>
            </a:r>
            <a:endParaRPr lang="en-US" dirty="0" smtClean="0">
              <a:latin typeface="+mn-lt"/>
            </a:endParaRPr>
          </a:p>
          <a:p>
            <a:pPr eaLnBrk="1" hangingPunct="1"/>
            <a:endParaRPr lang="en-US" i="1" dirty="0" smtClean="0">
              <a:latin typeface="+mn-lt"/>
            </a:endParaRPr>
          </a:p>
        </p:txBody>
      </p:sp>
    </p:spTree>
    <p:extLst>
      <p:ext uri="{BB962C8B-B14F-4D97-AF65-F5344CB8AC3E}">
        <p14:creationId xmlns:p14="http://schemas.microsoft.com/office/powerpoint/2010/main" val="2237336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50</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b="1" dirty="0" smtClean="0">
                <a:latin typeface="+mn-lt"/>
              </a:rPr>
              <a:t>1991</a:t>
            </a:r>
          </a:p>
          <a:p>
            <a:pPr>
              <a:tabLst>
                <a:tab pos="463550" algn="l"/>
              </a:tabLst>
            </a:pPr>
            <a:r>
              <a:rPr lang="en-US" b="1" dirty="0" smtClean="0">
                <a:latin typeface="+mn-lt"/>
              </a:rPr>
              <a:t>Trans-European</a:t>
            </a:r>
            <a:r>
              <a:rPr lang="en-US" b="1" baseline="0" dirty="0" smtClean="0">
                <a:latin typeface="+mn-lt"/>
              </a:rPr>
              <a:t> Division</a:t>
            </a:r>
          </a:p>
          <a:p>
            <a:pPr marL="171450" indent="-171450">
              <a:buFont typeface="Arial" charset="0"/>
              <a:buChar char="•"/>
              <a:tabLst>
                <a:tab pos="463550" algn="l"/>
              </a:tabLst>
            </a:pPr>
            <a:r>
              <a:rPr lang="en-US" b="0" baseline="0" dirty="0" err="1" smtClean="0">
                <a:latin typeface="+mn-lt"/>
              </a:rPr>
              <a:t>Birthe</a:t>
            </a:r>
            <a:r>
              <a:rPr lang="en-US" b="0" baseline="0" dirty="0" smtClean="0">
                <a:latin typeface="+mn-lt"/>
              </a:rPr>
              <a:t> </a:t>
            </a:r>
            <a:r>
              <a:rPr lang="en-US" b="0" baseline="0" dirty="0" err="1" smtClean="0">
                <a:latin typeface="+mn-lt"/>
              </a:rPr>
              <a:t>Kendel</a:t>
            </a:r>
            <a:r>
              <a:rPr lang="en-US" b="0" baseline="0" dirty="0" smtClean="0">
                <a:latin typeface="+mn-lt"/>
              </a:rPr>
              <a:t> (1991 – 2000)</a:t>
            </a:r>
          </a:p>
          <a:p>
            <a:pPr marL="171450" indent="-171450">
              <a:buFont typeface="Arial" charset="0"/>
              <a:buChar char="•"/>
              <a:tabLst>
                <a:tab pos="463550" algn="l"/>
              </a:tabLst>
            </a:pPr>
            <a:r>
              <a:rPr lang="en-US" b="0" baseline="0" dirty="0" smtClean="0">
                <a:latin typeface="+mn-lt"/>
              </a:rPr>
              <a:t>Anne-May </a:t>
            </a:r>
            <a:r>
              <a:rPr lang="en-US" b="0" baseline="0" dirty="0" err="1" smtClean="0">
                <a:latin typeface="+mn-lt"/>
              </a:rPr>
              <a:t>Wollan</a:t>
            </a:r>
            <a:r>
              <a:rPr lang="en-US" b="0" baseline="0" dirty="0" smtClean="0">
                <a:latin typeface="+mn-lt"/>
              </a:rPr>
              <a:t> (2000-2010)</a:t>
            </a:r>
          </a:p>
          <a:p>
            <a:pPr marL="171450" indent="-171450">
              <a:buFont typeface="Arial" charset="0"/>
              <a:buChar char="•"/>
              <a:tabLst>
                <a:tab pos="463550" algn="l"/>
              </a:tabLst>
            </a:pPr>
            <a:r>
              <a:rPr lang="en-US" b="0" baseline="0" dirty="0" smtClean="0">
                <a:latin typeface="+mn-lt"/>
              </a:rPr>
              <a:t>Clair </a:t>
            </a:r>
            <a:r>
              <a:rPr lang="en-US" b="0" baseline="0" dirty="0" err="1" smtClean="0">
                <a:latin typeface="+mn-lt"/>
              </a:rPr>
              <a:t>Sanches-Schutte</a:t>
            </a:r>
            <a:r>
              <a:rPr lang="en-US" b="0" baseline="0" dirty="0" smtClean="0">
                <a:latin typeface="+mn-lt"/>
              </a:rPr>
              <a:t> (2010-present)</a:t>
            </a:r>
          </a:p>
          <a:p>
            <a:pPr>
              <a:tabLst>
                <a:tab pos="463550" algn="l"/>
              </a:tabLst>
            </a:pPr>
            <a:r>
              <a:rPr lang="en-US" b="0" dirty="0" smtClean="0">
                <a:latin typeface="+mn-lt"/>
              </a:rPr>
              <a:t>	</a:t>
            </a:r>
          </a:p>
        </p:txBody>
      </p:sp>
    </p:spTree>
    <p:extLst>
      <p:ext uri="{BB962C8B-B14F-4D97-AF65-F5344CB8AC3E}">
        <p14:creationId xmlns:p14="http://schemas.microsoft.com/office/powerpoint/2010/main" val="3443254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51</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n-lt"/>
              </a:rPr>
              <a:t>1991</a:t>
            </a:r>
          </a:p>
          <a:p>
            <a:pPr>
              <a:tabLst>
                <a:tab pos="463550" algn="l"/>
              </a:tabLst>
            </a:pPr>
            <a:r>
              <a:rPr lang="en-US" b="1" dirty="0" smtClean="0">
                <a:latin typeface="+mn-lt"/>
              </a:rPr>
              <a:t>Southern Asia Division</a:t>
            </a:r>
          </a:p>
          <a:p>
            <a:pPr marL="171450" indent="-171450">
              <a:buFont typeface="Arial" charset="0"/>
              <a:buChar char="•"/>
              <a:tabLst>
                <a:tab pos="463550" algn="l"/>
              </a:tabLst>
            </a:pPr>
            <a:r>
              <a:rPr lang="en-US" dirty="0" smtClean="0">
                <a:latin typeface="+mn-lt"/>
              </a:rPr>
              <a:t>Pastor and Mrs. </a:t>
            </a:r>
            <a:r>
              <a:rPr lang="en-US" dirty="0" err="1" smtClean="0">
                <a:latin typeface="+mn-lt"/>
              </a:rPr>
              <a:t>Injety</a:t>
            </a:r>
            <a:r>
              <a:rPr lang="en-US" dirty="0" smtClean="0">
                <a:latin typeface="+mn-lt"/>
              </a:rPr>
              <a:t> James (1991 - 1995)</a:t>
            </a:r>
          </a:p>
          <a:p>
            <a:pPr marL="171450" indent="-171450">
              <a:buFont typeface="Arial" charset="0"/>
              <a:buChar char="•"/>
              <a:tabLst>
                <a:tab pos="463550" algn="l"/>
              </a:tabLst>
            </a:pPr>
            <a:r>
              <a:rPr lang="en-US" dirty="0" smtClean="0">
                <a:latin typeface="+mn-lt"/>
              </a:rPr>
              <a:t>Frances Campbell (1996 - 1998)</a:t>
            </a:r>
          </a:p>
          <a:p>
            <a:pPr marL="171450" indent="-171450">
              <a:buFont typeface="Arial" charset="0"/>
              <a:buChar char="•"/>
              <a:tabLst>
                <a:tab pos="463550" algn="l"/>
              </a:tabLst>
            </a:pPr>
            <a:r>
              <a:rPr lang="en-US" dirty="0" err="1" smtClean="0">
                <a:latin typeface="+mn-lt"/>
              </a:rPr>
              <a:t>Hepzibah</a:t>
            </a:r>
            <a:r>
              <a:rPr lang="en-US" dirty="0" smtClean="0">
                <a:latin typeface="+mn-lt"/>
              </a:rPr>
              <a:t> </a:t>
            </a:r>
            <a:r>
              <a:rPr lang="en-US" dirty="0" err="1" smtClean="0">
                <a:latin typeface="+mn-lt"/>
              </a:rPr>
              <a:t>Kore</a:t>
            </a:r>
            <a:r>
              <a:rPr lang="en-US" dirty="0" smtClean="0">
                <a:latin typeface="+mn-lt"/>
              </a:rPr>
              <a:t> (1998 - 2010)</a:t>
            </a:r>
          </a:p>
          <a:p>
            <a:pPr marL="171450" indent="-171450">
              <a:buFont typeface="Arial" charset="0"/>
              <a:buChar char="•"/>
              <a:tabLst>
                <a:tab pos="463550" algn="l"/>
              </a:tabLst>
            </a:pPr>
            <a:r>
              <a:rPr lang="en-US" dirty="0" err="1" smtClean="0">
                <a:latin typeface="+mn-lt"/>
              </a:rPr>
              <a:t>Pramila</a:t>
            </a:r>
            <a:r>
              <a:rPr lang="en-US" dirty="0" smtClean="0">
                <a:latin typeface="+mn-lt"/>
              </a:rPr>
              <a:t> </a:t>
            </a:r>
            <a:r>
              <a:rPr lang="en-US" dirty="0" err="1" smtClean="0">
                <a:latin typeface="+mn-lt"/>
              </a:rPr>
              <a:t>Masih</a:t>
            </a:r>
            <a:r>
              <a:rPr lang="en-US" dirty="0" smtClean="0">
                <a:latin typeface="+mn-lt"/>
              </a:rPr>
              <a:t> (2010 - present)</a:t>
            </a:r>
          </a:p>
          <a:p>
            <a:pPr eaLnBrk="1" hangingPunct="1">
              <a:tabLst>
                <a:tab pos="463550" algn="l"/>
              </a:tabLst>
            </a:pPr>
            <a:endParaRPr lang="en-US" dirty="0" smtClean="0">
              <a:latin typeface="+mn-lt"/>
            </a:endParaRPr>
          </a:p>
        </p:txBody>
      </p:sp>
    </p:spTree>
    <p:extLst>
      <p:ext uri="{BB962C8B-B14F-4D97-AF65-F5344CB8AC3E}">
        <p14:creationId xmlns:p14="http://schemas.microsoft.com/office/powerpoint/2010/main" val="2164591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52</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n-lt"/>
              </a:rPr>
              <a:t>1992</a:t>
            </a:r>
          </a:p>
          <a:p>
            <a:pPr>
              <a:tabLst>
                <a:tab pos="463550" algn="l"/>
              </a:tabLst>
            </a:pPr>
            <a:r>
              <a:rPr lang="en-US" b="1" dirty="0" smtClean="0">
                <a:latin typeface="+mn-lt"/>
              </a:rPr>
              <a:t>South Pacific Division</a:t>
            </a:r>
            <a:endParaRPr lang="en-US" dirty="0" smtClean="0">
              <a:latin typeface="+mn-lt"/>
            </a:endParaRPr>
          </a:p>
          <a:p>
            <a:pPr marL="171450" indent="-171450">
              <a:buFont typeface="Arial" charset="0"/>
              <a:buChar char="•"/>
              <a:tabLst>
                <a:tab pos="463550" algn="l"/>
              </a:tabLst>
            </a:pPr>
            <a:r>
              <a:rPr lang="en-US" dirty="0" smtClean="0">
                <a:latin typeface="+mn-lt"/>
              </a:rPr>
              <a:t>Carol-</a:t>
            </a:r>
            <a:r>
              <a:rPr lang="en-US" dirty="0" err="1" smtClean="0">
                <a:latin typeface="+mn-lt"/>
              </a:rPr>
              <a:t>Ferch</a:t>
            </a:r>
            <a:r>
              <a:rPr lang="en-US" dirty="0" smtClean="0">
                <a:latin typeface="+mn-lt"/>
              </a:rPr>
              <a:t> Johnson (1992 - 2000)</a:t>
            </a:r>
          </a:p>
          <a:p>
            <a:pPr marL="171450" indent="-171450">
              <a:buFont typeface="Arial" charset="0"/>
              <a:buChar char="•"/>
              <a:tabLst>
                <a:tab pos="463550" algn="l"/>
              </a:tabLst>
            </a:pPr>
            <a:r>
              <a:rPr lang="en-US" dirty="0" smtClean="0">
                <a:latin typeface="+mn-lt"/>
              </a:rPr>
              <a:t>Joy Butler (2001 - 2008)</a:t>
            </a:r>
          </a:p>
          <a:p>
            <a:pPr marL="171450" indent="-171450">
              <a:buFont typeface="Arial" charset="0"/>
              <a:buChar char="•"/>
              <a:tabLst>
                <a:tab pos="463550" algn="l"/>
              </a:tabLst>
            </a:pPr>
            <a:r>
              <a:rPr lang="en-US" dirty="0" smtClean="0">
                <a:latin typeface="+mn-lt"/>
              </a:rPr>
              <a:t>Erma Johnson (2008 - present)</a:t>
            </a:r>
          </a:p>
          <a:p>
            <a:pPr eaLnBrk="1" hangingPunct="1">
              <a:tabLst>
                <a:tab pos="463550" algn="l"/>
              </a:tabLst>
            </a:pPr>
            <a:endParaRPr lang="en-US" dirty="0" smtClean="0">
              <a:latin typeface="+mn-lt"/>
            </a:endParaRPr>
          </a:p>
        </p:txBody>
      </p:sp>
    </p:spTree>
    <p:extLst>
      <p:ext uri="{BB962C8B-B14F-4D97-AF65-F5344CB8AC3E}">
        <p14:creationId xmlns:p14="http://schemas.microsoft.com/office/powerpoint/2010/main" val="754056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53</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b="1" dirty="0" smtClean="0">
                <a:latin typeface="+mn-lt"/>
              </a:rPr>
              <a:t>1992</a:t>
            </a:r>
          </a:p>
          <a:p>
            <a:r>
              <a:rPr lang="en-US" b="1" dirty="0" smtClean="0">
                <a:latin typeface="+mn-lt"/>
              </a:rPr>
              <a:t>Middle East Union</a:t>
            </a:r>
            <a:r>
              <a:rPr lang="en-US" b="1" baseline="0" dirty="0" smtClean="0">
                <a:latin typeface="+mn-lt"/>
              </a:rPr>
              <a:t> </a:t>
            </a:r>
            <a:r>
              <a:rPr lang="en-US" b="1" dirty="0" smtClean="0">
                <a:latin typeface="+mn-lt"/>
              </a:rPr>
              <a:t>(Attached field of the world church until 1995)</a:t>
            </a:r>
            <a:endParaRPr lang="en-US" dirty="0" smtClean="0">
              <a:latin typeface="+mn-lt"/>
            </a:endParaRPr>
          </a:p>
          <a:p>
            <a:pPr marL="171450" indent="-171450">
              <a:buFont typeface="Arial" charset="0"/>
              <a:buChar char="•"/>
              <a:tabLst>
                <a:tab pos="463550" algn="l"/>
              </a:tabLst>
            </a:pPr>
            <a:r>
              <a:rPr lang="en-US" dirty="0" smtClean="0">
                <a:latin typeface="+mn-lt"/>
              </a:rPr>
              <a:t>Valerie </a:t>
            </a:r>
            <a:r>
              <a:rPr lang="en-US" dirty="0" err="1" smtClean="0">
                <a:latin typeface="+mn-lt"/>
              </a:rPr>
              <a:t>Fidelia</a:t>
            </a:r>
            <a:r>
              <a:rPr lang="en-US" dirty="0" smtClean="0">
                <a:latin typeface="+mn-lt"/>
              </a:rPr>
              <a:t> (1992 - 1995)</a:t>
            </a:r>
          </a:p>
          <a:p>
            <a:pPr marL="171450" indent="-171450">
              <a:buFont typeface="Arial" charset="0"/>
              <a:buChar char="•"/>
              <a:tabLst>
                <a:tab pos="463550" algn="l"/>
              </a:tabLst>
            </a:pPr>
            <a:r>
              <a:rPr lang="en-US" dirty="0" err="1" smtClean="0">
                <a:latin typeface="+mn-lt"/>
              </a:rPr>
              <a:t>Aranka</a:t>
            </a:r>
            <a:r>
              <a:rPr lang="en-US" dirty="0" smtClean="0">
                <a:latin typeface="+mn-lt"/>
              </a:rPr>
              <a:t> </a:t>
            </a:r>
            <a:r>
              <a:rPr lang="en-US" dirty="0" err="1" smtClean="0">
                <a:latin typeface="+mn-lt"/>
              </a:rPr>
              <a:t>Bajic</a:t>
            </a:r>
            <a:r>
              <a:rPr lang="en-US" dirty="0" smtClean="0">
                <a:latin typeface="+mn-lt"/>
              </a:rPr>
              <a:t> (2007-2012)</a:t>
            </a:r>
          </a:p>
          <a:p>
            <a:pPr eaLnBrk="1" hangingPunct="1"/>
            <a:endParaRPr lang="en-US" dirty="0" smtClean="0">
              <a:latin typeface="+mn-lt"/>
            </a:endParaRPr>
          </a:p>
        </p:txBody>
      </p:sp>
    </p:spTree>
    <p:extLst>
      <p:ext uri="{BB962C8B-B14F-4D97-AF65-F5344CB8AC3E}">
        <p14:creationId xmlns:p14="http://schemas.microsoft.com/office/powerpoint/2010/main" val="25623824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54</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n-lt"/>
              </a:rPr>
              <a:t>1993</a:t>
            </a:r>
          </a:p>
          <a:p>
            <a:pPr>
              <a:tabLst>
                <a:tab pos="463550" algn="l"/>
              </a:tabLst>
            </a:pPr>
            <a:r>
              <a:rPr lang="en-US" b="1" dirty="0" smtClean="0">
                <a:latin typeface="+mn-lt"/>
              </a:rPr>
              <a:t>South American Division</a:t>
            </a:r>
          </a:p>
          <a:p>
            <a:pPr marL="171450" indent="-171450">
              <a:buFont typeface="Arial" charset="0"/>
              <a:buChar char="•"/>
              <a:tabLst>
                <a:tab pos="463550" algn="l"/>
              </a:tabLst>
            </a:pPr>
            <a:r>
              <a:rPr lang="en-US" dirty="0" smtClean="0">
                <a:latin typeface="+mn-lt"/>
              </a:rPr>
              <a:t>Susana Schulz (1993 - 1994)</a:t>
            </a:r>
          </a:p>
          <a:p>
            <a:pPr marL="171450" indent="-171450">
              <a:buFont typeface="Arial" charset="0"/>
              <a:buChar char="•"/>
              <a:tabLst>
                <a:tab pos="463550" algn="l"/>
              </a:tabLst>
            </a:pPr>
            <a:r>
              <a:rPr lang="en-US" dirty="0" err="1" smtClean="0">
                <a:latin typeface="+mn-lt"/>
              </a:rPr>
              <a:t>Vasti</a:t>
            </a:r>
            <a:r>
              <a:rPr lang="en-US" dirty="0" smtClean="0">
                <a:latin typeface="+mn-lt"/>
              </a:rPr>
              <a:t> </a:t>
            </a:r>
            <a:r>
              <a:rPr lang="en-US" dirty="0" err="1" smtClean="0">
                <a:latin typeface="+mn-lt"/>
              </a:rPr>
              <a:t>Viana</a:t>
            </a:r>
            <a:r>
              <a:rPr lang="en-US" dirty="0" smtClean="0">
                <a:latin typeface="+mn-lt"/>
              </a:rPr>
              <a:t> (1994 - 2000)</a:t>
            </a:r>
          </a:p>
          <a:p>
            <a:pPr marL="171450" indent="-171450">
              <a:buFont typeface="Arial" charset="0"/>
              <a:buChar char="•"/>
              <a:tabLst>
                <a:tab pos="463550" algn="l"/>
              </a:tabLst>
            </a:pPr>
            <a:r>
              <a:rPr lang="en-US" dirty="0" smtClean="0">
                <a:latin typeface="+mn-lt"/>
              </a:rPr>
              <a:t>Evelyn Nagel (2000 - 2006 )</a:t>
            </a:r>
          </a:p>
          <a:p>
            <a:pPr marL="171450" indent="-171450">
              <a:buFont typeface="Arial" charset="0"/>
              <a:buChar char="•"/>
              <a:tabLst>
                <a:tab pos="463550" algn="l"/>
              </a:tabLst>
            </a:pPr>
            <a:r>
              <a:rPr lang="en-US" dirty="0" err="1" smtClean="0">
                <a:latin typeface="+mn-lt"/>
              </a:rPr>
              <a:t>Wiliane</a:t>
            </a:r>
            <a:r>
              <a:rPr lang="en-US" dirty="0" smtClean="0">
                <a:latin typeface="+mn-lt"/>
              </a:rPr>
              <a:t> </a:t>
            </a:r>
            <a:r>
              <a:rPr lang="en-US" dirty="0" err="1" smtClean="0">
                <a:latin typeface="+mn-lt"/>
              </a:rPr>
              <a:t>Marroni</a:t>
            </a:r>
            <a:r>
              <a:rPr lang="en-US" dirty="0" smtClean="0">
                <a:latin typeface="+mn-lt"/>
              </a:rPr>
              <a:t> (</a:t>
            </a:r>
            <a:r>
              <a:rPr lang="en-US" dirty="0" smtClean="0">
                <a:latin typeface="+mn-lt"/>
              </a:rPr>
              <a:t>2006-2015)</a:t>
            </a:r>
            <a:endParaRPr lang="en-US" dirty="0" smtClean="0">
              <a:latin typeface="+mn-lt"/>
            </a:endParaRPr>
          </a:p>
          <a:p>
            <a:pPr marL="171450" indent="-171450">
              <a:buFont typeface="Arial" charset="0"/>
              <a:buChar char="•"/>
              <a:tabLst>
                <a:tab pos="463550" algn="l"/>
              </a:tabLst>
            </a:pPr>
            <a:r>
              <a:rPr lang="en-US" dirty="0" err="1" smtClean="0">
                <a:latin typeface="+mn-lt"/>
              </a:rPr>
              <a:t>Marly</a:t>
            </a:r>
            <a:r>
              <a:rPr lang="en-US" dirty="0" smtClean="0">
                <a:latin typeface="+mn-lt"/>
              </a:rPr>
              <a:t> </a:t>
            </a:r>
            <a:r>
              <a:rPr lang="en-US" dirty="0" err="1" smtClean="0">
                <a:latin typeface="+mn-lt"/>
              </a:rPr>
              <a:t>Peyerl</a:t>
            </a:r>
            <a:r>
              <a:rPr lang="en-US" dirty="0" smtClean="0">
                <a:latin typeface="+mn-lt"/>
              </a:rPr>
              <a:t> (</a:t>
            </a:r>
            <a:r>
              <a:rPr lang="en-US" dirty="0" smtClean="0">
                <a:latin typeface="+mn-lt"/>
              </a:rPr>
              <a:t>2015-present</a:t>
            </a:r>
            <a:r>
              <a:rPr lang="en-US" dirty="0" smtClean="0">
                <a:latin typeface="+mn-lt"/>
              </a:rPr>
              <a:t>)</a:t>
            </a:r>
          </a:p>
          <a:p>
            <a:pPr eaLnBrk="1" hangingPunct="1">
              <a:tabLst>
                <a:tab pos="463550" algn="l"/>
              </a:tabLst>
            </a:pPr>
            <a:endParaRPr lang="en-US" dirty="0" smtClean="0">
              <a:latin typeface="+mn-lt"/>
            </a:endParaRPr>
          </a:p>
        </p:txBody>
      </p:sp>
    </p:spTree>
    <p:extLst>
      <p:ext uri="{BB962C8B-B14F-4D97-AF65-F5344CB8AC3E}">
        <p14:creationId xmlns:p14="http://schemas.microsoft.com/office/powerpoint/2010/main" val="579407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55</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n-lt"/>
              </a:rPr>
              <a:t>1994</a:t>
            </a:r>
          </a:p>
          <a:p>
            <a:pPr>
              <a:tabLst>
                <a:tab pos="463550" algn="l"/>
              </a:tabLst>
            </a:pPr>
            <a:r>
              <a:rPr lang="en-US" b="1" dirty="0" smtClean="0">
                <a:latin typeface="+mn-lt"/>
              </a:rPr>
              <a:t>South African Union Conference </a:t>
            </a:r>
          </a:p>
          <a:p>
            <a:pPr>
              <a:tabLst>
                <a:tab pos="463550" algn="l"/>
              </a:tabLst>
            </a:pPr>
            <a:r>
              <a:rPr lang="en-US" dirty="0" smtClean="0">
                <a:latin typeface="+mn-lt"/>
              </a:rPr>
              <a:t>(Attached field of the world church until 2003)</a:t>
            </a:r>
          </a:p>
          <a:p>
            <a:pPr marL="171450" indent="-171450">
              <a:buFont typeface="Arial" charset="0"/>
              <a:buChar char="•"/>
              <a:tabLst>
                <a:tab pos="463550" algn="l"/>
              </a:tabLst>
            </a:pPr>
            <a:r>
              <a:rPr lang="en-US" dirty="0" smtClean="0">
                <a:latin typeface="+mn-lt"/>
              </a:rPr>
              <a:t>Ivy Petersen (1994 - 2002)</a:t>
            </a:r>
          </a:p>
          <a:p>
            <a:pPr marL="171450" indent="-171450">
              <a:buFont typeface="Arial" charset="0"/>
              <a:buChar char="•"/>
              <a:tabLst>
                <a:tab pos="463550" algn="l"/>
              </a:tabLst>
            </a:pPr>
            <a:r>
              <a:rPr lang="en-US" smtClean="0">
                <a:latin typeface="+mn-lt"/>
              </a:rPr>
              <a:t>Priscila Ben (2001-2003)</a:t>
            </a:r>
            <a:endParaRPr lang="en-US" dirty="0" smtClean="0">
              <a:latin typeface="+mn-lt"/>
            </a:endParaRPr>
          </a:p>
          <a:p>
            <a:pPr eaLnBrk="1" hangingPunct="1">
              <a:tabLst>
                <a:tab pos="463550" algn="l"/>
              </a:tabLst>
            </a:pPr>
            <a:endParaRPr lang="en-US" dirty="0" smtClean="0">
              <a:latin typeface="+mn-lt"/>
            </a:endParaRPr>
          </a:p>
        </p:txBody>
      </p:sp>
    </p:spTree>
    <p:extLst>
      <p:ext uri="{BB962C8B-B14F-4D97-AF65-F5344CB8AC3E}">
        <p14:creationId xmlns:p14="http://schemas.microsoft.com/office/powerpoint/2010/main" val="791568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56</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Calibri" pitchFamily="34" charset="0"/>
              </a:rPr>
              <a:t>2003</a:t>
            </a:r>
          </a:p>
          <a:p>
            <a:pPr>
              <a:tabLst>
                <a:tab pos="463550" algn="l"/>
              </a:tabLst>
            </a:pPr>
            <a:r>
              <a:rPr lang="en-US" b="1" dirty="0" smtClean="0">
                <a:latin typeface="Calibri" pitchFamily="34" charset="0"/>
              </a:rPr>
              <a:t>Southern Africa-Indian Ocean Division</a:t>
            </a:r>
          </a:p>
          <a:p>
            <a:pPr marL="171450" indent="-171450">
              <a:buFont typeface="Arial" charset="0"/>
              <a:buChar char="•"/>
              <a:tabLst>
                <a:tab pos="463550" algn="l"/>
              </a:tabLst>
            </a:pPr>
            <a:r>
              <a:rPr lang="en-US" dirty="0" err="1" smtClean="0">
                <a:latin typeface="Calibri" pitchFamily="34" charset="0"/>
              </a:rPr>
              <a:t>Emilienne</a:t>
            </a:r>
            <a:r>
              <a:rPr lang="en-US" dirty="0" smtClean="0">
                <a:latin typeface="Calibri" pitchFamily="34" charset="0"/>
              </a:rPr>
              <a:t> </a:t>
            </a:r>
            <a:r>
              <a:rPr lang="en-US" dirty="0" err="1" smtClean="0">
                <a:latin typeface="Calibri" pitchFamily="34" charset="0"/>
              </a:rPr>
              <a:t>Rasamoely</a:t>
            </a:r>
            <a:r>
              <a:rPr lang="en-US" dirty="0" smtClean="0">
                <a:latin typeface="Calibri" pitchFamily="34" charset="0"/>
              </a:rPr>
              <a:t> (2003 - 2005)</a:t>
            </a:r>
          </a:p>
          <a:p>
            <a:pPr marL="171450" indent="-171450">
              <a:buFont typeface="Arial" charset="0"/>
              <a:buChar char="•"/>
              <a:tabLst>
                <a:tab pos="463550" algn="l"/>
              </a:tabLst>
            </a:pPr>
            <a:r>
              <a:rPr lang="en-US" dirty="0" smtClean="0">
                <a:latin typeface="Calibri" pitchFamily="34" charset="0"/>
              </a:rPr>
              <a:t>Caroline </a:t>
            </a:r>
            <a:r>
              <a:rPr lang="en-US" dirty="0" err="1" smtClean="0">
                <a:latin typeface="Calibri" pitchFamily="34" charset="0"/>
              </a:rPr>
              <a:t>Chola</a:t>
            </a:r>
            <a:r>
              <a:rPr lang="en-US" dirty="0" smtClean="0">
                <a:latin typeface="Calibri" pitchFamily="34" charset="0"/>
              </a:rPr>
              <a:t> (2006 - present)</a:t>
            </a:r>
          </a:p>
          <a:p>
            <a:pPr eaLnBrk="1" hangingPunct="1">
              <a:tabLst>
                <a:tab pos="463550" algn="l"/>
              </a:tabLst>
            </a:pPr>
            <a:endParaRPr lang="en-US" dirty="0" smtClean="0">
              <a:latin typeface="Calibri" pitchFamily="34" charset="0"/>
            </a:endParaRPr>
          </a:p>
        </p:txBody>
      </p:sp>
    </p:spTree>
    <p:extLst>
      <p:ext uri="{BB962C8B-B14F-4D97-AF65-F5344CB8AC3E}">
        <p14:creationId xmlns:p14="http://schemas.microsoft.com/office/powerpoint/2010/main" val="3203343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57</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n-lt"/>
              </a:rPr>
              <a:t>1996</a:t>
            </a:r>
          </a:p>
          <a:p>
            <a:pPr>
              <a:tabLst>
                <a:tab pos="463550" algn="l"/>
              </a:tabLst>
            </a:pPr>
            <a:r>
              <a:rPr lang="en-US" b="1" dirty="0" smtClean="0">
                <a:latin typeface="+mn-lt"/>
              </a:rPr>
              <a:t>Inter-American Division</a:t>
            </a:r>
          </a:p>
          <a:p>
            <a:pPr marL="171450" indent="-171450">
              <a:buFont typeface="Arial" charset="0"/>
              <a:buChar char="•"/>
              <a:tabLst>
                <a:tab pos="463550" algn="l"/>
              </a:tabLst>
            </a:pPr>
            <a:r>
              <a:rPr lang="en-US" dirty="0" err="1" smtClean="0">
                <a:latin typeface="+mn-lt"/>
              </a:rPr>
              <a:t>Waveney</a:t>
            </a:r>
            <a:r>
              <a:rPr lang="en-US" dirty="0" smtClean="0">
                <a:latin typeface="+mn-lt"/>
              </a:rPr>
              <a:t> </a:t>
            </a:r>
            <a:r>
              <a:rPr lang="en-US" dirty="0" err="1" smtClean="0">
                <a:latin typeface="+mn-lt"/>
              </a:rPr>
              <a:t>Martinborough</a:t>
            </a:r>
            <a:r>
              <a:rPr lang="en-US" dirty="0" smtClean="0">
                <a:latin typeface="+mn-lt"/>
              </a:rPr>
              <a:t> (1996 - 2005 )</a:t>
            </a:r>
          </a:p>
          <a:p>
            <a:pPr marL="171450" indent="-171450">
              <a:buFont typeface="Arial" charset="0"/>
              <a:buChar char="•"/>
              <a:tabLst>
                <a:tab pos="463550" algn="l"/>
              </a:tabLst>
            </a:pPr>
            <a:r>
              <a:rPr lang="en-US" dirty="0" smtClean="0">
                <a:latin typeface="+mn-lt"/>
              </a:rPr>
              <a:t>Gloria Trotman ( 2000- 2010)</a:t>
            </a:r>
          </a:p>
          <a:p>
            <a:pPr marL="171450" indent="-171450">
              <a:buFont typeface="Arial" charset="0"/>
              <a:buChar char="•"/>
              <a:tabLst>
                <a:tab pos="463550" algn="l"/>
              </a:tabLst>
            </a:pPr>
            <a:r>
              <a:rPr lang="en-US" dirty="0" smtClean="0">
                <a:latin typeface="+mn-lt"/>
              </a:rPr>
              <a:t>Cecilia de Iglesias ( 2010-2015)</a:t>
            </a:r>
          </a:p>
          <a:p>
            <a:pPr marL="171450" indent="-171450">
              <a:buFont typeface="Arial" charset="0"/>
              <a:buChar char="•"/>
              <a:tabLst>
                <a:tab pos="463550" algn="l"/>
              </a:tabLst>
            </a:pPr>
            <a:r>
              <a:rPr lang="en-US" dirty="0" err="1" smtClean="0">
                <a:latin typeface="+mn-lt"/>
              </a:rPr>
              <a:t>Dinorah</a:t>
            </a:r>
            <a:r>
              <a:rPr lang="en-US" dirty="0" smtClean="0">
                <a:latin typeface="+mn-lt"/>
              </a:rPr>
              <a:t> Rivera (2015-Present)</a:t>
            </a:r>
            <a:endParaRPr lang="en-US" dirty="0">
              <a:latin typeface="+mn-lt"/>
            </a:endParaRPr>
          </a:p>
        </p:txBody>
      </p:sp>
    </p:spTree>
    <p:extLst>
      <p:ext uri="{BB962C8B-B14F-4D97-AF65-F5344CB8AC3E}">
        <p14:creationId xmlns:p14="http://schemas.microsoft.com/office/powerpoint/2010/main" val="689321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58</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n-lt"/>
              </a:rPr>
              <a:t>1996</a:t>
            </a:r>
          </a:p>
          <a:p>
            <a:pPr>
              <a:tabLst>
                <a:tab pos="463550" algn="l"/>
              </a:tabLst>
            </a:pPr>
            <a:r>
              <a:rPr lang="en-US" b="1" dirty="0" smtClean="0">
                <a:latin typeface="+mn-lt"/>
              </a:rPr>
              <a:t>Inter-European Division (formerly Euro-Africa Division)</a:t>
            </a:r>
          </a:p>
          <a:p>
            <a:pPr marL="171450" indent="-171450">
              <a:buFont typeface="Arial" charset="0"/>
              <a:buChar char="•"/>
              <a:tabLst>
                <a:tab pos="463550" algn="l"/>
              </a:tabLst>
            </a:pPr>
            <a:r>
              <a:rPr lang="en-US" dirty="0" smtClean="0">
                <a:latin typeface="+mn-lt"/>
              </a:rPr>
              <a:t>Noelle </a:t>
            </a:r>
            <a:r>
              <a:rPr lang="en-US" dirty="0" err="1" smtClean="0">
                <a:latin typeface="+mn-lt"/>
              </a:rPr>
              <a:t>Vitry</a:t>
            </a:r>
            <a:r>
              <a:rPr lang="en-US" dirty="0" smtClean="0">
                <a:latin typeface="+mn-lt"/>
              </a:rPr>
              <a:t> (1996 - 2005)</a:t>
            </a:r>
          </a:p>
          <a:p>
            <a:pPr marL="171450" indent="-171450">
              <a:buFont typeface="Arial" charset="0"/>
              <a:buChar char="•"/>
              <a:tabLst>
                <a:tab pos="463550" algn="l"/>
              </a:tabLst>
            </a:pPr>
            <a:r>
              <a:rPr lang="en-US" dirty="0" smtClean="0">
                <a:latin typeface="+mn-lt"/>
              </a:rPr>
              <a:t>Christiane </a:t>
            </a:r>
            <a:r>
              <a:rPr lang="en-US" dirty="0" err="1" smtClean="0">
                <a:latin typeface="+mn-lt"/>
              </a:rPr>
              <a:t>Vertallier</a:t>
            </a:r>
            <a:r>
              <a:rPr lang="en-US" dirty="0" smtClean="0">
                <a:latin typeface="+mn-lt"/>
              </a:rPr>
              <a:t> (2005 - 2010)</a:t>
            </a:r>
          </a:p>
          <a:p>
            <a:pPr marL="171450" indent="-171450">
              <a:buFont typeface="Arial" charset="0"/>
              <a:buChar char="•"/>
              <a:tabLst>
                <a:tab pos="463550" algn="l"/>
              </a:tabLst>
            </a:pPr>
            <a:r>
              <a:rPr lang="en-US" dirty="0" smtClean="0">
                <a:latin typeface="+mn-lt"/>
              </a:rPr>
              <a:t>Denise </a:t>
            </a:r>
            <a:r>
              <a:rPr lang="en-US" dirty="0" err="1" smtClean="0">
                <a:latin typeface="+mn-lt"/>
              </a:rPr>
              <a:t>Hochstrasser</a:t>
            </a:r>
            <a:r>
              <a:rPr lang="en-US" dirty="0" smtClean="0">
                <a:latin typeface="+mn-lt"/>
              </a:rPr>
              <a:t> (2010 - present)</a:t>
            </a:r>
          </a:p>
          <a:p>
            <a:pPr eaLnBrk="1" hangingPunct="1">
              <a:tabLst>
                <a:tab pos="463550" algn="l"/>
              </a:tabLst>
            </a:pPr>
            <a:endParaRPr lang="en-US" dirty="0" smtClean="0">
              <a:latin typeface="+mn-lt"/>
            </a:endParaRPr>
          </a:p>
        </p:txBody>
      </p:sp>
    </p:spTree>
    <p:extLst>
      <p:ext uri="{BB962C8B-B14F-4D97-AF65-F5344CB8AC3E}">
        <p14:creationId xmlns:p14="http://schemas.microsoft.com/office/powerpoint/2010/main" val="2693892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59</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tabLst>
                <a:tab pos="463550" algn="l"/>
              </a:tabLst>
            </a:pPr>
            <a:r>
              <a:rPr lang="en-US" b="1" dirty="0" smtClean="0">
                <a:latin typeface="+mn-lt"/>
              </a:rPr>
              <a:t>1996</a:t>
            </a:r>
          </a:p>
          <a:p>
            <a:pPr>
              <a:tabLst>
                <a:tab pos="463550" algn="l"/>
              </a:tabLst>
            </a:pPr>
            <a:r>
              <a:rPr lang="en-US" b="1" dirty="0" smtClean="0">
                <a:latin typeface="+mn-lt"/>
              </a:rPr>
              <a:t>East</a:t>
            </a:r>
            <a:r>
              <a:rPr lang="en-US" b="1" baseline="0" dirty="0" smtClean="0">
                <a:latin typeface="+mn-lt"/>
              </a:rPr>
              <a:t> Central</a:t>
            </a:r>
            <a:r>
              <a:rPr lang="en-US" b="1" dirty="0" smtClean="0">
                <a:latin typeface="+mn-lt"/>
              </a:rPr>
              <a:t> Africa Division</a:t>
            </a:r>
          </a:p>
          <a:p>
            <a:pPr marL="171450" indent="-171450">
              <a:buFont typeface="Arial" charset="0"/>
              <a:buChar char="•"/>
              <a:tabLst>
                <a:tab pos="463550" algn="l"/>
              </a:tabLst>
            </a:pPr>
            <a:r>
              <a:rPr lang="en-US" dirty="0" smtClean="0">
                <a:latin typeface="+mn-lt"/>
              </a:rPr>
              <a:t>Pastor </a:t>
            </a:r>
            <a:r>
              <a:rPr lang="en-US" dirty="0" err="1" smtClean="0">
                <a:latin typeface="+mn-lt"/>
              </a:rPr>
              <a:t>Tswelelo</a:t>
            </a:r>
            <a:r>
              <a:rPr lang="en-US" dirty="0" smtClean="0">
                <a:latin typeface="+mn-lt"/>
              </a:rPr>
              <a:t> </a:t>
            </a:r>
            <a:r>
              <a:rPr lang="en-US" dirty="0" err="1" smtClean="0">
                <a:latin typeface="+mn-lt"/>
              </a:rPr>
              <a:t>Lekolwane</a:t>
            </a:r>
            <a:r>
              <a:rPr lang="en-US" dirty="0" smtClean="0">
                <a:latin typeface="+mn-lt"/>
              </a:rPr>
              <a:t> (1996 – 1997)</a:t>
            </a:r>
            <a:r>
              <a:rPr lang="en-US" baseline="0" dirty="0" smtClean="0">
                <a:latin typeface="+mn-lt"/>
              </a:rPr>
              <a:t> </a:t>
            </a:r>
            <a:r>
              <a:rPr lang="en-US" dirty="0" smtClean="0">
                <a:latin typeface="+mn-lt"/>
              </a:rPr>
              <a:t>(Pastor </a:t>
            </a:r>
            <a:r>
              <a:rPr lang="en-US" dirty="0" err="1" smtClean="0">
                <a:latin typeface="+mn-lt"/>
              </a:rPr>
              <a:t>Lekolwane</a:t>
            </a:r>
            <a:r>
              <a:rPr lang="en-US" dirty="0" smtClean="0">
                <a:latin typeface="+mn-lt"/>
              </a:rPr>
              <a:t> represented his division in the 1996 Women’s Ministries Advisory and began to work hard to get a woman appointed in the Division)</a:t>
            </a:r>
          </a:p>
          <a:p>
            <a:pPr marL="171450" indent="-171450">
              <a:buFont typeface="Arial" charset="0"/>
              <a:buChar char="•"/>
              <a:tabLst>
                <a:tab pos="463550" algn="l"/>
              </a:tabLst>
            </a:pPr>
            <a:r>
              <a:rPr lang="fr-FR" dirty="0" smtClean="0">
                <a:latin typeface="+mn-lt"/>
              </a:rPr>
              <a:t>Priscilla </a:t>
            </a:r>
            <a:r>
              <a:rPr lang="fr-FR" dirty="0" err="1" smtClean="0">
                <a:latin typeface="+mn-lt"/>
              </a:rPr>
              <a:t>Handia</a:t>
            </a:r>
            <a:r>
              <a:rPr lang="fr-FR" dirty="0" smtClean="0">
                <a:latin typeface="+mn-lt"/>
              </a:rPr>
              <a:t> Ben (1997 - 2012 )</a:t>
            </a:r>
            <a:endParaRPr lang="en-US" dirty="0" smtClean="0">
              <a:latin typeface="+mn-lt"/>
            </a:endParaRPr>
          </a:p>
          <a:p>
            <a:pPr marL="171450" indent="-171450">
              <a:buFont typeface="Arial" charset="0"/>
              <a:buChar char="•"/>
              <a:tabLst>
                <a:tab pos="463550" algn="l"/>
              </a:tabLst>
            </a:pPr>
            <a:r>
              <a:rPr lang="fr-FR" dirty="0" smtClean="0">
                <a:latin typeface="+mn-lt"/>
              </a:rPr>
              <a:t>Joy </a:t>
            </a:r>
            <a:r>
              <a:rPr lang="fr-FR" dirty="0" err="1" smtClean="0">
                <a:latin typeface="+mn-lt"/>
              </a:rPr>
              <a:t>Gashaija</a:t>
            </a:r>
            <a:r>
              <a:rPr lang="fr-FR" dirty="0" smtClean="0">
                <a:latin typeface="+mn-lt"/>
              </a:rPr>
              <a:t> (2003 - 2010)</a:t>
            </a:r>
            <a:endParaRPr lang="en-US" dirty="0" smtClean="0">
              <a:latin typeface="+mn-lt"/>
            </a:endParaRPr>
          </a:p>
          <a:p>
            <a:pPr marL="171450" indent="-171450">
              <a:buFont typeface="Arial" charset="0"/>
              <a:buChar char="•"/>
              <a:tabLst>
                <a:tab pos="463550" algn="l"/>
              </a:tabLst>
            </a:pPr>
            <a:r>
              <a:rPr lang="fr-FR" dirty="0" smtClean="0">
                <a:latin typeface="+mn-lt"/>
              </a:rPr>
              <a:t>Debbie </a:t>
            </a:r>
            <a:r>
              <a:rPr lang="fr-FR" dirty="0" err="1" smtClean="0">
                <a:latin typeface="+mn-lt"/>
              </a:rPr>
              <a:t>Maloba</a:t>
            </a:r>
            <a:r>
              <a:rPr lang="fr-FR" dirty="0" smtClean="0">
                <a:latin typeface="+mn-lt"/>
              </a:rPr>
              <a:t> (2010 - </a:t>
            </a:r>
            <a:r>
              <a:rPr lang="en-US" dirty="0" smtClean="0">
                <a:latin typeface="+mn-lt"/>
              </a:rPr>
              <a:t>present)</a:t>
            </a:r>
            <a:r>
              <a:rPr lang="fr-FR" dirty="0" smtClean="0">
                <a:latin typeface="+mn-lt"/>
              </a:rPr>
              <a:t>	</a:t>
            </a:r>
            <a:endParaRPr lang="en-US" dirty="0" smtClean="0">
              <a:latin typeface="+mn-lt"/>
            </a:endParaRPr>
          </a:p>
          <a:p>
            <a:pPr eaLnBrk="1" hangingPunct="1">
              <a:tabLst>
                <a:tab pos="463550" algn="l"/>
              </a:tabLst>
            </a:pPr>
            <a:endParaRPr lang="en-US" dirty="0" smtClean="0">
              <a:latin typeface="+mn-lt"/>
            </a:endParaRPr>
          </a:p>
        </p:txBody>
      </p:sp>
    </p:spTree>
    <p:extLst>
      <p:ext uri="{BB962C8B-B14F-4D97-AF65-F5344CB8AC3E}">
        <p14:creationId xmlns:p14="http://schemas.microsoft.com/office/powerpoint/2010/main" val="1722890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772BFA6-B71C-4C0A-8BF9-9541402B1F4C}" type="slidenum">
              <a:rPr lang="en-GB" smtClean="0"/>
              <a:pPr/>
              <a:t>6</a:t>
            </a:fld>
            <a:endParaRPr lang="en-GB"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i="1" dirty="0" smtClean="0">
                <a:latin typeface="+mn-lt"/>
              </a:rPr>
              <a:t>“I am pained because our sisters in America are not more of them doing the work they might do for the Lord Jesus.... Many women love to talk. Why can’t they talk the words of Christ to perishing souls? The more closely we are related to Christ, the more surely the heart will know the wretchedness of souls who do not know God....</a:t>
            </a:r>
            <a:endParaRPr lang="en-US"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4098958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60</a:t>
            </a:fld>
            <a:endParaRPr lang="en-GB" smtClean="0"/>
          </a:p>
        </p:txBody>
      </p:sp>
      <p:sp>
        <p:nvSpPr>
          <p:cNvPr id="60419" name="Rectangle 2"/>
          <p:cNvSpPr>
            <a:spLocks noGrp="1" noRot="1" noChangeAspect="1" noChangeArrowheads="1" noTextEdit="1"/>
          </p:cNvSpPr>
          <p:nvPr>
            <p:ph type="sldImg"/>
          </p:nvPr>
        </p:nvSpPr>
        <p:spPr>
          <a:xfrm>
            <a:off x="1143000" y="685800"/>
            <a:ext cx="2743200" cy="2057400"/>
          </a:xfrm>
          <a:ln/>
        </p:spPr>
      </p:sp>
      <p:sp>
        <p:nvSpPr>
          <p:cNvPr id="60420" name="Rectangle 3"/>
          <p:cNvSpPr>
            <a:spLocks noGrp="1" noChangeArrowheads="1"/>
          </p:cNvSpPr>
          <p:nvPr>
            <p:ph type="body" idx="1"/>
          </p:nvPr>
        </p:nvSpPr>
        <p:spPr>
          <a:xfrm>
            <a:off x="914400" y="3048000"/>
            <a:ext cx="5029200" cy="5410200"/>
          </a:xfrm>
          <a:noFill/>
          <a:ln/>
        </p:spPr>
        <p:txBody>
          <a:bodyPr/>
          <a:lstStyle/>
          <a:p>
            <a:r>
              <a:rPr lang="en-US" b="1" dirty="0" smtClean="0">
                <a:latin typeface="+mn-lt"/>
              </a:rPr>
              <a:t>II. Mission Statement</a:t>
            </a:r>
            <a:endParaRPr lang="en-US" dirty="0" smtClean="0">
              <a:latin typeface="+mn-lt"/>
            </a:endParaRPr>
          </a:p>
          <a:p>
            <a:r>
              <a:rPr lang="en-US" b="1" dirty="0" smtClean="0">
                <a:latin typeface="+mn-lt"/>
              </a:rPr>
              <a:t> </a:t>
            </a:r>
            <a:endParaRPr lang="en-US" dirty="0" smtClean="0">
              <a:latin typeface="+mn-lt"/>
            </a:endParaRPr>
          </a:p>
          <a:p>
            <a:r>
              <a:rPr lang="en-US" dirty="0" smtClean="0">
                <a:latin typeface="+mn-lt"/>
              </a:rPr>
              <a:t>As noted earlier, the Women’s Ministries Advisory wrote a mission statement for Women’s Ministries in 1988. This statement is comprehensive and is still followed, although the format has been divided into three primary parts for better emphasis. </a:t>
            </a:r>
          </a:p>
          <a:p>
            <a:r>
              <a:rPr lang="en-US" dirty="0" smtClean="0">
                <a:latin typeface="+mn-lt"/>
              </a:rPr>
              <a:t> </a:t>
            </a:r>
          </a:p>
          <a:p>
            <a:r>
              <a:rPr lang="en-US" dirty="0" smtClean="0">
                <a:latin typeface="+mn-lt"/>
              </a:rPr>
              <a:t>The introduction says, and summarizes, the general mission of Women’s Ministries:</a:t>
            </a:r>
          </a:p>
          <a:p>
            <a:r>
              <a:rPr lang="en-US" dirty="0" smtClean="0">
                <a:latin typeface="+mn-lt"/>
              </a:rPr>
              <a:t> </a:t>
            </a:r>
          </a:p>
          <a:p>
            <a:r>
              <a:rPr lang="en-US" i="1" dirty="0" smtClean="0">
                <a:latin typeface="+mn-lt"/>
              </a:rPr>
              <a:t>The Department of Women’s Ministries exists to uphold, encourage, and challenge Adventist women in their pilgrimage as disciples of Jesus Christ and members of His world church.</a:t>
            </a:r>
            <a:endParaRPr lang="en-US"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2572914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61</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dirty="0" smtClean="0">
                <a:latin typeface="+mn-lt"/>
              </a:rPr>
              <a:t>The statement continues with a further succinct introduction:</a:t>
            </a:r>
          </a:p>
          <a:p>
            <a:r>
              <a:rPr lang="en-US" dirty="0" smtClean="0">
                <a:latin typeface="+mn-lt"/>
              </a:rPr>
              <a:t> </a:t>
            </a:r>
          </a:p>
          <a:p>
            <a:r>
              <a:rPr lang="en-US" i="1" dirty="0" smtClean="0">
                <a:latin typeface="+mn-lt"/>
              </a:rPr>
              <a:t>Our mission is in the larger sense common to all Christians—that of uplifting Christ in the church and in the world. But more specifically, we are called to:</a:t>
            </a:r>
            <a:endParaRPr lang="en-US"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24314273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62</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dirty="0" smtClean="0">
                <a:latin typeface="+mn-lt"/>
              </a:rPr>
              <a:t>The first section of the mission statement is under </a:t>
            </a:r>
            <a:r>
              <a:rPr lang="en-US" b="1" dirty="0" smtClean="0">
                <a:latin typeface="+mn-lt"/>
              </a:rPr>
              <a:t>Nurture</a:t>
            </a:r>
            <a:r>
              <a:rPr lang="en-US" dirty="0" smtClean="0">
                <a:latin typeface="+mn-lt"/>
              </a:rPr>
              <a:t>:</a:t>
            </a:r>
          </a:p>
          <a:p>
            <a:endParaRPr lang="en-US" dirty="0" smtClean="0">
              <a:latin typeface="+mn-lt"/>
            </a:endParaRPr>
          </a:p>
          <a:p>
            <a:pPr marL="463550" lvl="0" indent="-238125">
              <a:buFont typeface="Arial" pitchFamily="34" charset="0"/>
              <a:buChar char="•"/>
            </a:pPr>
            <a:r>
              <a:rPr lang="en-US" b="1" i="1" dirty="0" smtClean="0">
                <a:latin typeface="+mn-lt"/>
              </a:rPr>
              <a:t>elevate women as persons of inestimable worth because they have been created and redeemed</a:t>
            </a:r>
            <a:endParaRPr lang="en-US" b="1" dirty="0" smtClean="0">
              <a:latin typeface="+mn-lt"/>
            </a:endParaRPr>
          </a:p>
          <a:p>
            <a:pPr marL="463550" lvl="0" indent="-238125">
              <a:buFont typeface="Arial" pitchFamily="34" charset="0"/>
              <a:buChar char="•"/>
            </a:pPr>
            <a:r>
              <a:rPr lang="en-US" b="1" i="1" dirty="0" smtClean="0">
                <a:latin typeface="+mn-lt"/>
              </a:rPr>
              <a:t>enable women to deepen their faith and experience spiritual growth and renewal</a:t>
            </a:r>
            <a:endParaRPr lang="en-US" b="1" dirty="0" smtClean="0">
              <a:latin typeface="+mn-lt"/>
            </a:endParaRPr>
          </a:p>
        </p:txBody>
      </p:sp>
    </p:spTree>
    <p:extLst>
      <p:ext uri="{BB962C8B-B14F-4D97-AF65-F5344CB8AC3E}">
        <p14:creationId xmlns:p14="http://schemas.microsoft.com/office/powerpoint/2010/main" val="2438209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63</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marL="463550" lvl="0" indent="-238125">
              <a:buFont typeface="Arial" pitchFamily="34" charset="0"/>
              <a:buChar char="•"/>
            </a:pPr>
            <a:r>
              <a:rPr lang="en-US" b="1" i="1" dirty="0" smtClean="0">
                <a:latin typeface="+mn-lt"/>
              </a:rPr>
              <a:t>build networks among women in the world church to encourage bonds of friendship and mutual support and the creative exchange of ideas and information</a:t>
            </a:r>
            <a:endParaRPr lang="en-US" b="1" dirty="0" smtClean="0">
              <a:latin typeface="+mn-lt"/>
            </a:endParaRPr>
          </a:p>
          <a:p>
            <a:pPr marL="463550" lvl="0" indent="-238125">
              <a:buFont typeface="Arial" pitchFamily="34" charset="0"/>
              <a:buChar char="•"/>
            </a:pPr>
            <a:r>
              <a:rPr lang="en-US" b="1" i="1" dirty="0" smtClean="0">
                <a:latin typeface="+mn-lt"/>
              </a:rPr>
              <a:t>mentor young Adventist women, encouraging their involvement, and creating paths for them as they reach for their potential in Christ.</a:t>
            </a:r>
            <a:endParaRPr lang="en-US" b="1"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428142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64</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marL="225425" marR="0" lvl="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1200" kern="1200" dirty="0" smtClean="0">
                <a:solidFill>
                  <a:schemeClr val="tx1"/>
                </a:solidFill>
                <a:latin typeface="Times New Roman" pitchFamily="18" charset="0"/>
                <a:ea typeface="+mn-ea"/>
                <a:cs typeface="+mn-cs"/>
              </a:rPr>
              <a:t>The next section is grouped under the </a:t>
            </a:r>
            <a:r>
              <a:rPr lang="en-US" sz="1200" b="1" kern="1200" dirty="0" smtClean="0">
                <a:solidFill>
                  <a:schemeClr val="tx1"/>
                </a:solidFill>
                <a:latin typeface="Times New Roman" pitchFamily="18" charset="0"/>
                <a:ea typeface="+mn-ea"/>
                <a:cs typeface="+mn-cs"/>
              </a:rPr>
              <a:t>Empower</a:t>
            </a:r>
            <a:r>
              <a:rPr lang="en-US" sz="1200" kern="1200" dirty="0" smtClean="0">
                <a:solidFill>
                  <a:schemeClr val="tx1"/>
                </a:solidFill>
                <a:latin typeface="Times New Roman" pitchFamily="18" charset="0"/>
                <a:ea typeface="+mn-ea"/>
                <a:cs typeface="+mn-cs"/>
              </a:rPr>
              <a:t> heading:</a:t>
            </a:r>
          </a:p>
          <a:p>
            <a:pPr marL="463550" lvl="0" indent="-238125" eaLnBrk="1" hangingPunct="1">
              <a:buFont typeface="Arial" pitchFamily="34" charset="0"/>
              <a:buChar char="•"/>
            </a:pPr>
            <a:endParaRPr lang="en-US" i="1" dirty="0" smtClean="0">
              <a:latin typeface="+mn-lt"/>
            </a:endParaRPr>
          </a:p>
          <a:p>
            <a:pPr marL="463550" lvl="0" indent="-238125" eaLnBrk="1" hangingPunct="1">
              <a:buFont typeface="Arial" pitchFamily="34" charset="0"/>
              <a:buChar char="•"/>
            </a:pPr>
            <a:r>
              <a:rPr lang="en-US" b="1" i="1" dirty="0" smtClean="0">
                <a:latin typeface="+mn-lt"/>
              </a:rPr>
              <a:t>challenge each Adventist woman with her potential to complement the gifts given to other women and men as they work side by side to further the global mission of the Seventh-day Adventist Church</a:t>
            </a:r>
            <a:endParaRPr lang="en-US" b="1" dirty="0" smtClean="0">
              <a:latin typeface="+mn-lt"/>
            </a:endParaRPr>
          </a:p>
          <a:p>
            <a:pPr marL="463550" indent="-238125" eaLnBrk="1" hangingPunct="1">
              <a:buFont typeface="Arial" pitchFamily="34" charset="0"/>
              <a:buChar char="•"/>
            </a:pPr>
            <a:endParaRPr lang="en-US" b="1" dirty="0" smtClean="0">
              <a:latin typeface="+mn-lt"/>
            </a:endParaRPr>
          </a:p>
        </p:txBody>
      </p:sp>
    </p:spTree>
    <p:extLst>
      <p:ext uri="{BB962C8B-B14F-4D97-AF65-F5344CB8AC3E}">
        <p14:creationId xmlns:p14="http://schemas.microsoft.com/office/powerpoint/2010/main" val="3976787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65</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dirty="0" smtClean="0">
              <a:latin typeface="+mn-lt"/>
            </a:endParaRPr>
          </a:p>
          <a:p>
            <a:pPr marL="628650" lvl="0" indent="-284163">
              <a:buFont typeface="Arial" pitchFamily="34" charset="0"/>
              <a:buChar char="•"/>
            </a:pPr>
            <a:r>
              <a:rPr lang="en-US" b="1" i="1" dirty="0" smtClean="0">
                <a:latin typeface="+mn-lt"/>
              </a:rPr>
              <a:t>bring women’s unique perspectives to the issues facing the world church</a:t>
            </a:r>
            <a:endParaRPr lang="en-US" b="1" dirty="0" smtClean="0">
              <a:latin typeface="+mn-lt"/>
            </a:endParaRPr>
          </a:p>
          <a:p>
            <a:pPr eaLnBrk="1" hangingPunct="1">
              <a:buFont typeface="Arial" pitchFamily="34" charset="0"/>
              <a:buChar char="•"/>
            </a:pPr>
            <a:endParaRPr lang="en-US" b="1" dirty="0" smtClean="0">
              <a:latin typeface="+mn-lt"/>
            </a:endParaRPr>
          </a:p>
        </p:txBody>
      </p:sp>
    </p:spTree>
    <p:extLst>
      <p:ext uri="{BB962C8B-B14F-4D97-AF65-F5344CB8AC3E}">
        <p14:creationId xmlns:p14="http://schemas.microsoft.com/office/powerpoint/2010/main" val="2630546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66</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dirty="0" smtClean="0">
                <a:latin typeface="+mn-lt"/>
              </a:rPr>
              <a:t>The last section of the Mission Statement concerns </a:t>
            </a:r>
            <a:r>
              <a:rPr lang="en-US" b="1" dirty="0" smtClean="0">
                <a:latin typeface="+mn-lt"/>
              </a:rPr>
              <a:t>Outreach:</a:t>
            </a:r>
          </a:p>
          <a:p>
            <a:endParaRPr lang="en-US" dirty="0" smtClean="0">
              <a:latin typeface="+mn-lt"/>
            </a:endParaRPr>
          </a:p>
          <a:p>
            <a:pPr marL="463550" lvl="0" indent="-238125">
              <a:buFont typeface="Arial" pitchFamily="34" charset="0"/>
              <a:buChar char="•"/>
            </a:pPr>
            <a:r>
              <a:rPr lang="en-US" b="1" i="1" dirty="0" smtClean="0">
                <a:latin typeface="+mn-lt"/>
              </a:rPr>
              <a:t>seek expanding avenues of dynamic Christian service for women that out of the fullness we as women have personally found in Jesus Christ, we may be empowered to share the good news within our families, among our fellow believers, and in ever expanding circles in the unsaved world.</a:t>
            </a:r>
            <a:endParaRPr lang="en-US" b="1" dirty="0" smtClean="0">
              <a:latin typeface="+mn-lt"/>
            </a:endParaRPr>
          </a:p>
          <a:p>
            <a:pPr eaLnBrk="1" hangingPunct="1"/>
            <a:endParaRPr lang="en-US" b="1" dirty="0" smtClean="0">
              <a:latin typeface="+mn-lt"/>
            </a:endParaRPr>
          </a:p>
        </p:txBody>
      </p:sp>
    </p:spTree>
    <p:extLst>
      <p:ext uri="{BB962C8B-B14F-4D97-AF65-F5344CB8AC3E}">
        <p14:creationId xmlns:p14="http://schemas.microsoft.com/office/powerpoint/2010/main" val="12798244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67</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dirty="0" smtClean="0">
                <a:latin typeface="+mn-lt"/>
              </a:rPr>
              <a:t>One of the strengths of Women’s Ministries from the start has been that it is a ministry that seeks to ascertain and meet needs. Thus, Women’s Ministries does not always look the same from place to place, but these ministries should all reflect back on the Mission Statement.</a:t>
            </a:r>
          </a:p>
          <a:p>
            <a:r>
              <a:rPr lang="en-US" dirty="0" smtClean="0">
                <a:latin typeface="+mn-lt"/>
              </a:rPr>
              <a:t> </a:t>
            </a:r>
          </a:p>
          <a:p>
            <a:r>
              <a:rPr lang="en-US" b="1" dirty="0" smtClean="0">
                <a:latin typeface="+mn-lt"/>
              </a:rPr>
              <a:t>It is important that all Women’s Ministries leaders and committees look at this mission statement carefully to see that all sections of the Mission Statement are studied and plans developed to cover as many of these areas as possible according to the needs of the particular area. </a:t>
            </a:r>
          </a:p>
          <a:p>
            <a:endParaRPr lang="en-US" b="1" dirty="0">
              <a:latin typeface="+mn-lt"/>
            </a:endParaRPr>
          </a:p>
          <a:p>
            <a:r>
              <a:rPr lang="en-US" dirty="0" smtClean="0">
                <a:latin typeface="+mn-lt"/>
              </a:rPr>
              <a:t>As you can see from the Mission Statement, Women’s Ministries is much more than retreats and entertainment programs. </a:t>
            </a:r>
          </a:p>
          <a:p>
            <a:pPr eaLnBrk="1" hangingPunct="1"/>
            <a:endParaRPr lang="en-US" dirty="0" smtClean="0">
              <a:latin typeface="+mn-lt"/>
            </a:endParaRPr>
          </a:p>
        </p:txBody>
      </p:sp>
    </p:spTree>
    <p:extLst>
      <p:ext uri="{BB962C8B-B14F-4D97-AF65-F5344CB8AC3E}">
        <p14:creationId xmlns:p14="http://schemas.microsoft.com/office/powerpoint/2010/main" val="1355655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68</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b="1" dirty="0" smtClean="0">
                <a:latin typeface="+mn-lt"/>
              </a:rPr>
              <a:t>III. Overview of Women’s Ministries Programs and Resources</a:t>
            </a:r>
          </a:p>
          <a:p>
            <a:endParaRPr lang="en-US" dirty="0" smtClean="0">
              <a:latin typeface="+mn-lt"/>
            </a:endParaRPr>
          </a:p>
          <a:p>
            <a:r>
              <a:rPr lang="en-US" dirty="0" smtClean="0">
                <a:latin typeface="+mn-lt"/>
              </a:rPr>
              <a:t>Based on the Mission Statement, the General Conference Women’s Ministries has developed a number of programs and resources. They are constantly developing seminars, brochures, and other resources for use at all levels. Many of the seminars, sermons, and other materials can be down-loaded from the GC Women’s </a:t>
            </a:r>
            <a:r>
              <a:rPr lang="en-US" dirty="0" err="1" smtClean="0">
                <a:latin typeface="+mn-lt"/>
              </a:rPr>
              <a:t>MInistries</a:t>
            </a:r>
            <a:r>
              <a:rPr lang="en-US" dirty="0" smtClean="0">
                <a:latin typeface="+mn-lt"/>
              </a:rPr>
              <a:t> web site:</a:t>
            </a:r>
            <a:r>
              <a:rPr lang="en-US" b="1" dirty="0" smtClean="0">
                <a:latin typeface="+mn-lt"/>
              </a:rPr>
              <a:t> </a:t>
            </a:r>
            <a:r>
              <a:rPr lang="en-US" dirty="0" smtClean="0">
                <a:latin typeface="+mn-lt"/>
              </a:rPr>
              <a:t>http://adventistwomensministries.org/. </a:t>
            </a:r>
          </a:p>
          <a:p>
            <a:endParaRPr lang="en-US" dirty="0">
              <a:latin typeface="+mn-lt"/>
            </a:endParaRPr>
          </a:p>
          <a:p>
            <a:r>
              <a:rPr lang="en-US" dirty="0" smtClean="0">
                <a:latin typeface="+mn-lt"/>
              </a:rPr>
              <a:t>Others can be obtained from the Adventist Book Center or </a:t>
            </a:r>
            <a:r>
              <a:rPr lang="en-US" dirty="0" err="1" smtClean="0">
                <a:latin typeface="+mn-lt"/>
              </a:rPr>
              <a:t>AdventSource</a:t>
            </a:r>
            <a:r>
              <a:rPr lang="en-US" dirty="0" smtClean="0">
                <a:latin typeface="+mn-lt"/>
              </a:rPr>
              <a:t>, and even directly from the Review and Herald Publishing Association. It is important to check with your local Division to see which they can make available; Many Divisions have also generated resources which will be important to your territory. Here is an overview of some of the things available. </a:t>
            </a:r>
          </a:p>
          <a:p>
            <a:pPr eaLnBrk="1" hangingPunct="1"/>
            <a:endParaRPr lang="en-US" dirty="0" smtClean="0">
              <a:latin typeface="+mn-lt"/>
            </a:endParaRPr>
          </a:p>
        </p:txBody>
      </p:sp>
    </p:spTree>
    <p:extLst>
      <p:ext uri="{BB962C8B-B14F-4D97-AF65-F5344CB8AC3E}">
        <p14:creationId xmlns:p14="http://schemas.microsoft.com/office/powerpoint/2010/main" val="18427020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69</a:t>
            </a:fld>
            <a:endParaRPr lang="en-GB" smtClean="0"/>
          </a:p>
        </p:txBody>
      </p:sp>
      <p:sp>
        <p:nvSpPr>
          <p:cNvPr id="60419" name="Rectangle 2"/>
          <p:cNvSpPr>
            <a:spLocks noGrp="1" noRot="1" noChangeAspect="1" noChangeArrowheads="1" noTextEdit="1"/>
          </p:cNvSpPr>
          <p:nvPr>
            <p:ph type="sldImg"/>
          </p:nvPr>
        </p:nvSpPr>
        <p:spPr>
          <a:xfrm>
            <a:off x="914400" y="304800"/>
            <a:ext cx="2286000" cy="1714500"/>
          </a:xfrm>
          <a:ln/>
        </p:spPr>
      </p:sp>
      <p:sp>
        <p:nvSpPr>
          <p:cNvPr id="60420" name="Rectangle 3"/>
          <p:cNvSpPr>
            <a:spLocks noGrp="1" noChangeArrowheads="1"/>
          </p:cNvSpPr>
          <p:nvPr>
            <p:ph type="body" idx="1"/>
          </p:nvPr>
        </p:nvSpPr>
        <p:spPr>
          <a:xfrm>
            <a:off x="304800" y="2209800"/>
            <a:ext cx="6248400" cy="6248400"/>
          </a:xfrm>
          <a:noFill/>
          <a:ln/>
        </p:spPr>
        <p:txBody>
          <a:bodyPr/>
          <a:lstStyle/>
          <a:p>
            <a:pPr marL="228600" indent="-228600">
              <a:buFont typeface="+mj-lt"/>
              <a:buAutoNum type="arabicPeriod"/>
            </a:pPr>
            <a:r>
              <a:rPr lang="en-US" sz="1100" b="1" dirty="0" smtClean="0">
                <a:latin typeface="+mn-lt"/>
              </a:rPr>
              <a:t>Devotional Books.</a:t>
            </a:r>
            <a:r>
              <a:rPr lang="en-US" sz="1100" dirty="0" smtClean="0">
                <a:latin typeface="+mn-lt"/>
              </a:rPr>
              <a:t> One of the early projects conceived of by Rose Otis was to publish a devotional book. The first one, </a:t>
            </a:r>
            <a:r>
              <a:rPr lang="en-US" sz="1100" i="1" dirty="0" smtClean="0">
                <a:latin typeface="+mn-lt"/>
              </a:rPr>
              <a:t>Among Friends, </a:t>
            </a:r>
            <a:r>
              <a:rPr lang="en-US" sz="1100" dirty="0" smtClean="0">
                <a:latin typeface="+mn-lt"/>
              </a:rPr>
              <a:t>was prepared for the year 1993. It was such a success the program continued and all royalties from these books have gone to fund the Women’s </a:t>
            </a:r>
            <a:r>
              <a:rPr lang="en-US" sz="1100" dirty="0" err="1" smtClean="0">
                <a:latin typeface="+mn-lt"/>
              </a:rPr>
              <a:t>MInistries</a:t>
            </a:r>
            <a:r>
              <a:rPr lang="en-US" sz="1100" dirty="0" smtClean="0">
                <a:latin typeface="+mn-lt"/>
              </a:rPr>
              <a:t> scholarships. A book has been published for every year since 1993. Both the writers and the readers have become very international, and a number of the books have been translated into other languages including French, Spanish, Portuguese, Chinese, Romanian, and German. There has been an effort to always make these books so that women can always feel comfortable sharing these books with women of any religious background.</a:t>
            </a:r>
          </a:p>
          <a:p>
            <a:pPr marL="228600" indent="-228600">
              <a:buFont typeface="+mj-lt"/>
              <a:buAutoNum type="arabicPeriod"/>
            </a:pPr>
            <a:r>
              <a:rPr lang="en-US" sz="1100" b="1" dirty="0" smtClean="0">
                <a:latin typeface="+mn-lt"/>
              </a:rPr>
              <a:t>Scholarship Program.</a:t>
            </a:r>
            <a:r>
              <a:rPr lang="en-US" sz="1100" dirty="0" smtClean="0">
                <a:latin typeface="+mn-lt"/>
              </a:rPr>
              <a:t> Originally almost all scholarships were funded by profits from the Women’s Ministries daily devotional books. Since then, </a:t>
            </a:r>
            <a:r>
              <a:rPr lang="en-US" sz="1100" dirty="0" err="1" smtClean="0">
                <a:latin typeface="+mn-lt"/>
              </a:rPr>
              <a:t>Scholarshipping</a:t>
            </a:r>
            <a:r>
              <a:rPr lang="en-US" sz="1100" dirty="0" smtClean="0">
                <a:latin typeface="+mn-lt"/>
              </a:rPr>
              <a:t> Our Sisters (SOS) has raised thousands of dollars for scholarships. Scholarship monies are distributed directly to the educational institution involved and is divided among all the world divisions of the Seventh-day Adventist Church. (</a:t>
            </a:r>
            <a:r>
              <a:rPr lang="en-US" sz="1100" i="1" dirty="0" smtClean="0">
                <a:latin typeface="+mn-lt"/>
              </a:rPr>
              <a:t>Note to presenter: It would be a good idea to find the current number of scholarships given and number of countries represented. This can be learned from the Women’s Ministries web site or directly from the General Conference office.) </a:t>
            </a:r>
            <a:r>
              <a:rPr lang="en-US" sz="1100" dirty="0" smtClean="0">
                <a:latin typeface="+mn-lt"/>
              </a:rPr>
              <a:t>Any woman who is planning to attend a Seventh-day Adventist college in the division in which she lives may apply. Primary consideration is given to those in the last two years of college-level study. Scholarships are for those in any area of study who would otherwise be unable to afford a Christian education. These are awarded on the basis of need, ability, and the recipient’s determination to improve herself. She must be committed to serve the Lord in whatever way He directs and to be a part of the mission of the Seventh-day Adventist Church.</a:t>
            </a:r>
          </a:p>
          <a:p>
            <a:pPr marL="228600" indent="-228600">
              <a:buFont typeface="+mj-lt"/>
              <a:buAutoNum type="arabicPeriod"/>
            </a:pPr>
            <a:r>
              <a:rPr lang="en-US" sz="1100" b="1" dirty="0" smtClean="0">
                <a:latin typeface="+mn-lt"/>
              </a:rPr>
              <a:t>3. International Women’s Day of Prayer.</a:t>
            </a:r>
            <a:r>
              <a:rPr lang="en-US" sz="1100" dirty="0" smtClean="0">
                <a:latin typeface="+mn-lt"/>
              </a:rPr>
              <a:t> Early March of each year is a time women of most Christian denominations celebrate a day of prayer. Women’s Ministries has set the first Sabbath of March as the International Women’s Day of Prayer. Women usually plan a full day of prayer, meetings, and activities centered around a spiritual theme. A packet of materials is prepared by the General Conference Department of Women’s Ministries for use on this day. It includes sermons, skits, liturgies, and prayer group ideas. This packet is prepared in English and sent out to the division directors at least nine months in advance for translation and distribution.</a:t>
            </a:r>
          </a:p>
          <a:p>
            <a:pPr marL="228600" indent="-228600">
              <a:buFont typeface="+mj-lt"/>
              <a:buAutoNum type="arabicPeriod"/>
            </a:pPr>
            <a:r>
              <a:rPr lang="en-US" sz="1100" b="1" dirty="0" smtClean="0">
                <a:latin typeface="+mn-lt"/>
              </a:rPr>
              <a:t>4. Women’s Ministries Emphasis Day in June. </a:t>
            </a:r>
            <a:r>
              <a:rPr lang="en-US" sz="1100" dirty="0" smtClean="0">
                <a:latin typeface="+mn-lt"/>
              </a:rPr>
              <a:t>The second Sabbath in June is designated on the church calendar as Women’s Ministries Emphasis Day. It is a day to report to the church on the activities of Women’s Ministries and to promote local projects. The General Conference Department of Women’s Ministries prepares a packet of materials for use on this day. It includes a variety of materials including sermons, children’s story, dialogues, liturgies, and program ideas. These materials are prepared in English and sent to division directors at least nine months in advance for translation and distribution. </a:t>
            </a:r>
          </a:p>
          <a:p>
            <a:endParaRPr lang="en-US" sz="1100" b="1" dirty="0"/>
          </a:p>
          <a:p>
            <a:r>
              <a:rPr lang="en-US" sz="1100" b="1" dirty="0" smtClean="0"/>
              <a:t>  </a:t>
            </a:r>
            <a:r>
              <a:rPr lang="en-US" sz="1100" dirty="0" smtClean="0">
                <a:latin typeface="+mn-lt"/>
              </a:rPr>
              <a:t>If you are unable to celebrate this Emphasis Day on the designated Sabbath, plan to celebrate it as close to this date as possible.</a:t>
            </a:r>
          </a:p>
          <a:p>
            <a:pPr eaLnBrk="1" hangingPunct="1"/>
            <a:endParaRPr lang="en-US" sz="1100" dirty="0" smtClean="0">
              <a:latin typeface="+mn-lt"/>
            </a:endParaRPr>
          </a:p>
        </p:txBody>
      </p:sp>
    </p:spTree>
    <p:extLst>
      <p:ext uri="{BB962C8B-B14F-4D97-AF65-F5344CB8AC3E}">
        <p14:creationId xmlns:p14="http://schemas.microsoft.com/office/powerpoint/2010/main" val="135565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5E03C1C-16E4-4EA7-9929-E87FDF4E6605}" type="slidenum">
              <a:rPr lang="en-GB" smtClean="0"/>
              <a:pPr/>
              <a:t>7</a:t>
            </a:fld>
            <a:endParaRPr lang="en-GB"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i="1" dirty="0" smtClean="0">
                <a:latin typeface="+mn-lt"/>
              </a:rPr>
              <a:t>“Believing the teachings of Christ, that through you, the human agency, he communicated his light, his truth, you are the frail instrument through whom the hidden power of God does work, that his strength may be perfected and made glorious in your weakness.</a:t>
            </a:r>
            <a:endParaRPr lang="en-US" dirty="0" smtClean="0">
              <a:latin typeface="+mn-lt"/>
            </a:endParaRPr>
          </a:p>
          <a:p>
            <a:r>
              <a:rPr lang="en-US" i="1" dirty="0" smtClean="0">
                <a:latin typeface="+mn-lt"/>
              </a:rPr>
              <a:t> </a:t>
            </a:r>
            <a:endParaRPr lang="en-US" dirty="0" smtClean="0">
              <a:latin typeface="+mn-lt"/>
            </a:endParaRPr>
          </a:p>
          <a:p>
            <a:r>
              <a:rPr lang="en-US" b="1" i="1" dirty="0" smtClean="0">
                <a:latin typeface="+mn-lt"/>
              </a:rPr>
              <a:t>“ (Signed) Mrs. E. G. White.”</a:t>
            </a:r>
          </a:p>
          <a:p>
            <a:pPr eaLnBrk="1" hangingPunct="1"/>
            <a:endParaRPr lang="en-US" dirty="0" smtClean="0">
              <a:latin typeface="+mn-lt"/>
            </a:endParaRPr>
          </a:p>
        </p:txBody>
      </p:sp>
    </p:spTree>
    <p:extLst>
      <p:ext uri="{BB962C8B-B14F-4D97-AF65-F5344CB8AC3E}">
        <p14:creationId xmlns:p14="http://schemas.microsoft.com/office/powerpoint/2010/main" val="3874378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70</a:t>
            </a:fld>
            <a:endParaRPr lang="en-GB" smtClean="0"/>
          </a:p>
        </p:txBody>
      </p:sp>
      <p:sp>
        <p:nvSpPr>
          <p:cNvPr id="60419" name="Rectangle 2"/>
          <p:cNvSpPr>
            <a:spLocks noGrp="1" noRot="1" noChangeAspect="1" noChangeArrowheads="1" noTextEdit="1"/>
          </p:cNvSpPr>
          <p:nvPr>
            <p:ph type="sldImg"/>
          </p:nvPr>
        </p:nvSpPr>
        <p:spPr>
          <a:xfrm>
            <a:off x="685800" y="304800"/>
            <a:ext cx="2286000" cy="1714500"/>
          </a:xfrm>
          <a:ln/>
        </p:spPr>
      </p:sp>
      <p:sp>
        <p:nvSpPr>
          <p:cNvPr id="60420" name="Rectangle 3"/>
          <p:cNvSpPr>
            <a:spLocks noGrp="1" noChangeArrowheads="1"/>
          </p:cNvSpPr>
          <p:nvPr>
            <p:ph type="body" idx="1"/>
          </p:nvPr>
        </p:nvSpPr>
        <p:spPr>
          <a:xfrm>
            <a:off x="304800" y="2209800"/>
            <a:ext cx="6172200" cy="6248400"/>
          </a:xfrm>
          <a:noFill/>
          <a:ln/>
        </p:spPr>
        <p:txBody>
          <a:bodyPr/>
          <a:lstStyle/>
          <a:p>
            <a:r>
              <a:rPr lang="en-US" sz="1100" b="1" dirty="0" smtClean="0">
                <a:latin typeface="+mn-lt"/>
              </a:rPr>
              <a:t>5. Women’s Ministries Offerings. </a:t>
            </a:r>
            <a:r>
              <a:rPr lang="en-US" sz="1100" dirty="0" smtClean="0">
                <a:latin typeface="+mn-lt"/>
              </a:rPr>
              <a:t>There is no official Women’s Ministries offering day world-wide, but some divisions have set up a date for taking an offering and policies as to how it is to be used. You need to check with your individual division regarding this.</a:t>
            </a:r>
          </a:p>
          <a:p>
            <a:endParaRPr lang="en-US" sz="1100" b="1" dirty="0" smtClean="0">
              <a:latin typeface="+mn-lt"/>
            </a:endParaRPr>
          </a:p>
          <a:p>
            <a:r>
              <a:rPr lang="en-US" sz="1100" b="1" dirty="0" smtClean="0">
                <a:latin typeface="+mn-lt"/>
              </a:rPr>
              <a:t>6. </a:t>
            </a:r>
            <a:r>
              <a:rPr lang="en-US" sz="1100" b="1" dirty="0" err="1" smtClean="0">
                <a:latin typeface="+mn-lt"/>
              </a:rPr>
              <a:t>enditnow</a:t>
            </a:r>
            <a:r>
              <a:rPr lang="en-US" sz="1100" b="1" dirty="0" smtClean="0">
                <a:latin typeface="+mn-lt"/>
              </a:rPr>
              <a:t>/Abuse Prevention Emphasis Day</a:t>
            </a:r>
            <a:r>
              <a:rPr lang="en-US" sz="1100" dirty="0" smtClean="0">
                <a:latin typeface="+mn-lt"/>
              </a:rPr>
              <a:t>. The fourth Sabbath of August was voted into the world-wide Church calendar as Abuse Prevention Emphasis Day in 2001 at Annual Council. In 2012 the name of the day was changed to </a:t>
            </a:r>
            <a:r>
              <a:rPr lang="en-US" sz="1100" dirty="0" err="1" smtClean="0">
                <a:latin typeface="+mn-lt"/>
              </a:rPr>
              <a:t>enditnow</a:t>
            </a:r>
            <a:r>
              <a:rPr lang="en-US" sz="1100" dirty="0" smtClean="0">
                <a:latin typeface="+mn-lt"/>
              </a:rPr>
              <a:t>. A packet including sermons, brochures, a suggested Sabbath program, children’s story and much more, all focused on abuse, is prepared by the Women’s Ministries Department at the General Conference and is for the use of the church congregation and those who need the caring, safe environment of the church. This material is prepared in conjunction with many other Church departments and ADRA.</a:t>
            </a:r>
            <a:r>
              <a:rPr lang="en-US" sz="1100" b="1" baseline="0" dirty="0" smtClean="0">
                <a:latin typeface="+mn-lt"/>
              </a:rPr>
              <a:t> </a:t>
            </a:r>
            <a:r>
              <a:rPr lang="en-US" sz="1100" dirty="0" smtClean="0">
                <a:latin typeface="+mn-lt"/>
              </a:rPr>
              <a:t>Again, if this date is not available in your church, celebrate it another day as close to this date as possible.</a:t>
            </a:r>
          </a:p>
          <a:p>
            <a:endParaRPr lang="en-US" sz="1100" dirty="0" smtClean="0">
              <a:latin typeface="+mn-lt"/>
            </a:endParaRPr>
          </a:p>
          <a:p>
            <a:r>
              <a:rPr lang="en-US" sz="1100" b="1" dirty="0" smtClean="0">
                <a:latin typeface="+mn-lt"/>
              </a:rPr>
              <a:t>7. LOGO.</a:t>
            </a:r>
            <a:r>
              <a:rPr lang="en-US" sz="1100" dirty="0" smtClean="0">
                <a:latin typeface="+mn-lt"/>
              </a:rPr>
              <a:t> The Women’s Ministries logo depicts four women of varying ethnic backgrounds. These women represent not only the inclusiveness of Women's Ministries but also represent some of the objectives of Women's Ministries:</a:t>
            </a:r>
          </a:p>
          <a:p>
            <a:pPr marL="344488" lvl="0" indent="-177800">
              <a:spcBef>
                <a:spcPts val="0"/>
              </a:spcBef>
              <a:buFont typeface="Arial" pitchFamily="34" charset="0"/>
              <a:buChar char="•"/>
            </a:pPr>
            <a:r>
              <a:rPr lang="en-US" sz="1100" dirty="0" smtClean="0">
                <a:latin typeface="+mn-lt"/>
              </a:rPr>
              <a:t>It represents women of all ages</a:t>
            </a:r>
          </a:p>
          <a:p>
            <a:pPr marL="344488" lvl="0" indent="-177800">
              <a:spcBef>
                <a:spcPts val="0"/>
              </a:spcBef>
              <a:buFont typeface="Arial" pitchFamily="34" charset="0"/>
              <a:buChar char="•"/>
            </a:pPr>
            <a:r>
              <a:rPr lang="en-US" sz="1100" dirty="0" smtClean="0">
                <a:latin typeface="+mn-lt"/>
              </a:rPr>
              <a:t>It represents women of different ethnic origins</a:t>
            </a:r>
          </a:p>
          <a:p>
            <a:pPr marL="344488" lvl="0" indent="-177800">
              <a:spcBef>
                <a:spcPts val="0"/>
              </a:spcBef>
              <a:buFont typeface="Arial" pitchFamily="34" charset="0"/>
              <a:buChar char="•"/>
            </a:pPr>
            <a:r>
              <a:rPr lang="en-US" sz="1100" dirty="0" smtClean="0">
                <a:latin typeface="+mn-lt"/>
              </a:rPr>
              <a:t>It represents women working together</a:t>
            </a:r>
          </a:p>
          <a:p>
            <a:pPr lvl="0"/>
            <a:r>
              <a:rPr lang="en-US" sz="1100" dirty="0" smtClean="0">
                <a:latin typeface="+mn-lt"/>
              </a:rPr>
              <a:t>It represents women with a book. It may be a Bible, representing spiritual growth. The women may be learning for themselves or teaching others. It may be a literacy book. It may be that the women are studying leadership or mentoring other woman. Or it may be a book on any of the other areas of interest to women, but women are growing and sharing.</a:t>
            </a:r>
          </a:p>
          <a:p>
            <a:r>
              <a:rPr lang="en-US" sz="1100" dirty="0" smtClean="0">
                <a:latin typeface="+mn-lt"/>
              </a:rPr>
              <a:t>This logo represents women supporting and caring for each other; together they represent an important part of the church, and together they can make a </a:t>
            </a:r>
            <a:r>
              <a:rPr lang="en-US" sz="1100" dirty="0" err="1" smtClean="0">
                <a:latin typeface="+mn-lt"/>
              </a:rPr>
              <a:t>difference.The</a:t>
            </a:r>
            <a:r>
              <a:rPr lang="en-US" sz="1100" dirty="0" smtClean="0">
                <a:latin typeface="+mn-lt"/>
              </a:rPr>
              <a:t> logo is trademarked and is only to be used to identify the Women's Ministries Department of the Seventh-day Adventist Church. If you want to use it, please check the official GC Women’s Ministries web site for colors, sizes, uses, etc.</a:t>
            </a:r>
          </a:p>
          <a:p>
            <a:r>
              <a:rPr lang="en-US" sz="1100" dirty="0" smtClean="0">
                <a:latin typeface="+mn-lt"/>
              </a:rPr>
              <a:t/>
            </a:r>
            <a:br>
              <a:rPr lang="en-US" sz="1100" dirty="0" smtClean="0">
                <a:latin typeface="+mn-lt"/>
              </a:rPr>
            </a:br>
            <a:r>
              <a:rPr lang="en-US" sz="1100" b="1" dirty="0" smtClean="0">
                <a:latin typeface="+mn-lt"/>
              </a:rPr>
              <a:t>8. Women’s Ministries Handbook. </a:t>
            </a:r>
            <a:r>
              <a:rPr lang="en-US" sz="1100" dirty="0" smtClean="0">
                <a:latin typeface="+mn-lt"/>
              </a:rPr>
              <a:t>This handbook contains the Mission Statement, roles and objectives, philosophy, and history of Women’s Ministries. It contains information on many ministries of Women’s Ministries and policies for the smooth running of the department. It also contains a listing of resources. The original handbook was revised in 1997. The division directors translate this in languages of her division as the need arises. It may be used as a guide for the development of a division or union handbook. It is the how-to-do-it guide for all Women’s Ministries directors and should be studied carefully. There is also a condensed version of the Handbook available on the General Conference Women’s Ministries web site.</a:t>
            </a:r>
          </a:p>
          <a:p>
            <a:pPr eaLnBrk="1" hangingPunct="1"/>
            <a:endParaRPr lang="en-US" sz="1100" dirty="0" smtClean="0">
              <a:latin typeface="+mn-lt"/>
            </a:endParaRPr>
          </a:p>
        </p:txBody>
      </p:sp>
    </p:spTree>
    <p:extLst>
      <p:ext uri="{BB962C8B-B14F-4D97-AF65-F5344CB8AC3E}">
        <p14:creationId xmlns:p14="http://schemas.microsoft.com/office/powerpoint/2010/main" val="13556552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71</a:t>
            </a:fld>
            <a:endParaRPr lang="en-GB" smtClean="0"/>
          </a:p>
        </p:txBody>
      </p:sp>
      <p:sp>
        <p:nvSpPr>
          <p:cNvPr id="60419" name="Rectangle 2"/>
          <p:cNvSpPr>
            <a:spLocks noGrp="1" noRot="1" noChangeAspect="1" noChangeArrowheads="1" noTextEdit="1"/>
          </p:cNvSpPr>
          <p:nvPr>
            <p:ph type="sldImg"/>
          </p:nvPr>
        </p:nvSpPr>
        <p:spPr>
          <a:xfrm>
            <a:off x="1143000" y="381000"/>
            <a:ext cx="2743200" cy="2057400"/>
          </a:xfrm>
          <a:ln/>
        </p:spPr>
      </p:sp>
      <p:sp>
        <p:nvSpPr>
          <p:cNvPr id="60420" name="Rectangle 3"/>
          <p:cNvSpPr>
            <a:spLocks noGrp="1" noChangeArrowheads="1"/>
          </p:cNvSpPr>
          <p:nvPr>
            <p:ph type="body" idx="1"/>
          </p:nvPr>
        </p:nvSpPr>
        <p:spPr>
          <a:xfrm>
            <a:off x="914400" y="2514600"/>
            <a:ext cx="5029200" cy="5943600"/>
          </a:xfrm>
          <a:noFill/>
          <a:ln/>
        </p:spPr>
        <p:txBody>
          <a:bodyPr/>
          <a:lstStyle/>
          <a:p>
            <a:r>
              <a:rPr lang="en-US" b="1" dirty="0" smtClean="0">
                <a:latin typeface="+mn-lt"/>
              </a:rPr>
              <a:t>9.</a:t>
            </a:r>
            <a:r>
              <a:rPr lang="en-US" dirty="0" smtClean="0">
                <a:latin typeface="+mn-lt"/>
              </a:rPr>
              <a:t> </a:t>
            </a:r>
            <a:r>
              <a:rPr lang="en-US" b="1" dirty="0" smtClean="0">
                <a:latin typeface="+mn-lt"/>
              </a:rPr>
              <a:t>Leadership Certification.</a:t>
            </a:r>
            <a:r>
              <a:rPr lang="en-US" dirty="0" smtClean="0">
                <a:latin typeface="+mn-lt"/>
              </a:rPr>
              <a:t> The General Conference Department of Women’s Ministries produces a series of seminars to train women to fill leadership roles. This is a three-year-training program that continually recycles, thus providing continuing professional education and the development of women for leadership in Women’s Ministries as well as other areas of church work. The seminars can be used for leadership retreats, training programs at local churches, as well as for self-study by those who miss the group training sessions. Each seminar will contain material for a lecture as well as handouts, resource material, and </a:t>
            </a:r>
            <a:r>
              <a:rPr lang="en-US" dirty="0" err="1" smtClean="0">
                <a:latin typeface="+mn-lt"/>
              </a:rPr>
              <a:t>PowerPoints</a:t>
            </a:r>
            <a:r>
              <a:rPr lang="en-US" dirty="0" smtClean="0">
                <a:latin typeface="+mn-lt"/>
              </a:rPr>
              <a:t>. </a:t>
            </a:r>
            <a:endParaRPr lang="en-US" b="1" dirty="0" smtClean="0">
              <a:latin typeface="+mn-lt"/>
            </a:endParaRPr>
          </a:p>
          <a:p>
            <a:r>
              <a:rPr lang="en-US" dirty="0" smtClean="0">
                <a:latin typeface="+mn-lt"/>
              </a:rPr>
              <a:t> </a:t>
            </a:r>
            <a:endParaRPr lang="en-US" b="1" dirty="0" smtClean="0">
              <a:latin typeface="+mn-lt"/>
            </a:endParaRPr>
          </a:p>
          <a:p>
            <a:r>
              <a:rPr lang="en-US" dirty="0" smtClean="0">
                <a:latin typeface="+mn-lt"/>
              </a:rPr>
              <a:t>The course outline with seminar descriptions has been given to each division director and the completed seminars have been supplied to each division for translation. </a:t>
            </a:r>
            <a:endParaRPr lang="en-US" b="1" dirty="0" smtClean="0">
              <a:latin typeface="+mn-lt"/>
            </a:endParaRPr>
          </a:p>
          <a:p>
            <a:r>
              <a:rPr lang="en-US" b="1" dirty="0" smtClean="0">
                <a:latin typeface="+mn-lt"/>
              </a:rPr>
              <a:t> </a:t>
            </a:r>
          </a:p>
          <a:p>
            <a:r>
              <a:rPr lang="en-US" b="1" dirty="0" smtClean="0">
                <a:latin typeface="+mn-lt"/>
              </a:rPr>
              <a:t>10. Mosaic. </a:t>
            </a:r>
            <a:r>
              <a:rPr lang="en-US" i="1" dirty="0" smtClean="0">
                <a:latin typeface="+mn-lt"/>
              </a:rPr>
              <a:t>Mosaic</a:t>
            </a:r>
            <a:r>
              <a:rPr lang="en-US" dirty="0" smtClean="0">
                <a:latin typeface="+mn-lt"/>
              </a:rPr>
              <a:t> is the every-other-month General Conference newsletter that can be obtained in hard copy or via the web site. It contains news, coming events, ministry suggestions, and much more. Contact the General Conference Women’s Ministries or your individual division to find out about how to obtain it. It is translated in many parts of the world. Some Divisions also have their own newsletter.</a:t>
            </a:r>
            <a:endParaRPr lang="en-US" b="1" dirty="0" smtClean="0">
              <a:latin typeface="+mn-lt"/>
            </a:endParaRPr>
          </a:p>
          <a:p>
            <a:r>
              <a:rPr lang="en-US" dirty="0" smtClean="0">
                <a:latin typeface="+mn-lt"/>
              </a:rPr>
              <a:t> </a:t>
            </a:r>
          </a:p>
          <a:p>
            <a:r>
              <a:rPr lang="en-US" b="1" dirty="0" smtClean="0">
                <a:latin typeface="+mn-lt"/>
              </a:rPr>
              <a:t>11</a:t>
            </a:r>
            <a:r>
              <a:rPr lang="en-US" dirty="0" smtClean="0">
                <a:latin typeface="+mn-lt"/>
              </a:rPr>
              <a:t>. </a:t>
            </a:r>
            <a:r>
              <a:rPr lang="en-US" b="1" dirty="0" smtClean="0">
                <a:latin typeface="+mn-lt"/>
              </a:rPr>
              <a:t>The “Homes of Hope and Healing</a:t>
            </a:r>
            <a:r>
              <a:rPr lang="en-US" dirty="0" smtClean="0">
                <a:latin typeface="+mn-lt"/>
              </a:rPr>
              <a:t>” program involves opening homes to neighbors for fellowship and learning. There are eight lessons.</a:t>
            </a:r>
          </a:p>
          <a:p>
            <a:r>
              <a:rPr lang="en-US" b="1" dirty="0" smtClean="0">
                <a:latin typeface="+mn-lt"/>
              </a:rPr>
              <a:t> </a:t>
            </a:r>
            <a:endParaRPr lang="en-US" dirty="0" smtClean="0">
              <a:latin typeface="+mn-lt"/>
            </a:endParaRPr>
          </a:p>
          <a:p>
            <a:r>
              <a:rPr lang="en-US" b="1" dirty="0" smtClean="0">
                <a:latin typeface="+mn-lt"/>
              </a:rPr>
              <a:t>12. “Outreach is for Everyone” postcards. </a:t>
            </a:r>
            <a:r>
              <a:rPr lang="en-US" dirty="0" smtClean="0">
                <a:latin typeface="+mn-lt"/>
              </a:rPr>
              <a:t>If you are looking for ways to involve women in reaching out to their friends and neighbors, these 10 postcards outline ideas for outreach using their individual gifts. These can be downloaded from the General Conference Women’s Ministries web site.</a:t>
            </a:r>
          </a:p>
          <a:p>
            <a:pPr eaLnBrk="1" hangingPunct="1"/>
            <a:endParaRPr lang="en-US" dirty="0" smtClean="0">
              <a:latin typeface="+mn-lt"/>
            </a:endParaRPr>
          </a:p>
        </p:txBody>
      </p:sp>
    </p:spTree>
    <p:extLst>
      <p:ext uri="{BB962C8B-B14F-4D97-AF65-F5344CB8AC3E}">
        <p14:creationId xmlns:p14="http://schemas.microsoft.com/office/powerpoint/2010/main" val="13640792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72</a:t>
            </a:fld>
            <a:endParaRPr lang="en-GB" smtClean="0"/>
          </a:p>
        </p:txBody>
      </p:sp>
      <p:sp>
        <p:nvSpPr>
          <p:cNvPr id="60419" name="Rectangle 2"/>
          <p:cNvSpPr>
            <a:spLocks noGrp="1" noRot="1" noChangeAspect="1" noChangeArrowheads="1" noTextEdit="1"/>
          </p:cNvSpPr>
          <p:nvPr>
            <p:ph type="sldImg"/>
          </p:nvPr>
        </p:nvSpPr>
        <p:spPr>
          <a:xfrm>
            <a:off x="1143000" y="685800"/>
            <a:ext cx="3962400" cy="2971800"/>
          </a:xfrm>
          <a:ln/>
        </p:spPr>
      </p:sp>
      <p:sp>
        <p:nvSpPr>
          <p:cNvPr id="60420" name="Rectangle 3"/>
          <p:cNvSpPr>
            <a:spLocks noGrp="1" noChangeArrowheads="1"/>
          </p:cNvSpPr>
          <p:nvPr>
            <p:ph type="body" idx="1"/>
          </p:nvPr>
        </p:nvSpPr>
        <p:spPr>
          <a:xfrm>
            <a:off x="914400" y="3810000"/>
            <a:ext cx="5029200" cy="4114800"/>
          </a:xfrm>
          <a:noFill/>
          <a:ln/>
        </p:spPr>
        <p:txBody>
          <a:bodyPr/>
          <a:lstStyle/>
          <a:p>
            <a:r>
              <a:rPr lang="en-US" b="1" dirty="0" smtClean="0">
                <a:latin typeface="+mn-lt"/>
              </a:rPr>
              <a:t>13. Women's Ministries </a:t>
            </a:r>
            <a:r>
              <a:rPr lang="en-US" b="1" i="1" dirty="0" smtClean="0">
                <a:latin typeface="+mn-lt"/>
              </a:rPr>
              <a:t>Pastor's and Elder's Handbook</a:t>
            </a:r>
            <a:r>
              <a:rPr lang="en-US" b="1" dirty="0" smtClean="0">
                <a:latin typeface="+mn-lt"/>
              </a:rPr>
              <a:t>. </a:t>
            </a:r>
            <a:r>
              <a:rPr lang="en-US" dirty="0" smtClean="0">
                <a:latin typeface="+mn-lt"/>
              </a:rPr>
              <a:t>Often pastors and other church leaders do not understand Women’s Ministries; this is a resource you can give to them to help them understand and support. A condensed edition is available from the GC Women’s Ministries web site.</a:t>
            </a:r>
          </a:p>
          <a:p>
            <a:r>
              <a:rPr lang="en-US" b="1" dirty="0" smtClean="0">
                <a:latin typeface="+mn-lt"/>
              </a:rPr>
              <a:t> </a:t>
            </a:r>
            <a:endParaRPr lang="en-US" dirty="0" smtClean="0">
              <a:latin typeface="+mn-lt"/>
            </a:endParaRPr>
          </a:p>
          <a:p>
            <a:r>
              <a:rPr lang="en-US" b="1" dirty="0" smtClean="0">
                <a:latin typeface="+mn-lt"/>
              </a:rPr>
              <a:t>14. “Women in the Bible and Me”</a:t>
            </a:r>
            <a:r>
              <a:rPr lang="en-US" dirty="0" smtClean="0">
                <a:latin typeface="+mn-lt"/>
              </a:rPr>
              <a:t> is a series of 14 Bible studies prepared especially for women by Evelyn Glass, a long-time Women’s Ministries director. These are for nurture and encouragement. Published by the Review and Herald Publishing Association. </a:t>
            </a:r>
          </a:p>
          <a:p>
            <a:r>
              <a:rPr lang="en-US" dirty="0" smtClean="0">
                <a:latin typeface="+mn-lt"/>
              </a:rPr>
              <a:t> </a:t>
            </a:r>
          </a:p>
          <a:p>
            <a:r>
              <a:rPr lang="en-US" b="1" dirty="0" smtClean="0">
                <a:latin typeface="+mn-lt"/>
              </a:rPr>
              <a:t>15. “Bible Studies for Busy Women.” </a:t>
            </a:r>
            <a:r>
              <a:rPr lang="en-US" dirty="0" smtClean="0">
                <a:latin typeface="+mn-lt"/>
              </a:rPr>
              <a:t>These 14 interactive and reproducible Bible studies were written by </a:t>
            </a:r>
            <a:r>
              <a:rPr lang="en-US" dirty="0" err="1" smtClean="0">
                <a:latin typeface="+mn-lt"/>
              </a:rPr>
              <a:t>Ardis</a:t>
            </a:r>
            <a:r>
              <a:rPr lang="en-US" dirty="0" smtClean="0">
                <a:latin typeface="+mn-lt"/>
              </a:rPr>
              <a:t> Dick </a:t>
            </a:r>
            <a:r>
              <a:rPr lang="en-US" dirty="0" err="1" smtClean="0">
                <a:latin typeface="+mn-lt"/>
              </a:rPr>
              <a:t>Stenbakken</a:t>
            </a:r>
            <a:r>
              <a:rPr lang="en-US" dirty="0" smtClean="0">
                <a:latin typeface="+mn-lt"/>
              </a:rPr>
              <a:t> and Carole </a:t>
            </a:r>
            <a:r>
              <a:rPr lang="en-US" dirty="0" err="1" smtClean="0">
                <a:latin typeface="+mn-lt"/>
              </a:rPr>
              <a:t>Ferch</a:t>
            </a:r>
            <a:r>
              <a:rPr lang="en-US" dirty="0" smtClean="0">
                <a:latin typeface="+mn-lt"/>
              </a:rPr>
              <a:t>-Johnson when women asked for inexpensive Bible studies that can be used in small groups. Available from Pacific Press Publishing Association.</a:t>
            </a:r>
          </a:p>
          <a:p>
            <a:endParaRPr lang="en-US" dirty="0" smtClean="0">
              <a:latin typeface="+mn-lt"/>
            </a:endParaRPr>
          </a:p>
          <a:p>
            <a:r>
              <a:rPr lang="en-US" b="1" dirty="0" smtClean="0">
                <a:latin typeface="+mn-lt"/>
              </a:rPr>
              <a:t>16. “Outreach is for Everyone.” </a:t>
            </a:r>
            <a:r>
              <a:rPr lang="en-US" dirty="0" smtClean="0">
                <a:latin typeface="+mn-lt"/>
              </a:rPr>
              <a:t>The is an evangelism manual that covers about everything women would need to know to plan and carry out an evangelism series or even do one-to-one Bible studies or small group or seminar evangelism. If your church is planning any type of public outreach, this book can be a great help.</a:t>
            </a:r>
          </a:p>
          <a:p>
            <a:pPr eaLnBrk="1" hangingPunct="1"/>
            <a:endParaRPr lang="en-US" dirty="0" smtClean="0">
              <a:latin typeface="+mn-lt"/>
            </a:endParaRPr>
          </a:p>
        </p:txBody>
      </p:sp>
    </p:spTree>
    <p:extLst>
      <p:ext uri="{BB962C8B-B14F-4D97-AF65-F5344CB8AC3E}">
        <p14:creationId xmlns:p14="http://schemas.microsoft.com/office/powerpoint/2010/main" val="13640792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73</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191000"/>
            <a:ext cx="5029200" cy="4114800"/>
          </a:xfrm>
          <a:noFill/>
          <a:ln/>
        </p:spPr>
        <p:txBody>
          <a:bodyPr/>
          <a:lstStyle/>
          <a:p>
            <a:r>
              <a:rPr lang="en-US" b="1" dirty="0" smtClean="0">
                <a:latin typeface="+mn-lt"/>
              </a:rPr>
              <a:t>Conclusion</a:t>
            </a:r>
            <a:endParaRPr lang="en-US" dirty="0" smtClean="0">
              <a:latin typeface="+mn-lt"/>
            </a:endParaRPr>
          </a:p>
          <a:p>
            <a:r>
              <a:rPr lang="en-US" dirty="0" smtClean="0">
                <a:latin typeface="+mn-lt"/>
              </a:rPr>
              <a:t> </a:t>
            </a:r>
            <a:endParaRPr lang="en-US" b="1" dirty="0" smtClean="0">
              <a:latin typeface="+mn-lt"/>
            </a:endParaRPr>
          </a:p>
          <a:p>
            <a:r>
              <a:rPr lang="en-US" dirty="0" smtClean="0">
                <a:latin typeface="+mn-lt"/>
              </a:rPr>
              <a:t>Women’s Ministries has been a blessing to individual women and to the local church and community right from the first. And with your support, it will continue to be. The programs, Bible studies, and other spiritual activities will nurture your soul. The leadership training can empower and help you be prepared to fully partake in the mission of the church. As you and other women work together to meet the needs of your church and community, and mentoring other women, you too will be fulfilling the outreach mission of the church. Further, you will be fulfilling the task presented in Titus 2:3-5 by finding and helping to meet the needs of your church and community. </a:t>
            </a:r>
            <a:endParaRPr lang="en-US" b="1" dirty="0" smtClean="0">
              <a:latin typeface="+mn-lt"/>
            </a:endParaRPr>
          </a:p>
          <a:p>
            <a:r>
              <a:rPr lang="en-US" dirty="0" smtClean="0">
                <a:latin typeface="+mn-lt"/>
              </a:rPr>
              <a:t> </a:t>
            </a:r>
          </a:p>
          <a:p>
            <a:pPr marL="225425" indent="238125"/>
            <a:r>
              <a:rPr lang="en-US" i="1" dirty="0" smtClean="0">
                <a:latin typeface="+mn-lt"/>
              </a:rPr>
              <a:t>Likewise, teach the older women to be reverent in the way they live, not to be slanderers or addicted to much wine, but to teach what is good. Then they can urge the younger women to love their husbands and children, to be self-controlled</a:t>
            </a:r>
            <a:r>
              <a:rPr lang="en-US" i="1" baseline="30000" dirty="0" smtClean="0">
                <a:latin typeface="+mn-lt"/>
              </a:rPr>
              <a:t> </a:t>
            </a:r>
            <a:r>
              <a:rPr lang="en-US" i="1" dirty="0" smtClean="0">
                <a:latin typeface="+mn-lt"/>
              </a:rPr>
              <a:t>and pure, to be busy at home,</a:t>
            </a:r>
            <a:r>
              <a:rPr lang="en-US" i="1" baseline="30000" dirty="0" smtClean="0">
                <a:latin typeface="+mn-lt"/>
              </a:rPr>
              <a:t> </a:t>
            </a:r>
            <a:r>
              <a:rPr lang="en-US" i="1" dirty="0" smtClean="0">
                <a:latin typeface="+mn-lt"/>
              </a:rPr>
              <a:t>to be kind, and to be subject to their husbands, so that no one will malign the word of God.</a:t>
            </a:r>
            <a:endParaRPr lang="en-US" b="1"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13328207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390DB16-6FF3-4F1C-B2DD-C8886F34EB92}" type="slidenum">
              <a:rPr lang="en-GB" smtClean="0"/>
              <a:pPr/>
              <a:t>74</a:t>
            </a:fld>
            <a:endParaRPr lang="en-GB"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191000"/>
            <a:ext cx="5029200" cy="4267200"/>
          </a:xfrm>
          <a:noFill/>
          <a:ln/>
        </p:spPr>
        <p:txBody>
          <a:bodyPr/>
          <a:lstStyle/>
          <a:p>
            <a:r>
              <a:rPr lang="en-US" dirty="0" smtClean="0">
                <a:latin typeface="+mn-lt"/>
              </a:rPr>
              <a:t>Paul wrote to the culture of his day; If he were writing today,</a:t>
            </a:r>
            <a:r>
              <a:rPr lang="en-US" b="1" dirty="0" smtClean="0">
                <a:latin typeface="+mn-lt"/>
              </a:rPr>
              <a:t> </a:t>
            </a:r>
            <a:r>
              <a:rPr lang="en-US" dirty="0" smtClean="0">
                <a:latin typeface="+mn-lt"/>
              </a:rPr>
              <a:t>he would undoubtedly urge women to be involved in their community, making a difference. He would encourage mothers to be the best mothers they can be, and professional women to reflect Christ in the marketplace, and all women to forward the mission of the church, working with other women and men locally and globally according to the God-given gifts she possesses. </a:t>
            </a:r>
            <a:endParaRPr lang="en-US" b="1" dirty="0" smtClean="0">
              <a:latin typeface="+mn-lt"/>
            </a:endParaRPr>
          </a:p>
          <a:p>
            <a:r>
              <a:rPr lang="en-US" dirty="0" smtClean="0">
                <a:latin typeface="+mn-lt"/>
              </a:rPr>
              <a:t> </a:t>
            </a:r>
          </a:p>
          <a:p>
            <a:pPr algn="ctr"/>
            <a:r>
              <a:rPr lang="en-US" i="1" dirty="0" smtClean="0">
                <a:latin typeface="+mn-lt"/>
              </a:rPr>
              <a:t> “Many women do noble things,</a:t>
            </a:r>
            <a:br>
              <a:rPr lang="en-US" i="1" dirty="0" smtClean="0">
                <a:latin typeface="+mn-lt"/>
              </a:rPr>
            </a:br>
            <a:r>
              <a:rPr lang="en-US" i="1" dirty="0" smtClean="0">
                <a:latin typeface="+mn-lt"/>
              </a:rPr>
              <a:t>    but you surpass them all.”</a:t>
            </a:r>
            <a:br>
              <a:rPr lang="en-US" i="1" dirty="0" smtClean="0">
                <a:latin typeface="+mn-lt"/>
              </a:rPr>
            </a:br>
            <a:r>
              <a:rPr lang="en-US" i="1" dirty="0" smtClean="0">
                <a:latin typeface="+mn-lt"/>
              </a:rPr>
              <a:t>Charm is deceptive, and beauty is fleeting;</a:t>
            </a:r>
            <a:br>
              <a:rPr lang="en-US" i="1" dirty="0" smtClean="0">
                <a:latin typeface="+mn-lt"/>
              </a:rPr>
            </a:br>
            <a:r>
              <a:rPr lang="en-US" i="1" dirty="0" smtClean="0">
                <a:latin typeface="+mn-lt"/>
              </a:rPr>
              <a:t>    but a woman who fears the Lord is to be praised.</a:t>
            </a:r>
            <a:br>
              <a:rPr lang="en-US" i="1" dirty="0" smtClean="0">
                <a:latin typeface="+mn-lt"/>
              </a:rPr>
            </a:br>
            <a:r>
              <a:rPr lang="en-US" i="1" baseline="30000" dirty="0" smtClean="0">
                <a:latin typeface="+mn-lt"/>
              </a:rPr>
              <a:t> </a:t>
            </a:r>
            <a:r>
              <a:rPr lang="en-US" i="1" dirty="0" smtClean="0">
                <a:latin typeface="+mn-lt"/>
              </a:rPr>
              <a:t>Honor her for all that her hands have done,</a:t>
            </a:r>
            <a:br>
              <a:rPr lang="en-US" i="1" dirty="0" smtClean="0">
                <a:latin typeface="+mn-lt"/>
              </a:rPr>
            </a:br>
            <a:r>
              <a:rPr lang="en-US" i="1" dirty="0" smtClean="0">
                <a:latin typeface="+mn-lt"/>
              </a:rPr>
              <a:t>    and let her works bring her praise at the city gate.</a:t>
            </a:r>
            <a:endParaRPr lang="en-US" dirty="0" smtClean="0">
              <a:latin typeface="+mn-lt"/>
            </a:endParaRPr>
          </a:p>
          <a:p>
            <a:pPr algn="ctr"/>
            <a:r>
              <a:rPr lang="en-US" dirty="0" smtClean="0">
                <a:latin typeface="+mn-lt"/>
              </a:rPr>
              <a:t>Proverbs 31:29-31</a:t>
            </a:r>
          </a:p>
          <a:p>
            <a:pPr eaLnBrk="1" hangingPunct="1"/>
            <a:endParaRPr lang="en-US" dirty="0" smtClean="0">
              <a:latin typeface="+mn-lt"/>
            </a:endParaRPr>
          </a:p>
        </p:txBody>
      </p:sp>
    </p:spTree>
    <p:extLst>
      <p:ext uri="{BB962C8B-B14F-4D97-AF65-F5344CB8AC3E}">
        <p14:creationId xmlns:p14="http://schemas.microsoft.com/office/powerpoint/2010/main" val="55616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194908A-A2BF-4585-AE1F-F2845F7D076D}" type="slidenum">
              <a:rPr lang="en-GB" smtClean="0"/>
              <a:pPr/>
              <a:t>8</a:t>
            </a:fld>
            <a:endParaRPr lang="en-GB"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en-US" sz="1100" dirty="0" smtClean="0">
                <a:latin typeface="+mn-lt"/>
              </a:rPr>
              <a:t>Now that her idea had become a specific assignment, and she felt she had the green light to go ahead, Mrs. Henry began enthusiastically to work out her dreams in a practical way.</a:t>
            </a:r>
          </a:p>
          <a:p>
            <a:r>
              <a:rPr lang="en-US" sz="1100" dirty="0" smtClean="0">
                <a:latin typeface="+mn-lt"/>
              </a:rPr>
              <a:t> </a:t>
            </a:r>
          </a:p>
          <a:p>
            <a:r>
              <a:rPr lang="en-US" sz="1100" dirty="0" smtClean="0">
                <a:latin typeface="+mn-lt"/>
              </a:rPr>
              <a:t>In her book, </a:t>
            </a:r>
            <a:r>
              <a:rPr lang="en-US" sz="1100" i="1" dirty="0" smtClean="0">
                <a:latin typeface="+mn-lt"/>
              </a:rPr>
              <a:t>A Woman Ministry,</a:t>
            </a:r>
            <a:r>
              <a:rPr lang="en-US" sz="1100" dirty="0" smtClean="0">
                <a:latin typeface="+mn-lt"/>
              </a:rPr>
              <a:t> she stated her vision of the work women could do in their own homes, and then she continued: </a:t>
            </a:r>
            <a:r>
              <a:rPr lang="en-US" sz="1100" b="1" i="1" dirty="0" smtClean="0">
                <a:latin typeface="+mn-lt"/>
              </a:rPr>
              <a:t>“It must go from our women to all the homes the world over. And when each woman among our people shall come to appreciate her opportunity, and rejoice in it, realizing not the burdens she must bear, </a:t>
            </a:r>
            <a:endParaRPr lang="en-US" sz="1100" b="1" dirty="0" smtClean="0">
              <a:latin typeface="+mn-lt"/>
            </a:endParaRPr>
          </a:p>
        </p:txBody>
      </p:sp>
    </p:spTree>
    <p:extLst>
      <p:ext uri="{BB962C8B-B14F-4D97-AF65-F5344CB8AC3E}">
        <p14:creationId xmlns:p14="http://schemas.microsoft.com/office/powerpoint/2010/main" val="2447207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194908A-A2BF-4585-AE1F-F2845F7D076D}" type="slidenum">
              <a:rPr lang="en-GB" smtClean="0"/>
              <a:pPr/>
              <a:t>9</a:t>
            </a:fld>
            <a:endParaRPr lang="en-GB"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is-IS" b="1" i="1" dirty="0" smtClean="0">
                <a:latin typeface="+mn-lt"/>
              </a:rPr>
              <a:t>…</a:t>
            </a:r>
            <a:r>
              <a:rPr lang="en-US" b="1" i="1" dirty="0" smtClean="0">
                <a:latin typeface="+mn-lt"/>
              </a:rPr>
              <a:t>but the abundant strength that is given with which to carry them, seeing not the danger from the lions in the way, but how they quail and fawn before the courage of even a weak woman’s mighty faith; then shall our ministry go abroad in their work, strong, refreshed, victorious.”</a:t>
            </a:r>
            <a:endParaRPr lang="en-US" b="1" dirty="0" smtClean="0">
              <a:latin typeface="+mn-lt"/>
            </a:endParaRPr>
          </a:p>
          <a:p>
            <a:pPr eaLnBrk="1" hangingPunct="1"/>
            <a:endParaRPr lang="en-US" dirty="0" smtClean="0">
              <a:latin typeface="+mn-lt"/>
            </a:endParaRPr>
          </a:p>
        </p:txBody>
      </p:sp>
    </p:spTree>
    <p:extLst>
      <p:ext uri="{BB962C8B-B14F-4D97-AF65-F5344CB8AC3E}">
        <p14:creationId xmlns:p14="http://schemas.microsoft.com/office/powerpoint/2010/main" val="1911872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971F58-A2A9-4030-8703-D9D3F7A15E6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DA8E4D1-019D-4665-A395-4BB1B0E5F0AF}"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95A171C-98BE-4575-87DA-A180D9D2FBAB}"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005A298-83F2-498F-8926-1C4BA6B3E8E1}"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4DA700A-523F-4EE8-BC70-02E12B57BD2F}"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F6F11F-E041-4C50-8AB4-F039E09DD48D}"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5C3B897-06A4-4393-8BDC-0A6935DF8385}"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9382BBD-ED7D-41FB-A1A2-E8B541652D0A}"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6015ECF-65FE-4573-AA26-F7C0B66A6FC7}"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D548F98-B289-44AD-B0CC-161AC06F63D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7EF4679-6F2F-4DD9-8C58-99BE879CFA8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333ECA4-4AF3-4CAA-9EF4-5895F0F8926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57E55B6-6AA9-4DA0-BF69-03FC59A75A57}"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7B7FF"/>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vl1pPr>
          </a:lstStyle>
          <a:p>
            <a:pPr>
              <a:defRPr/>
            </a:pPr>
            <a:fld id="{973730FF-76D9-472F-B241-F17CB458211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2.jpe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jpeg"/></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250825" y="404813"/>
            <a:ext cx="8893175" cy="5400675"/>
          </a:xfrm>
          <a:prstGeom prst="rect">
            <a:avLst/>
          </a:prstGeom>
          <a:noFill/>
          <a:ln w="9525">
            <a:noFill/>
            <a:miter lim="800000"/>
            <a:headEnd/>
            <a:tailEnd/>
          </a:ln>
        </p:spPr>
        <p:txBody>
          <a:bodyPr anchor="ctr"/>
          <a:lstStyle/>
          <a:p>
            <a:pPr algn="ctr" eaLnBrk="0" hangingPunct="0">
              <a:defRPr/>
            </a:pPr>
            <a:r>
              <a:rPr lang="en-US" sz="7200" u="none" kern="0" dirty="0">
                <a:ln w="18415" cmpd="sng">
                  <a:noFill/>
                  <a:prstDash val="solid"/>
                </a:ln>
                <a:solidFill>
                  <a:srgbClr val="009999"/>
                </a:solidFill>
                <a:effectLst>
                  <a:outerShdw blurRad="38100" dist="38100" dir="2700000" algn="tl">
                    <a:srgbClr val="000000">
                      <a:alpha val="43137"/>
                    </a:srgbClr>
                  </a:outerShdw>
                </a:effectLst>
                <a:latin typeface="Calibri"/>
                <a:ea typeface="+mj-ea"/>
                <a:cs typeface="Calibri"/>
              </a:rPr>
              <a:t>LEADERSHIP</a:t>
            </a:r>
            <a:r>
              <a:rPr lang="en-US" u="none" kern="0" dirty="0">
                <a:ln w="18415" cmpd="sng">
                  <a:noFill/>
                  <a:prstDash val="solid"/>
                </a:ln>
                <a:solidFill>
                  <a:srgbClr val="009999"/>
                </a:solidFill>
                <a:effectLst>
                  <a:outerShdw blurRad="38100" dist="38100" dir="2700000" algn="tl">
                    <a:srgbClr val="000000">
                      <a:alpha val="43137"/>
                    </a:srgbClr>
                  </a:outerShdw>
                </a:effectLst>
                <a:latin typeface="Calibri"/>
                <a:ea typeface="+mj-ea"/>
                <a:cs typeface="Calibri"/>
              </a:rPr>
              <a:t/>
            </a:r>
            <a:br>
              <a:rPr lang="en-US" u="none" kern="0" dirty="0">
                <a:ln w="18415" cmpd="sng">
                  <a:noFill/>
                  <a:prstDash val="solid"/>
                </a:ln>
                <a:solidFill>
                  <a:srgbClr val="009999"/>
                </a:solidFill>
                <a:effectLst>
                  <a:outerShdw blurRad="38100" dist="38100" dir="2700000" algn="tl">
                    <a:srgbClr val="000000">
                      <a:alpha val="43137"/>
                    </a:srgbClr>
                  </a:outerShdw>
                </a:effectLst>
                <a:latin typeface="Calibri"/>
                <a:ea typeface="+mj-ea"/>
                <a:cs typeface="Calibri"/>
              </a:rPr>
            </a:br>
            <a:r>
              <a:rPr lang="en-US" sz="3200" u="none" kern="0" dirty="0">
                <a:ln w="18415" cmpd="sng">
                  <a:noFill/>
                  <a:prstDash val="solid"/>
                </a:ln>
                <a:solidFill>
                  <a:schemeClr val="tx2"/>
                </a:solidFill>
                <a:effectLst>
                  <a:outerShdw blurRad="38100" dist="38100" dir="2700000" algn="tl">
                    <a:srgbClr val="000000">
                      <a:alpha val="43137"/>
                    </a:srgbClr>
                  </a:outerShdw>
                </a:effectLst>
                <a:latin typeface="Calibri"/>
                <a:ea typeface="+mj-ea"/>
                <a:cs typeface="Calibri"/>
              </a:rPr>
              <a:t>Certification  Program</a:t>
            </a:r>
            <a:r>
              <a:rPr lang="en-US" sz="2000" u="none" kern="0" dirty="0">
                <a:ln w="18415" cmpd="sng">
                  <a:noFill/>
                  <a:prstDash val="solid"/>
                </a:ln>
                <a:solidFill>
                  <a:schemeClr val="tx2"/>
                </a:solidFill>
                <a:effectLst>
                  <a:outerShdw blurRad="38100" dist="38100" dir="2700000" algn="tl">
                    <a:srgbClr val="000000">
                      <a:alpha val="43137"/>
                    </a:srgbClr>
                  </a:outerShdw>
                </a:effectLst>
                <a:latin typeface="Calibri"/>
                <a:ea typeface="+mj-ea"/>
                <a:cs typeface="Calibri"/>
              </a:rPr>
              <a:t/>
            </a:r>
            <a:br>
              <a:rPr lang="en-US" sz="2000" u="none" kern="0" dirty="0">
                <a:ln w="18415" cmpd="sng">
                  <a:noFill/>
                  <a:prstDash val="solid"/>
                </a:ln>
                <a:solidFill>
                  <a:schemeClr val="tx2"/>
                </a:solidFill>
                <a:effectLst>
                  <a:outerShdw blurRad="38100" dist="38100" dir="2700000" algn="tl">
                    <a:srgbClr val="000000">
                      <a:alpha val="43137"/>
                    </a:srgbClr>
                  </a:outerShdw>
                </a:effectLst>
                <a:latin typeface="Calibri"/>
                <a:ea typeface="+mj-ea"/>
                <a:cs typeface="Calibri"/>
              </a:rPr>
            </a:br>
            <a:r>
              <a:rPr lang="en-US" sz="3200" u="none" kern="0" dirty="0">
                <a:ln w="18415" cmpd="sng">
                  <a:noFill/>
                  <a:prstDash val="solid"/>
                </a:ln>
                <a:solidFill>
                  <a:schemeClr val="tx2"/>
                </a:solidFill>
                <a:effectLst>
                  <a:outerShdw blurRad="38100" dist="38100" dir="2700000" algn="tl">
                    <a:srgbClr val="000000">
                      <a:alpha val="43137"/>
                    </a:srgbClr>
                  </a:outerShdw>
                </a:effectLst>
                <a:latin typeface="Calibri"/>
                <a:ea typeface="+mj-ea"/>
                <a:cs typeface="Calibri"/>
              </a:rPr>
              <a:t>L</a:t>
            </a:r>
            <a:r>
              <a:rPr lang="en-US" sz="3200" u="none" kern="0" dirty="0" smtClean="0">
                <a:ln w="18415" cmpd="sng">
                  <a:noFill/>
                  <a:prstDash val="solid"/>
                </a:ln>
                <a:solidFill>
                  <a:schemeClr val="tx2"/>
                </a:solidFill>
                <a:effectLst>
                  <a:outerShdw blurRad="38100" dist="38100" dir="2700000" algn="tl">
                    <a:srgbClr val="000000">
                      <a:alpha val="43137"/>
                    </a:srgbClr>
                  </a:outerShdw>
                </a:effectLst>
                <a:latin typeface="Calibri"/>
                <a:ea typeface="+mj-ea"/>
                <a:cs typeface="Calibri"/>
              </a:rPr>
              <a:t>evel </a:t>
            </a:r>
            <a:r>
              <a:rPr lang="en-US" sz="3200" u="none" kern="0" dirty="0">
                <a:ln w="18415" cmpd="sng">
                  <a:noFill/>
                  <a:prstDash val="solid"/>
                </a:ln>
                <a:solidFill>
                  <a:schemeClr val="tx2"/>
                </a:solidFill>
                <a:effectLst>
                  <a:outerShdw blurRad="38100" dist="38100" dir="2700000" algn="tl">
                    <a:srgbClr val="000000">
                      <a:alpha val="43137"/>
                    </a:srgbClr>
                  </a:outerShdw>
                </a:effectLst>
                <a:latin typeface="Calibri"/>
                <a:ea typeface="+mj-ea"/>
                <a:cs typeface="Calibri"/>
              </a:rPr>
              <a:t>1</a:t>
            </a:r>
            <a:endParaRPr lang="en-US" sz="1600" u="none" kern="0" dirty="0">
              <a:ln w="18415" cmpd="sng">
                <a:noFill/>
                <a:prstDash val="solid"/>
              </a:ln>
              <a:solidFill>
                <a:schemeClr val="tx2"/>
              </a:solidFill>
              <a:effectLst>
                <a:outerShdw blurRad="38100" dist="38100" dir="2700000" algn="tl">
                  <a:srgbClr val="000000">
                    <a:alpha val="43137"/>
                  </a:srgbClr>
                </a:outerShdw>
              </a:effectLst>
              <a:latin typeface="Calibri"/>
              <a:ea typeface="+mj-ea"/>
              <a:cs typeface="Calibri"/>
            </a:endParaRPr>
          </a:p>
        </p:txBody>
      </p:sp>
      <p:sp>
        <p:nvSpPr>
          <p:cNvPr id="8" name="Subtitle 2"/>
          <p:cNvSpPr txBox="1">
            <a:spLocks/>
          </p:cNvSpPr>
          <p:nvPr/>
        </p:nvSpPr>
        <p:spPr bwMode="auto">
          <a:xfrm>
            <a:off x="755650" y="5876925"/>
            <a:ext cx="8280400" cy="720725"/>
          </a:xfrm>
          <a:prstGeom prst="rect">
            <a:avLst/>
          </a:prstGeom>
          <a:noFill/>
          <a:ln w="9525">
            <a:noFill/>
            <a:miter lim="800000"/>
            <a:headEnd/>
            <a:tailEnd/>
          </a:ln>
        </p:spPr>
        <p:txBody>
          <a:bodyPr/>
          <a:lstStyle/>
          <a:p>
            <a:pPr marL="342900" indent="-342900" algn="ctr" eaLnBrk="0" hangingPunct="0">
              <a:spcBef>
                <a:spcPts val="0"/>
              </a:spcBef>
              <a:defRPr/>
            </a:pPr>
            <a:r>
              <a:rPr lang="en-US" sz="1500" u="none" kern="0" dirty="0">
                <a:solidFill>
                  <a:schemeClr val="bg1"/>
                </a:solidFill>
                <a:latin typeface="Calibri" pitchFamily="34" charset="0"/>
              </a:rPr>
              <a:t>General Conference of Seventh-day </a:t>
            </a:r>
            <a:r>
              <a:rPr lang="en-US" sz="1500" u="none" kern="0" dirty="0" smtClean="0">
                <a:solidFill>
                  <a:schemeClr val="bg1"/>
                </a:solidFill>
                <a:latin typeface="Calibri" pitchFamily="34" charset="0"/>
              </a:rPr>
              <a:t>Adventists  Women’s </a:t>
            </a:r>
            <a:r>
              <a:rPr lang="en-US" sz="1500" u="none" kern="0" dirty="0">
                <a:solidFill>
                  <a:schemeClr val="bg1"/>
                </a:solidFill>
                <a:latin typeface="Calibri" pitchFamily="34" charset="0"/>
              </a:rPr>
              <a:t>Ministries Department</a:t>
            </a:r>
          </a:p>
          <a:p>
            <a:pPr marL="342900" indent="-342900" algn="ctr" eaLnBrk="0" hangingPunct="0">
              <a:spcBef>
                <a:spcPts val="0"/>
              </a:spcBef>
              <a:defRPr/>
            </a:pPr>
            <a:r>
              <a:rPr lang="en-US" u="none" kern="0" dirty="0">
                <a:solidFill>
                  <a:schemeClr val="bg1"/>
                </a:solidFill>
                <a:latin typeface="Calibri" pitchFamily="34" charset="0"/>
              </a:rPr>
              <a:t>www.adventistwomensministries.org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685800" y="1828800"/>
            <a:ext cx="7848600" cy="3810000"/>
          </a:xfrm>
        </p:spPr>
        <p:txBody>
          <a:bodyPr/>
          <a:lstStyle/>
          <a:p>
            <a:pPr marL="0" indent="0" algn="ctr">
              <a:buNone/>
            </a:pPr>
            <a:r>
              <a:rPr lang="en-US" dirty="0">
                <a:latin typeface="Calibri" panose="020F0502020204030204" pitchFamily="34" charset="0"/>
              </a:rPr>
              <a:t>The worker, by signing the card pledged “to be so instructed in all truth, to be so led and used by the power of the Holy Spirit, to be so taught a true woman’s ministry in my own home, among my neighbors, and in my own immediate social circle, that I may be prepared to labor for suffering humanity, </a:t>
            </a:r>
            <a:endParaRPr lang="pt-BR" dirty="0">
              <a:latin typeface="Calibri" panose="020F0502020204030204" pitchFamily="34" charset="0"/>
            </a:endParaRPr>
          </a:p>
        </p:txBody>
      </p:sp>
      <p:sp>
        <p:nvSpPr>
          <p:cNvPr id="3"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3276600" y="1219200"/>
            <a:ext cx="5638800" cy="5334000"/>
          </a:xfrm>
        </p:spPr>
        <p:txBody>
          <a:bodyPr/>
          <a:lstStyle/>
          <a:p>
            <a:pPr marL="0" indent="0" algn="ctr">
              <a:buNone/>
            </a:pPr>
            <a:r>
              <a:rPr lang="is-IS" dirty="0" smtClean="0">
                <a:latin typeface="Calibri" panose="020F0502020204030204" pitchFamily="34" charset="0"/>
              </a:rPr>
              <a:t>…</a:t>
            </a:r>
            <a:r>
              <a:rPr lang="en-US" dirty="0" smtClean="0">
                <a:latin typeface="Calibri" panose="020F0502020204030204" pitchFamily="34" charset="0"/>
              </a:rPr>
              <a:t>and </a:t>
            </a:r>
            <a:r>
              <a:rPr lang="en-US" dirty="0">
                <a:latin typeface="Calibri" panose="020F0502020204030204" pitchFamily="34" charset="0"/>
              </a:rPr>
              <a:t>to help in uplifting the fallen, and educating the ignorant to believe, simply believe—in Jesus Christ our </a:t>
            </a:r>
            <a:r>
              <a:rPr lang="en-US" dirty="0" smtClean="0">
                <a:latin typeface="Calibri" panose="020F0502020204030204" pitchFamily="34" charset="0"/>
              </a:rPr>
              <a:t>Savior; </a:t>
            </a:r>
            <a:r>
              <a:rPr lang="en-US" dirty="0">
                <a:latin typeface="Calibri" panose="020F0502020204030204" pitchFamily="34" charset="0"/>
              </a:rPr>
              <a:t>for the first glance of any soul must be Jesus Christ. Then if he follows the Lamb of God as he remains a learner, he will have an intelligent knowledge of what is truth.”</a:t>
            </a:r>
            <a:endParaRPr lang="pt-BR" sz="2800" dirty="0">
              <a:latin typeface="Calibri" panose="020F0502020204030204" pitchFamily="34" charset="0"/>
            </a:endParaRPr>
          </a:p>
        </p:txBody>
      </p:sp>
      <p:sp>
        <p:nvSpPr>
          <p:cNvPr id="3"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pic>
        <p:nvPicPr>
          <p:cNvPr id="4" name="Picture 3"/>
          <p:cNvPicPr>
            <a:picLocks noChangeAspect="1"/>
          </p:cNvPicPr>
          <p:nvPr/>
        </p:nvPicPr>
        <p:blipFill>
          <a:blip r:embed="rId4"/>
          <a:stretch>
            <a:fillRect/>
          </a:stretch>
        </p:blipFill>
        <p:spPr>
          <a:xfrm>
            <a:off x="362857" y="1143000"/>
            <a:ext cx="2989943" cy="3498233"/>
          </a:xfrm>
          <a:prstGeom prst="ellipse">
            <a:avLst/>
          </a:prstGeom>
          <a:ln>
            <a:noFill/>
          </a:ln>
          <a:effectLst>
            <a:softEdge rad="112500"/>
          </a:effectLst>
        </p:spPr>
      </p:pic>
    </p:spTree>
    <p:extLst>
      <p:ext uri="{BB962C8B-B14F-4D97-AF65-F5344CB8AC3E}">
        <p14:creationId xmlns:p14="http://schemas.microsoft.com/office/powerpoint/2010/main" val="57567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066800" y="1524000"/>
            <a:ext cx="7010400" cy="4419600"/>
          </a:xfrm>
        </p:spPr>
        <p:txBody>
          <a:bodyPr/>
          <a:lstStyle/>
          <a:p>
            <a:pPr marL="0" indent="0" algn="ctr">
              <a:lnSpc>
                <a:spcPct val="150000"/>
              </a:lnSpc>
              <a:buNone/>
            </a:pPr>
            <a:r>
              <a:rPr lang="en-US" dirty="0">
                <a:latin typeface="Calibri" panose="020F0502020204030204" pitchFamily="34" charset="0"/>
              </a:rPr>
              <a:t>The pledge of the learner was “to study to know the principles which constitute Christ’s character as they are set forth in His Word, and to live them out practically in the common affairs of everyday life.”</a:t>
            </a:r>
            <a:endParaRPr lang="pt-BR" dirty="0">
              <a:latin typeface="Calibri" panose="020F0502020204030204" pitchFamily="34" charset="0"/>
            </a:endParaRPr>
          </a:p>
        </p:txBody>
      </p:sp>
      <p:sp>
        <p:nvSpPr>
          <p:cNvPr id="3"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90500" y="2362200"/>
            <a:ext cx="5981700" cy="3654896"/>
          </a:xfrm>
        </p:spPr>
        <p:txBody>
          <a:bodyPr/>
          <a:lstStyle/>
          <a:p>
            <a:pPr marL="0" indent="0" algn="ctr">
              <a:buNone/>
            </a:pPr>
            <a:r>
              <a:rPr lang="en-US" i="1" dirty="0" smtClean="0">
                <a:latin typeface="Calibri" panose="020F0502020204030204" pitchFamily="34" charset="0"/>
              </a:rPr>
              <a:t>“</a:t>
            </a:r>
            <a:r>
              <a:rPr lang="en-US" i="1" dirty="0">
                <a:latin typeface="Calibri" panose="020F0502020204030204" pitchFamily="34" charset="0"/>
              </a:rPr>
              <a:t>I have for some time been wanting to write to you and tell you how the Women’s work is going on, for I know that many things in it would gladden your heart, although, of course, there are other things that might give you many sad hours.... </a:t>
            </a:r>
            <a:endParaRPr lang="pt-BR" dirty="0">
              <a:latin typeface="Calibri" panose="020F0502020204030204" pitchFamily="34" charset="0"/>
            </a:endParaRPr>
          </a:p>
        </p:txBody>
      </p:sp>
      <p:sp>
        <p:nvSpPr>
          <p:cNvPr id="3"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sp>
        <p:nvSpPr>
          <p:cNvPr id="4"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 name="Rectangle 2"/>
          <p:cNvSpPr txBox="1">
            <a:spLocks noChangeArrowheads="1"/>
          </p:cNvSpPr>
          <p:nvPr/>
        </p:nvSpPr>
        <p:spPr bwMode="auto">
          <a:xfrm>
            <a:off x="0" y="13716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b="1" u="none" dirty="0">
                <a:solidFill>
                  <a:srgbClr val="860060"/>
                </a:solidFill>
                <a:effectLst>
                  <a:outerShdw blurRad="38100" dist="38100" dir="2700000" algn="tl">
                    <a:srgbClr val="000000">
                      <a:alpha val="43137"/>
                    </a:srgbClr>
                  </a:outerShdw>
                </a:effectLst>
                <a:latin typeface="Calibri" panose="020F0502020204030204" pitchFamily="34" charset="0"/>
              </a:rPr>
              <a:t>Mrs. Henry </a:t>
            </a:r>
            <a:r>
              <a:rPr lang="en-US" sz="3600" b="1" u="none" dirty="0" smtClean="0">
                <a:solidFill>
                  <a:srgbClr val="860060"/>
                </a:solidFill>
                <a:effectLst>
                  <a:outerShdw blurRad="38100" dist="38100" dir="2700000" algn="tl">
                    <a:srgbClr val="000000">
                      <a:alpha val="43137"/>
                    </a:srgbClr>
                  </a:outerShdw>
                </a:effectLst>
                <a:latin typeface="Calibri" panose="020F0502020204030204" pitchFamily="34" charset="0"/>
              </a:rPr>
              <a:t>Wrote </a:t>
            </a:r>
            <a:r>
              <a:rPr lang="en-US" sz="3600" b="1" u="none" dirty="0">
                <a:solidFill>
                  <a:srgbClr val="860060"/>
                </a:solidFill>
                <a:effectLst>
                  <a:outerShdw blurRad="38100" dist="38100" dir="2700000" algn="tl">
                    <a:srgbClr val="000000">
                      <a:alpha val="43137"/>
                    </a:srgbClr>
                  </a:outerShdw>
                </a:effectLst>
                <a:latin typeface="Calibri" panose="020F0502020204030204" pitchFamily="34" charset="0"/>
              </a:rPr>
              <a:t>to Ellen White:</a:t>
            </a:r>
            <a:endParaRPr lang="en-US" sz="3600" b="1" u="none" kern="0" dirty="0" smtClean="0">
              <a:ln w="0"/>
              <a:solidFill>
                <a:srgbClr val="860060"/>
              </a:solidFill>
              <a:effectLst>
                <a:outerShdw blurRad="38100" dist="19050" dir="2700000" algn="tl" rotWithShape="0">
                  <a:schemeClr val="dk1">
                    <a:alpha val="40000"/>
                  </a:schemeClr>
                </a:outerShdw>
              </a:effectLst>
              <a:latin typeface="Calibri" pitchFamily="34" charset="0"/>
            </a:endParaRPr>
          </a:p>
        </p:txBody>
      </p:sp>
      <p:pic>
        <p:nvPicPr>
          <p:cNvPr id="2" name="Picture 1"/>
          <p:cNvPicPr>
            <a:picLocks noChangeAspect="1"/>
          </p:cNvPicPr>
          <p:nvPr/>
        </p:nvPicPr>
        <p:blipFill rotWithShape="1">
          <a:blip r:embed="rId4"/>
          <a:srcRect l="9412" r="35883"/>
          <a:stretch/>
        </p:blipFill>
        <p:spPr>
          <a:xfrm>
            <a:off x="6162040" y="2438400"/>
            <a:ext cx="2677160" cy="3886200"/>
          </a:xfrm>
          <a:prstGeom prst="rect">
            <a:avLst/>
          </a:prstGeom>
          <a:ln>
            <a:noFill/>
          </a:ln>
          <a:effectLst>
            <a:softEdge rad="112500"/>
          </a:effectLst>
        </p:spPr>
      </p:pic>
    </p:spTree>
    <p:extLst>
      <p:ext uri="{BB962C8B-B14F-4D97-AF65-F5344CB8AC3E}">
        <p14:creationId xmlns:p14="http://schemas.microsoft.com/office/powerpoint/2010/main" val="1815781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914400" y="2209800"/>
            <a:ext cx="7162800" cy="2971800"/>
          </a:xfrm>
        </p:spPr>
        <p:txBody>
          <a:bodyPr/>
          <a:lstStyle/>
          <a:p>
            <a:pPr marL="0" indent="0" algn="ctr">
              <a:lnSpc>
                <a:spcPct val="150000"/>
              </a:lnSpc>
              <a:buNone/>
            </a:pPr>
            <a:r>
              <a:rPr lang="en-US" i="1" dirty="0" smtClean="0">
                <a:latin typeface="Calibri" panose="020F0502020204030204" pitchFamily="34" charset="0"/>
              </a:rPr>
              <a:t>I have never before realized situations quite so sad as some that appear in these letters, and this gives me to understand how truly the Lord moved in opening up this line of work for our women.</a:t>
            </a:r>
            <a:endParaRPr lang="pt-BR" dirty="0" smtClean="0">
              <a:latin typeface="Calibri" panose="020F0502020204030204" pitchFamily="34" charset="0"/>
            </a:endParaRPr>
          </a:p>
          <a:p>
            <a:pPr marL="0" indent="0">
              <a:buNone/>
            </a:pPr>
            <a:endParaRPr lang="pt-BR" dirty="0">
              <a:latin typeface="Calibri" panose="020F0502020204030204" pitchFamily="34" charset="0"/>
            </a:endParaRPr>
          </a:p>
        </p:txBody>
      </p:sp>
      <p:sp>
        <p:nvSpPr>
          <p:cNvPr id="4"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894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952500" y="2514600"/>
            <a:ext cx="7239000" cy="3124200"/>
          </a:xfrm>
        </p:spPr>
        <p:txBody>
          <a:bodyPr/>
          <a:lstStyle/>
          <a:p>
            <a:pPr marL="0" indent="0" algn="ctr">
              <a:lnSpc>
                <a:spcPct val="150000"/>
              </a:lnSpc>
              <a:buNone/>
            </a:pPr>
            <a:r>
              <a:rPr lang="en-US" dirty="0" smtClean="0">
                <a:latin typeface="Calibri" panose="020F0502020204030204" pitchFamily="34" charset="0"/>
              </a:rPr>
              <a:t>Already </a:t>
            </a:r>
            <a:r>
              <a:rPr lang="en-US" dirty="0">
                <a:latin typeface="Calibri" panose="020F0502020204030204" pitchFamily="34" charset="0"/>
              </a:rPr>
              <a:t>we begin to see results in the conversion of souls. These conversions have been principally among the husbands of our sisters.</a:t>
            </a:r>
            <a:endParaRPr lang="pt-BR" dirty="0">
              <a:latin typeface="Calibri" panose="020F0502020204030204" pitchFamily="34" charset="0"/>
            </a:endParaRPr>
          </a:p>
        </p:txBody>
      </p:sp>
      <p:sp>
        <p:nvSpPr>
          <p:cNvPr id="4"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804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2438400"/>
            <a:ext cx="5257800" cy="3886200"/>
          </a:xfrm>
        </p:spPr>
        <p:txBody>
          <a:bodyPr/>
          <a:lstStyle/>
          <a:p>
            <a:pPr marL="0" indent="0" algn="ctr">
              <a:buNone/>
            </a:pPr>
            <a:r>
              <a:rPr lang="en-US" dirty="0">
                <a:latin typeface="Calibri" panose="020F0502020204030204" pitchFamily="34" charset="0"/>
              </a:rPr>
              <a:t>“This work is going forward among our women with great power. They are eager to take hold, and the letters which I receive reveal how great was the need that they should be set to work.”</a:t>
            </a:r>
            <a:endParaRPr lang="pt-BR" dirty="0">
              <a:latin typeface="Calibri" panose="020F0502020204030204" pitchFamily="34" charset="0"/>
            </a:endParaRPr>
          </a:p>
        </p:txBody>
      </p:sp>
      <p:sp>
        <p:nvSpPr>
          <p:cNvPr id="4"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9412" r="35883"/>
          <a:stretch/>
        </p:blipFill>
        <p:spPr>
          <a:xfrm>
            <a:off x="6019800" y="2438400"/>
            <a:ext cx="2677160" cy="3886200"/>
          </a:xfrm>
          <a:prstGeom prst="rect">
            <a:avLst/>
          </a:prstGeom>
          <a:ln>
            <a:noFill/>
          </a:ln>
          <a:effectLst>
            <a:softEdge rad="112500"/>
          </a:effectLst>
        </p:spPr>
      </p:pic>
    </p:spTree>
    <p:extLst>
      <p:ext uri="{BB962C8B-B14F-4D97-AF65-F5344CB8AC3E}">
        <p14:creationId xmlns:p14="http://schemas.microsoft.com/office/powerpoint/2010/main" val="1219580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0" y="2483106"/>
            <a:ext cx="5562600" cy="3841494"/>
          </a:xfrm>
        </p:spPr>
        <p:txBody>
          <a:bodyPr/>
          <a:lstStyle/>
          <a:p>
            <a:pPr algn="ctr" eaLnBrk="1" hangingPunct="1">
              <a:buFontTx/>
              <a:buNone/>
            </a:pPr>
            <a:r>
              <a:rPr lang="en-US" dirty="0" smtClean="0">
                <a:latin typeface="Calibri" pitchFamily="34" charset="0"/>
              </a:rPr>
              <a:t> “The work you are doing to help our sisters feel their individual accountability to God is a good and necessary work.  Long has it been neglected; but when this work has been laid out in clear lines, simple and definite, </a:t>
            </a: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76200" y="1371600"/>
            <a:ext cx="9144000" cy="685800"/>
          </a:xfrm>
        </p:spPr>
        <p:txBody>
          <a:bodyPr/>
          <a:lstStyle/>
          <a:p>
            <a:pPr eaLnBrk="1" hangingPunct="1"/>
            <a:r>
              <a:rPr lang="en-US" sz="3600" b="1" dirty="0" smtClean="0">
                <a:ln w="0"/>
                <a:solidFill>
                  <a:srgbClr val="860060"/>
                </a:solidFill>
                <a:effectLst>
                  <a:outerShdw blurRad="38100" dist="19050" dir="2700000" algn="tl" rotWithShape="0">
                    <a:schemeClr val="dk1">
                      <a:alpha val="40000"/>
                    </a:schemeClr>
                  </a:outerShdw>
                </a:effectLst>
                <a:latin typeface="Calibri" pitchFamily="34" charset="0"/>
              </a:rPr>
              <a:t>Encouragement from </a:t>
            </a:r>
            <a:r>
              <a:rPr lang="en-US" sz="3600" b="1" i="1" dirty="0" smtClean="0">
                <a:ln w="0"/>
                <a:solidFill>
                  <a:srgbClr val="860060"/>
                </a:solidFill>
                <a:effectLst>
                  <a:outerShdw blurRad="38100" dist="19050" dir="2700000" algn="tl" rotWithShape="0">
                    <a:schemeClr val="dk1">
                      <a:alpha val="40000"/>
                    </a:schemeClr>
                  </a:outerShdw>
                </a:effectLst>
                <a:latin typeface="Calibri" pitchFamily="34" charset="0"/>
              </a:rPr>
              <a:t>Ellen White:</a:t>
            </a:r>
          </a:p>
        </p:txBody>
      </p:sp>
      <p:pic>
        <p:nvPicPr>
          <p:cNvPr id="2" name="Picture 1"/>
          <p:cNvPicPr>
            <a:picLocks noChangeAspect="1"/>
          </p:cNvPicPr>
          <p:nvPr/>
        </p:nvPicPr>
        <p:blipFill>
          <a:blip r:embed="rId4"/>
          <a:stretch>
            <a:fillRect/>
          </a:stretch>
        </p:blipFill>
        <p:spPr>
          <a:xfrm>
            <a:off x="5570376" y="2530603"/>
            <a:ext cx="2989229" cy="3746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81000" y="2286000"/>
            <a:ext cx="8305800" cy="3733800"/>
          </a:xfrm>
        </p:spPr>
        <p:txBody>
          <a:bodyPr/>
          <a:lstStyle/>
          <a:p>
            <a:pPr algn="ctr" eaLnBrk="1" hangingPunct="1">
              <a:lnSpc>
                <a:spcPct val="150000"/>
              </a:lnSpc>
              <a:buFontTx/>
              <a:buNone/>
            </a:pPr>
            <a:r>
              <a:rPr lang="is-IS" dirty="0" smtClean="0">
                <a:latin typeface="Calibri" pitchFamily="34" charset="0"/>
              </a:rPr>
              <a:t>…</a:t>
            </a:r>
            <a:r>
              <a:rPr lang="en-US" dirty="0" smtClean="0">
                <a:latin typeface="Calibri" pitchFamily="34" charset="0"/>
              </a:rPr>
              <a:t>we may expect that the essential duties of the home, instead of being neglected, will be done much more intelligently. The Lord would ever have us urge upon those who do not understand the worth of the human soul.</a:t>
            </a: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556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381000" y="2133600"/>
            <a:ext cx="8305800" cy="3733800"/>
          </a:xfrm>
        </p:spPr>
        <p:txBody>
          <a:bodyPr/>
          <a:lstStyle/>
          <a:p>
            <a:pPr algn="ctr" eaLnBrk="1" hangingPunct="1">
              <a:lnSpc>
                <a:spcPct val="150000"/>
              </a:lnSpc>
              <a:buFontTx/>
              <a:buNone/>
            </a:pPr>
            <a:r>
              <a:rPr lang="en-US" dirty="0" smtClean="0">
                <a:latin typeface="Calibri" pitchFamily="34" charset="0"/>
              </a:rPr>
              <a:t>“If we can arrange, as you are now working, to have regularly organized companies intelligently instructed in regard to the part they should act as servants of the Master, our churches will have life and vitality such as have been so long needed.</a:t>
            </a:r>
          </a:p>
        </p:txBody>
      </p:sp>
      <p:sp>
        <p:nvSpPr>
          <p:cNvPr id="5"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10886" y="7257"/>
            <a:ext cx="9144000" cy="22951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sz="4800" b="1" i="0" u="none" strike="noStrike" kern="0" cap="none" spc="0" normalizeH="0" baseline="0" noProof="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uLnTx/>
                <a:uFillTx/>
                <a:latin typeface="Calibri"/>
                <a:ea typeface="+mj-ea"/>
                <a:cs typeface="Calibri"/>
              </a:rPr>
              <a:t>Introduction to </a:t>
            </a:r>
          </a:p>
          <a:p>
            <a:pPr marL="0" marR="0" lvl="0" indent="0" algn="ctr" defTabSz="914400" rtl="0" eaLnBrk="0" fontAlgn="base" latinLnBrk="0" hangingPunct="0">
              <a:lnSpc>
                <a:spcPts val="5000"/>
              </a:lnSpc>
              <a:spcBef>
                <a:spcPct val="0"/>
              </a:spcBef>
              <a:spcAft>
                <a:spcPct val="0"/>
              </a:spcAft>
              <a:buClrTx/>
              <a:buSzTx/>
              <a:buFontTx/>
              <a:buNone/>
              <a:tabLst/>
              <a:defRPr/>
            </a:pPr>
            <a:r>
              <a:rPr kumimoji="0" lang="en-US" sz="4800" b="1" i="0" u="none" strike="noStrike" kern="0" cap="none" spc="0" normalizeH="0" baseline="0" noProof="0" dirty="0" smtClean="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uLnTx/>
                <a:uFillTx/>
                <a:latin typeface="Calibri"/>
                <a:ea typeface="+mj-ea"/>
                <a:cs typeface="Calibri"/>
              </a:rPr>
              <a:t>Women’s Ministries</a:t>
            </a:r>
            <a:endParaRPr kumimoji="0" lang="en-US" sz="4800" b="1" i="0" u="none" strike="noStrike" kern="0" cap="none" spc="0" normalizeH="0" baseline="0" noProof="0" dirty="0">
              <a:ln w="13500">
                <a:solidFill>
                  <a:schemeClr val="accent1">
                    <a:shade val="2500"/>
                    <a:alpha val="6500"/>
                  </a:schemeClr>
                </a:solidFill>
                <a:prstDash val="solid"/>
              </a:ln>
              <a:solidFill>
                <a:srgbClr val="C00000"/>
              </a:solidFill>
              <a:effectLst>
                <a:innerShdw blurRad="50900" dist="38500" dir="13500000">
                  <a:srgbClr val="000000">
                    <a:alpha val="60000"/>
                  </a:srgbClr>
                </a:innerShdw>
              </a:effectLst>
              <a:uLnTx/>
              <a:uFillTx/>
              <a:latin typeface="Calibri"/>
              <a:ea typeface="+mj-ea"/>
              <a:cs typeface="Calibri"/>
            </a:endParaRPr>
          </a:p>
        </p:txBody>
      </p:sp>
      <p:sp>
        <p:nvSpPr>
          <p:cNvPr id="6" name="Rectangle 5"/>
          <p:cNvSpPr/>
          <p:nvPr/>
        </p:nvSpPr>
        <p:spPr>
          <a:xfrm>
            <a:off x="609600" y="5867400"/>
            <a:ext cx="9144000" cy="584776"/>
          </a:xfrm>
          <a:prstGeom prst="rect">
            <a:avLst/>
          </a:prstGeom>
        </p:spPr>
        <p:txBody>
          <a:bodyPr wrap="square">
            <a:spAutoFit/>
          </a:bodyPr>
          <a:lstStyle/>
          <a:p>
            <a:pPr algn="ctr"/>
            <a:r>
              <a:rPr lang="en-US" sz="3200" u="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Leadership Certification Program - Level 1</a:t>
            </a:r>
            <a:endParaRPr lang="en-US" sz="3200" u="none" dirty="0">
              <a:latin typeface="Calibri"/>
              <a:cs typeface="Calibri"/>
            </a:endParaRPr>
          </a:p>
        </p:txBody>
      </p:sp>
      <p:sp>
        <p:nvSpPr>
          <p:cNvPr id="7" name="Rectangle 6"/>
          <p:cNvSpPr/>
          <p:nvPr/>
        </p:nvSpPr>
        <p:spPr>
          <a:xfrm>
            <a:off x="0" y="5517232"/>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TextBox 1"/>
          <p:cNvSpPr txBox="1"/>
          <p:nvPr/>
        </p:nvSpPr>
        <p:spPr>
          <a:xfrm>
            <a:off x="2743200" y="4572000"/>
            <a:ext cx="3581400" cy="923330"/>
          </a:xfrm>
          <a:prstGeom prst="rect">
            <a:avLst/>
          </a:prstGeom>
          <a:noFill/>
        </p:spPr>
        <p:txBody>
          <a:bodyPr wrap="square" rtlCol="0">
            <a:spAutoFit/>
          </a:bodyPr>
          <a:lstStyle/>
          <a:p>
            <a:pPr algn="ctr"/>
            <a:r>
              <a:rPr lang="en-US" sz="1800" b="1" u="none" dirty="0" smtClean="0">
                <a:solidFill>
                  <a:srgbClr val="800000"/>
                </a:solidFill>
                <a:latin typeface="Calibri"/>
                <a:cs typeface="Calibri"/>
              </a:rPr>
              <a:t>By Dorothy Watts</a:t>
            </a:r>
          </a:p>
          <a:p>
            <a:pPr algn="ctr"/>
            <a:r>
              <a:rPr lang="en-US" sz="1800" b="1" u="none" dirty="0" smtClean="0">
                <a:solidFill>
                  <a:srgbClr val="800000"/>
                </a:solidFill>
                <a:latin typeface="Calibri"/>
                <a:cs typeface="Calibri"/>
              </a:rPr>
              <a:t>Updated by </a:t>
            </a:r>
            <a:r>
              <a:rPr lang="en-US" sz="1800" b="1" u="none" dirty="0" err="1" smtClean="0">
                <a:solidFill>
                  <a:srgbClr val="800000"/>
                </a:solidFill>
                <a:latin typeface="Calibri"/>
                <a:cs typeface="Calibri"/>
              </a:rPr>
              <a:t>Ardis</a:t>
            </a:r>
            <a:r>
              <a:rPr lang="en-US" sz="1800" b="1" u="none" dirty="0" smtClean="0">
                <a:solidFill>
                  <a:srgbClr val="800000"/>
                </a:solidFill>
                <a:latin typeface="Calibri"/>
                <a:cs typeface="Calibri"/>
              </a:rPr>
              <a:t> </a:t>
            </a:r>
            <a:r>
              <a:rPr lang="en-US" sz="1800" b="1" u="none" dirty="0" err="1" smtClean="0">
                <a:solidFill>
                  <a:srgbClr val="800000"/>
                </a:solidFill>
                <a:latin typeface="Calibri"/>
                <a:cs typeface="Calibri"/>
              </a:rPr>
              <a:t>Stenbakken</a:t>
            </a:r>
            <a:endParaRPr lang="en-US" sz="1800" b="1" u="none" dirty="0" smtClean="0">
              <a:solidFill>
                <a:srgbClr val="800000"/>
              </a:solidFill>
              <a:latin typeface="Calibri"/>
              <a:cs typeface="Calibri"/>
            </a:endParaRPr>
          </a:p>
          <a:p>
            <a:pPr algn="ctr"/>
            <a:r>
              <a:rPr lang="en-US" sz="1800" b="1" u="none" dirty="0" smtClean="0">
                <a:solidFill>
                  <a:srgbClr val="800000"/>
                </a:solidFill>
                <a:latin typeface="Calibri"/>
                <a:cs typeface="Calibri"/>
              </a:rPr>
              <a:t>(2013)</a:t>
            </a:r>
            <a:endParaRPr lang="en-US" sz="1800" b="1" u="none" dirty="0">
              <a:solidFill>
                <a:srgbClr val="800000"/>
              </a:solidFill>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304800" y="2438400"/>
            <a:ext cx="8229600" cy="3505200"/>
          </a:xfrm>
        </p:spPr>
        <p:txBody>
          <a:bodyPr/>
          <a:lstStyle/>
          <a:p>
            <a:pPr algn="ctr" eaLnBrk="1" hangingPunct="1">
              <a:lnSpc>
                <a:spcPts val="4500"/>
              </a:lnSpc>
              <a:buFontTx/>
              <a:buNone/>
            </a:pPr>
            <a:r>
              <a:rPr lang="en-US" dirty="0" smtClean="0">
                <a:latin typeface="Calibri" pitchFamily="34" charset="0"/>
              </a:rPr>
              <a:t>“....Our sisters have generally a very hard time, with their increasing families and their unappreciated trials. I have so longed for women who could be educators to help them to arise from their discouragement, and to feel that they could do a work for the Lord.</a:t>
            </a:r>
            <a:endParaRPr lang="en-US" b="1" dirty="0" smtClean="0">
              <a:latin typeface="Calibri" pitchFamily="34" charset="0"/>
              <a:sym typeface="WP TypographicSymbols" pitchFamily="2" charset="0"/>
            </a:endParaRPr>
          </a:p>
        </p:txBody>
      </p:sp>
      <p:sp>
        <p:nvSpPr>
          <p:cNvPr id="5"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228600" y="2362200"/>
            <a:ext cx="8458200" cy="3962400"/>
          </a:xfrm>
        </p:spPr>
        <p:txBody>
          <a:bodyPr/>
          <a:lstStyle/>
          <a:p>
            <a:pPr algn="ctr" eaLnBrk="1" hangingPunct="1">
              <a:lnSpc>
                <a:spcPct val="150000"/>
              </a:lnSpc>
              <a:buFontTx/>
              <a:buNone/>
            </a:pPr>
            <a:r>
              <a:rPr lang="en-US" dirty="0" smtClean="0">
                <a:latin typeface="Calibri" pitchFamily="34" charset="0"/>
              </a:rPr>
              <a:t>“And this effort is bringing rays of sunshine into their lives, and is being reflected upon the hearts of others.  God will bless you, and all who shall unite with you, in this grand work.”</a:t>
            </a:r>
          </a:p>
          <a:p>
            <a:pPr algn="ctr" eaLnBrk="1" hangingPunct="1">
              <a:lnSpc>
                <a:spcPct val="150000"/>
              </a:lnSpc>
              <a:buFontTx/>
              <a:buNone/>
            </a:pPr>
            <a:r>
              <a:rPr lang="en-US" b="1" i="1" dirty="0" smtClean="0">
                <a:solidFill>
                  <a:srgbClr val="860060"/>
                </a:solidFill>
                <a:latin typeface="Calibri" pitchFamily="34" charset="0"/>
                <a:sym typeface="WP TypographicSymbols" pitchFamily="2" charset="0"/>
              </a:rPr>
              <a:t>Ellen G. White</a:t>
            </a:r>
          </a:p>
        </p:txBody>
      </p:sp>
      <p:sp>
        <p:nvSpPr>
          <p:cNvPr id="5"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554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57200" y="1524000"/>
            <a:ext cx="4953000" cy="3733800"/>
          </a:xfrm>
        </p:spPr>
        <p:txBody>
          <a:bodyPr/>
          <a:lstStyle/>
          <a:p>
            <a:pPr algn="ctr" eaLnBrk="1" hangingPunct="1">
              <a:lnSpc>
                <a:spcPct val="150000"/>
              </a:lnSpc>
              <a:buFontTx/>
              <a:buNone/>
            </a:pPr>
            <a:r>
              <a:rPr lang="en-US" dirty="0">
                <a:solidFill>
                  <a:schemeClr val="accent3">
                    <a:lumMod val="50000"/>
                  </a:schemeClr>
                </a:solidFill>
                <a:latin typeface="Calibri" panose="020F0502020204030204" pitchFamily="34" charset="0"/>
              </a:rPr>
              <a:t>In 1899 Mrs. Henry published a weekly column in the </a:t>
            </a:r>
            <a:r>
              <a:rPr lang="en-US" i="1" dirty="0">
                <a:solidFill>
                  <a:schemeClr val="accent3">
                    <a:lumMod val="50000"/>
                  </a:schemeClr>
                </a:solidFill>
                <a:latin typeface="Calibri" panose="020F0502020204030204" pitchFamily="34" charset="0"/>
              </a:rPr>
              <a:t>Adventist</a:t>
            </a:r>
            <a:r>
              <a:rPr lang="en-US" dirty="0">
                <a:solidFill>
                  <a:schemeClr val="accent3">
                    <a:lumMod val="50000"/>
                  </a:schemeClr>
                </a:solidFill>
                <a:latin typeface="Calibri" panose="020F0502020204030204" pitchFamily="34" charset="0"/>
              </a:rPr>
              <a:t> </a:t>
            </a:r>
            <a:r>
              <a:rPr lang="en-US" i="1" dirty="0">
                <a:solidFill>
                  <a:schemeClr val="accent3">
                    <a:lumMod val="50000"/>
                  </a:schemeClr>
                </a:solidFill>
                <a:latin typeface="Calibri" panose="020F0502020204030204" pitchFamily="34" charset="0"/>
              </a:rPr>
              <a:t>Review</a:t>
            </a:r>
            <a:r>
              <a:rPr lang="en-US" dirty="0">
                <a:solidFill>
                  <a:schemeClr val="accent3">
                    <a:lumMod val="50000"/>
                  </a:schemeClr>
                </a:solidFill>
                <a:latin typeface="Calibri" panose="020F0502020204030204" pitchFamily="34" charset="0"/>
              </a:rPr>
              <a:t> headlined, “Woman’s Gospel Work.” </a:t>
            </a:r>
            <a:endParaRPr lang="en-US" dirty="0" smtClean="0">
              <a:solidFill>
                <a:schemeClr val="accent3">
                  <a:lumMod val="50000"/>
                </a:schemeClr>
              </a:solidFill>
              <a:latin typeface="Calibri" pitchFamily="34" charset="0"/>
            </a:endParaRPr>
          </a:p>
        </p:txBody>
      </p:sp>
    </p:spTree>
    <p:extLst>
      <p:ext uri="{BB962C8B-B14F-4D97-AF65-F5344CB8AC3E}">
        <p14:creationId xmlns:p14="http://schemas.microsoft.com/office/powerpoint/2010/main" val="3790610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304800" y="1219200"/>
            <a:ext cx="5486400" cy="5257800"/>
          </a:xfrm>
        </p:spPr>
        <p:txBody>
          <a:bodyPr/>
          <a:lstStyle/>
          <a:p>
            <a:pPr marL="0" eaLnBrk="1" hangingPunct="1">
              <a:spcBef>
                <a:spcPts val="0"/>
              </a:spcBef>
              <a:buFontTx/>
              <a:buNone/>
            </a:pPr>
            <a:r>
              <a:rPr lang="en-US" dirty="0" smtClean="0">
                <a:latin typeface="Calibri" pitchFamily="34" charset="0"/>
              </a:rPr>
              <a:t>“Her work is always received with the greatest interest at every place where she goes. The newspapers are very liberal in their notices of her work, often giving a good sketch of her life, and a very complete synopsis of her lectures.”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381000" y="2209800"/>
            <a:ext cx="4800600" cy="3581400"/>
          </a:xfrm>
        </p:spPr>
        <p:txBody>
          <a:bodyPr/>
          <a:lstStyle/>
          <a:p>
            <a:pPr marL="0" indent="0">
              <a:lnSpc>
                <a:spcPct val="150000"/>
              </a:lnSpc>
              <a:spcBef>
                <a:spcPts val="0"/>
              </a:spcBef>
              <a:buNone/>
            </a:pPr>
            <a:r>
              <a:rPr lang="en-US" dirty="0">
                <a:latin typeface="Calibri" panose="020F0502020204030204" pitchFamily="34" charset="0"/>
              </a:rPr>
              <a:t>“I was absent from home five months; traveled over nine thousand miles; have spoken two hundred and fourteen </a:t>
            </a:r>
            <a:r>
              <a:rPr lang="en-US" dirty="0" smtClean="0">
                <a:latin typeface="Calibri" panose="020F0502020204030204" pitchFamily="34" charset="0"/>
              </a:rPr>
              <a:t>times;</a:t>
            </a:r>
            <a:endParaRPr lang="pt-BR" dirty="0">
              <a:latin typeface="Calibri" panose="020F0502020204030204" pitchFamily="34" charset="0"/>
            </a:endParaRPr>
          </a:p>
        </p:txBody>
      </p:sp>
      <p:sp>
        <p:nvSpPr>
          <p:cNvPr id="5" name="Rectangle 2"/>
          <p:cNvSpPr txBox="1">
            <a:spLocks noChangeArrowheads="1"/>
          </p:cNvSpPr>
          <p:nvPr/>
        </p:nvSpPr>
        <p:spPr bwMode="auto">
          <a:xfrm>
            <a:off x="0" y="13716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b="1" u="none" kern="0" dirty="0">
                <a:ln w="0"/>
                <a:solidFill>
                  <a:srgbClr val="860060"/>
                </a:solidFill>
                <a:effectLst>
                  <a:outerShdw blurRad="38100" dist="19050" dir="2700000" algn="tl" rotWithShape="0">
                    <a:schemeClr val="dk1">
                      <a:alpha val="40000"/>
                    </a:schemeClr>
                  </a:outerShdw>
                </a:effectLst>
                <a:latin typeface="Calibri" pitchFamily="34" charset="0"/>
              </a:rPr>
              <a:t>Mrs. Henry herself </a:t>
            </a:r>
            <a:r>
              <a:rPr lang="en-US" sz="3600" b="1" u="none" kern="0" dirty="0" smtClean="0">
                <a:ln w="0"/>
                <a:solidFill>
                  <a:srgbClr val="860060"/>
                </a:solidFill>
                <a:effectLst>
                  <a:outerShdw blurRad="38100" dist="19050" dir="2700000" algn="tl" rotWithShape="0">
                    <a:schemeClr val="dk1">
                      <a:alpha val="40000"/>
                    </a:schemeClr>
                  </a:outerShdw>
                </a:effectLst>
                <a:latin typeface="Calibri" pitchFamily="34" charset="0"/>
              </a:rPr>
              <a:t>wrote:</a:t>
            </a: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381000" y="2133600"/>
            <a:ext cx="4648200" cy="4114800"/>
          </a:xfrm>
        </p:spPr>
        <p:txBody>
          <a:bodyPr/>
          <a:lstStyle/>
          <a:p>
            <a:pPr marL="0" indent="0">
              <a:lnSpc>
                <a:spcPct val="130000"/>
              </a:lnSpc>
              <a:spcBef>
                <a:spcPts val="0"/>
              </a:spcBef>
              <a:buNone/>
            </a:pPr>
            <a:r>
              <a:rPr lang="is-IS" dirty="0" smtClean="0">
                <a:latin typeface="Calibri" panose="020F0502020204030204" pitchFamily="34" charset="0"/>
              </a:rPr>
              <a:t>…</a:t>
            </a:r>
            <a:r>
              <a:rPr lang="en-US" dirty="0" smtClean="0">
                <a:latin typeface="Calibri" panose="020F0502020204030204" pitchFamily="34" charset="0"/>
              </a:rPr>
              <a:t>was </a:t>
            </a:r>
            <a:r>
              <a:rPr lang="en-US" dirty="0">
                <a:latin typeface="Calibri" panose="020F0502020204030204" pitchFamily="34" charset="0"/>
              </a:rPr>
              <a:t>subject to nearly all conditions of living and climate which would test the strength of the most robust, and yet have returned in good working order... </a:t>
            </a:r>
            <a:endParaRPr lang="pt-BR" dirty="0">
              <a:latin typeface="Calibri" panose="020F0502020204030204" pitchFamily="34" charset="0"/>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5890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228600" y="2057400"/>
            <a:ext cx="4876800" cy="4114800"/>
          </a:xfrm>
        </p:spPr>
        <p:txBody>
          <a:bodyPr/>
          <a:lstStyle/>
          <a:p>
            <a:pPr marL="0" indent="0">
              <a:lnSpc>
                <a:spcPct val="110000"/>
              </a:lnSpc>
              <a:spcBef>
                <a:spcPts val="0"/>
              </a:spcBef>
              <a:buNone/>
            </a:pPr>
            <a:r>
              <a:rPr lang="en-US" dirty="0" smtClean="0">
                <a:latin typeface="Calibri" panose="020F0502020204030204" pitchFamily="34" charset="0"/>
              </a:rPr>
              <a:t>“After </a:t>
            </a:r>
            <a:r>
              <a:rPr lang="en-US" dirty="0">
                <a:latin typeface="Calibri" panose="020F0502020204030204" pitchFamily="34" charset="0"/>
              </a:rPr>
              <a:t>one day of rest I have taken up the work which is waiting for me in my office, without any sense of especial weariness, and with </a:t>
            </a:r>
            <a:r>
              <a:rPr lang="en-US" dirty="0" smtClean="0">
                <a:latin typeface="Calibri" panose="020F0502020204030204" pitchFamily="34" charset="0"/>
              </a:rPr>
              <a:t>a consciousness </a:t>
            </a:r>
            <a:r>
              <a:rPr lang="en-US" dirty="0">
                <a:latin typeface="Calibri" panose="020F0502020204030204" pitchFamily="34" charset="0"/>
              </a:rPr>
              <a:t>of strength and courage for all that is before me.”</a:t>
            </a:r>
            <a:endParaRPr lang="pt-BR" dirty="0">
              <a:latin typeface="Calibri" panose="020F0502020204030204" pitchFamily="34" charset="0"/>
            </a:endParaRP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471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533400" y="1600200"/>
            <a:ext cx="8077200" cy="4114800"/>
          </a:xfrm>
        </p:spPr>
        <p:txBody>
          <a:bodyPr/>
          <a:lstStyle/>
          <a:p>
            <a:pPr marL="0" indent="0" algn="ctr">
              <a:lnSpc>
                <a:spcPct val="150000"/>
              </a:lnSpc>
              <a:spcBef>
                <a:spcPts val="0"/>
              </a:spcBef>
              <a:buNone/>
            </a:pPr>
            <a:r>
              <a:rPr lang="en-US" dirty="0" smtClean="0">
                <a:latin typeface="Calibri" panose="020F0502020204030204" pitchFamily="34" charset="0"/>
              </a:rPr>
              <a:t>By </a:t>
            </a:r>
            <a:r>
              <a:rPr lang="en-US" dirty="0">
                <a:latin typeface="Calibri" panose="020F0502020204030204" pitchFamily="34" charset="0"/>
              </a:rPr>
              <a:t>June of 1901 the Women’s column disappeared from the </a:t>
            </a:r>
            <a:r>
              <a:rPr lang="en-US" i="1" dirty="0">
                <a:latin typeface="Calibri" panose="020F0502020204030204" pitchFamily="34" charset="0"/>
              </a:rPr>
              <a:t>Review and Herald</a:t>
            </a:r>
            <a:r>
              <a:rPr lang="en-US" dirty="0">
                <a:latin typeface="Calibri" panose="020F0502020204030204" pitchFamily="34" charset="0"/>
              </a:rPr>
              <a:t>. The committee became discouraged without their strong leader, and Women’s Ministries ceased as a department of the </a:t>
            </a:r>
            <a:r>
              <a:rPr lang="en-US" dirty="0" smtClean="0">
                <a:latin typeface="Calibri" panose="020F0502020204030204" pitchFamily="34" charset="0"/>
              </a:rPr>
              <a:t>church.</a:t>
            </a:r>
            <a:endParaRPr lang="pt-BR" dirty="0">
              <a:latin typeface="Calibri" panose="020F0502020204030204" pitchFamily="34" charset="0"/>
            </a:endParaRPr>
          </a:p>
        </p:txBody>
      </p:sp>
    </p:spTree>
    <p:extLst>
      <p:ext uri="{BB962C8B-B14F-4D97-AF65-F5344CB8AC3E}">
        <p14:creationId xmlns:p14="http://schemas.microsoft.com/office/powerpoint/2010/main" val="2169083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2819400"/>
            <a:ext cx="4419600" cy="2438400"/>
          </a:xfrm>
        </p:spPr>
        <p:txBody>
          <a:bodyPr/>
          <a:lstStyle/>
          <a:p>
            <a:pPr algn="l" eaLnBrk="1" hangingPunct="1"/>
            <a:r>
              <a:rPr lang="en-US" sz="3600" dirty="0" smtClean="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rPr>
              <a:t>Book: The </a:t>
            </a:r>
            <a:r>
              <a:rPr lang="en-US" sz="3600" dirty="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rPr>
              <a:t>Whirlwind of the Lord: The fascinating true story of </a:t>
            </a:r>
            <a:r>
              <a:rPr lang="en-US" sz="3600" dirty="0" err="1">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rPr>
              <a:t>Sarepta</a:t>
            </a:r>
            <a:r>
              <a:rPr lang="en-US" sz="3600" dirty="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rPr>
              <a:t> </a:t>
            </a:r>
            <a:r>
              <a:rPr lang="en-US" sz="3600" dirty="0" err="1">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rPr>
              <a:t>Myrenda</a:t>
            </a:r>
            <a:r>
              <a:rPr lang="en-US" sz="3600" dirty="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rPr>
              <a:t> Irish </a:t>
            </a:r>
            <a:r>
              <a:rPr lang="en-US" sz="3600" dirty="0" smtClean="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rPr>
              <a:t>Henry </a:t>
            </a:r>
            <a:r>
              <a:rPr lang="en-US" sz="3200" i="1" dirty="0">
                <a:solidFill>
                  <a:srgbClr val="22228B"/>
                </a:solidFill>
                <a:latin typeface="Calibri" pitchFamily="34" charset="0"/>
              </a:rPr>
              <a:t>by Margaret </a:t>
            </a:r>
            <a:r>
              <a:rPr lang="en-US" sz="3200" i="1" dirty="0" err="1">
                <a:solidFill>
                  <a:srgbClr val="22228B"/>
                </a:solidFill>
                <a:latin typeface="Calibri" pitchFamily="34" charset="0"/>
              </a:rPr>
              <a:t>Rossiter</a:t>
            </a:r>
            <a:r>
              <a:rPr lang="en-US" sz="3200" i="1" dirty="0">
                <a:solidFill>
                  <a:srgbClr val="22228B"/>
                </a:solidFill>
                <a:latin typeface="Calibri" pitchFamily="34" charset="0"/>
              </a:rPr>
              <a:t> Thiele</a:t>
            </a:r>
            <a:br>
              <a:rPr lang="en-US" sz="3200" i="1" dirty="0">
                <a:solidFill>
                  <a:srgbClr val="22228B"/>
                </a:solidFill>
                <a:latin typeface="Calibri" pitchFamily="34" charset="0"/>
              </a:rPr>
            </a:br>
            <a:endParaRPr lang="en-US" sz="3600" i="1" dirty="0" smtClean="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a:xfrm>
            <a:off x="457200" y="2286000"/>
            <a:ext cx="4724400" cy="1676400"/>
          </a:xfrm>
        </p:spPr>
        <p:txBody>
          <a:bodyPr/>
          <a:lstStyle/>
          <a:p>
            <a:pPr eaLnBrk="1" hangingPunct="1">
              <a:buNone/>
            </a:pPr>
            <a:r>
              <a:rPr lang="en-US" b="1" dirty="0" smtClean="0">
                <a:solidFill>
                  <a:srgbClr val="860060"/>
                </a:solidFill>
                <a:latin typeface="Calibri" pitchFamily="34" charset="0"/>
                <a:cs typeface="Times New Roman" pitchFamily="18" charset="0"/>
              </a:rPr>
              <a:t>1844</a:t>
            </a:r>
            <a:r>
              <a:rPr lang="en-US" dirty="0" smtClean="0">
                <a:latin typeface="Calibri" pitchFamily="34" charset="0"/>
                <a:cs typeface="Times New Roman" pitchFamily="18" charset="0"/>
              </a:rPr>
              <a:t> </a:t>
            </a:r>
            <a:br>
              <a:rPr lang="en-US" dirty="0" smtClean="0">
                <a:latin typeface="Calibri" pitchFamily="34" charset="0"/>
                <a:cs typeface="Times New Roman" pitchFamily="18" charset="0"/>
              </a:rPr>
            </a:br>
            <a:r>
              <a:rPr lang="en-US" dirty="0" smtClean="0">
                <a:latin typeface="Calibri" pitchFamily="34" charset="0"/>
                <a:cs typeface="Times New Roman" pitchFamily="18" charset="0"/>
              </a:rPr>
              <a:t>Ellen Harmon receives her first vision.</a:t>
            </a:r>
            <a:r>
              <a:rPr lang="en-GB" dirty="0" smtClean="0">
                <a:latin typeface="Calibri" pitchFamily="34" charset="0"/>
              </a:rPr>
              <a:t> </a:t>
            </a:r>
          </a:p>
        </p:txBody>
      </p:sp>
      <p:sp>
        <p:nvSpPr>
          <p:cNvPr id="8" name="Title 1"/>
          <p:cNvSpPr>
            <a:spLocks noGrp="1"/>
          </p:cNvSpPr>
          <p:nvPr>
            <p:ph type="title"/>
          </p:nvPr>
        </p:nvSpPr>
        <p:spPr>
          <a:xfrm>
            <a:off x="0" y="76200"/>
            <a:ext cx="9144000" cy="836712"/>
          </a:xfrm>
        </p:spPr>
        <p:txBody>
          <a:bodyPr>
            <a:noAutofit/>
          </a:bodyPr>
          <a:lstStyle/>
          <a:p>
            <a:r>
              <a:rPr lang="en-US" sz="36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alibri" charset="0"/>
                <a:ea typeface="Calibri" charset="0"/>
                <a:cs typeface="Calibri" charset="0"/>
              </a:rPr>
              <a:t>B. Women’s Ministries Time Line</a:t>
            </a:r>
            <a:endParaRPr lang="en-US" sz="3600" dirty="0">
              <a:latin typeface="Calibri" charset="0"/>
              <a:ea typeface="Calibri" charset="0"/>
              <a:cs typeface="Calibri"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27" name="Rectangle 9"/>
          <p:cNvSpPr>
            <a:spLocks noChangeArrowheads="1"/>
          </p:cNvSpPr>
          <p:nvPr/>
        </p:nvSpPr>
        <p:spPr bwMode="auto">
          <a:xfrm>
            <a:off x="762000" y="3048000"/>
            <a:ext cx="4800600" cy="1200329"/>
          </a:xfrm>
          <a:prstGeom prst="rect">
            <a:avLst/>
          </a:prstGeom>
          <a:noFill/>
          <a:ln w="9525">
            <a:noFill/>
            <a:miter lim="800000"/>
            <a:headEnd/>
            <a:tailEnd/>
          </a:ln>
        </p:spPr>
        <p:txBody>
          <a:bodyPr wrap="square">
            <a:spAutoFit/>
          </a:bodyPr>
          <a:lstStyle/>
          <a:p>
            <a:pPr algn="ctr"/>
            <a:r>
              <a:rPr lang="en-US" sz="3600" b="1" u="none" dirty="0" err="1">
                <a:latin typeface="Calibri" panose="020F0502020204030204" pitchFamily="34" charset="0"/>
              </a:rPr>
              <a:t>Sarepta</a:t>
            </a:r>
            <a:r>
              <a:rPr lang="en-US" sz="3600" b="1" u="none" dirty="0">
                <a:latin typeface="Calibri" panose="020F0502020204030204" pitchFamily="34" charset="0"/>
              </a:rPr>
              <a:t> Myranda Irish (1839 – 1900)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57200" y="1295400"/>
            <a:ext cx="8305800" cy="4419600"/>
          </a:xfrm>
        </p:spPr>
        <p:txBody>
          <a:bodyPr/>
          <a:lstStyle/>
          <a:p>
            <a:pPr marL="0" indent="0" eaLnBrk="1" hangingPunct="1">
              <a:spcBef>
                <a:spcPts val="0"/>
              </a:spcBef>
              <a:buNone/>
            </a:pPr>
            <a:r>
              <a:rPr lang="en-US" b="1" dirty="0" smtClean="0">
                <a:solidFill>
                  <a:srgbClr val="860060"/>
                </a:solidFill>
                <a:latin typeface="Calibri" pitchFamily="34" charset="0"/>
                <a:cs typeface="Times New Roman" pitchFamily="18" charset="0"/>
              </a:rPr>
              <a:t> 1874</a:t>
            </a:r>
            <a:r>
              <a:rPr lang="en-US" dirty="0" smtClean="0">
                <a:latin typeface="Calibri" pitchFamily="34" charset="0"/>
                <a:cs typeface="Times New Roman" pitchFamily="18" charset="0"/>
              </a:rPr>
              <a:t> </a:t>
            </a:r>
          </a:p>
          <a:p>
            <a:pPr eaLnBrk="1" hangingPunct="1">
              <a:spcBef>
                <a:spcPts val="0"/>
              </a:spcBef>
              <a:buFont typeface="Arial"/>
              <a:buChar char="•"/>
            </a:pPr>
            <a:r>
              <a:rPr lang="en-US" sz="2800" dirty="0" smtClean="0">
                <a:latin typeface="Calibri" pitchFamily="34" charset="0"/>
                <a:cs typeface="Times New Roman" pitchFamily="18" charset="0"/>
              </a:rPr>
              <a:t>First </a:t>
            </a:r>
            <a:r>
              <a:rPr lang="en-US" sz="2800" dirty="0" err="1" smtClean="0">
                <a:latin typeface="Calibri" pitchFamily="34" charset="0"/>
                <a:cs typeface="Times New Roman" pitchFamily="18" charset="0"/>
              </a:rPr>
              <a:t>Dorcas</a:t>
            </a:r>
            <a:r>
              <a:rPr lang="en-US" sz="2800" dirty="0" smtClean="0">
                <a:latin typeface="Calibri" pitchFamily="34" charset="0"/>
                <a:cs typeface="Times New Roman" pitchFamily="18" charset="0"/>
              </a:rPr>
              <a:t> Society formed in Battle Creek, Michigan, by Mrs. Henry Gardner.</a:t>
            </a:r>
          </a:p>
          <a:p>
            <a:pPr eaLnBrk="1" hangingPunct="1">
              <a:spcBef>
                <a:spcPts val="0"/>
              </a:spcBef>
              <a:buFont typeface="Arial"/>
              <a:buChar char="•"/>
            </a:pPr>
            <a:endParaRPr lang="en-US" dirty="0" smtClean="0">
              <a:latin typeface="Calibri" pitchFamily="34" charset="0"/>
              <a:cs typeface="Times New Roman" pitchFamily="18" charset="0"/>
            </a:endParaRPr>
          </a:p>
          <a:p>
            <a:pPr eaLnBrk="1" hangingPunct="1">
              <a:spcBef>
                <a:spcPts val="0"/>
              </a:spcBef>
              <a:buFont typeface="Arial"/>
              <a:buChar char="•"/>
            </a:pPr>
            <a:r>
              <a:rPr lang="en-US" sz="2800" dirty="0" smtClean="0">
                <a:latin typeface="Calibri" pitchFamily="34" charset="0"/>
                <a:cs typeface="Times New Roman" pitchFamily="18" charset="0"/>
              </a:rPr>
              <a:t>Mrs. S. M. I. Henry becomes a national evangelist for the Women’s Christian Temperance Union.</a:t>
            </a:r>
            <a:r>
              <a:rPr lang="en-GB" sz="2800" dirty="0" smtClean="0">
                <a:latin typeface="Calibri" pitchFamily="34" charset="0"/>
              </a:rPr>
              <a:t> </a:t>
            </a:r>
          </a:p>
          <a:p>
            <a:pPr marL="0" indent="0" eaLnBrk="1" hangingPunct="1">
              <a:spcBef>
                <a:spcPts val="0"/>
              </a:spcBef>
            </a:pPr>
            <a:endParaRPr lang="en-GB" sz="2800" dirty="0">
              <a:latin typeface="Calibri" pitchFamily="34" charset="0"/>
            </a:endParaRPr>
          </a:p>
          <a:p>
            <a:pPr marL="0" indent="0" eaLnBrk="1" hangingPunct="1">
              <a:spcBef>
                <a:spcPts val="0"/>
              </a:spcBef>
              <a:buNone/>
            </a:pPr>
            <a:r>
              <a:rPr lang="en-US" sz="2800" b="1" dirty="0">
                <a:solidFill>
                  <a:srgbClr val="860060"/>
                </a:solidFill>
                <a:latin typeface="Calibri" pitchFamily="34" charset="0"/>
                <a:cs typeface="Times New Roman" pitchFamily="18" charset="0"/>
              </a:rPr>
              <a:t> </a:t>
            </a:r>
            <a:r>
              <a:rPr lang="en-US" sz="2800" b="1" dirty="0" smtClean="0">
                <a:solidFill>
                  <a:srgbClr val="860060"/>
                </a:solidFill>
                <a:latin typeface="Calibri" pitchFamily="34" charset="0"/>
                <a:cs typeface="Times New Roman" pitchFamily="18" charset="0"/>
              </a:rPr>
              <a:t>1896</a:t>
            </a:r>
          </a:p>
          <a:p>
            <a:pPr eaLnBrk="1" hangingPunct="1">
              <a:spcBef>
                <a:spcPts val="0"/>
              </a:spcBef>
            </a:pPr>
            <a:r>
              <a:rPr lang="en-US" sz="2800" dirty="0" smtClean="0">
                <a:latin typeface="Calibri" pitchFamily="34" charset="0"/>
                <a:cs typeface="Times New Roman" pitchFamily="18" charset="0"/>
              </a:rPr>
              <a:t>Mrs</a:t>
            </a:r>
            <a:r>
              <a:rPr lang="en-US" sz="2800" dirty="0">
                <a:latin typeface="Calibri" pitchFamily="34" charset="0"/>
                <a:cs typeface="Times New Roman" pitchFamily="18" charset="0"/>
              </a:rPr>
              <a:t>. S. M. I. Henry joins the SDA Church after attending Battle Creek Sanitarium for treatment. </a:t>
            </a:r>
            <a:endParaRPr lang="en-GB" sz="2800" dirty="0">
              <a:latin typeface="Calibri" pitchFamily="34" charset="0"/>
              <a:cs typeface="Times New Roman" pitchFamily="18" charset="0"/>
            </a:endParaRPr>
          </a:p>
          <a:p>
            <a:pPr marL="0" indent="0" eaLnBrk="1" hangingPunct="1">
              <a:spcBef>
                <a:spcPts val="0"/>
              </a:spcBef>
            </a:pPr>
            <a:endParaRPr lang="en-GB" sz="2800" dirty="0" smtClean="0">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81000" y="1219200"/>
            <a:ext cx="7010400" cy="4648200"/>
          </a:xfrm>
        </p:spPr>
        <p:txBody>
          <a:bodyPr/>
          <a:lstStyle/>
          <a:p>
            <a:pPr marL="0" indent="0" eaLnBrk="1" hangingPunct="1">
              <a:spcBef>
                <a:spcPts val="0"/>
              </a:spcBef>
              <a:buNone/>
            </a:pPr>
            <a:r>
              <a:rPr lang="en-US" sz="2800" b="1" dirty="0" smtClean="0">
                <a:solidFill>
                  <a:srgbClr val="860060"/>
                </a:solidFill>
                <a:latin typeface="Calibri" pitchFamily="34" charset="0"/>
                <a:cs typeface="Times New Roman" pitchFamily="18" charset="0"/>
              </a:rPr>
              <a:t> </a:t>
            </a:r>
            <a:r>
              <a:rPr lang="en-US" b="1" dirty="0" smtClean="0">
                <a:solidFill>
                  <a:srgbClr val="860060"/>
                </a:solidFill>
                <a:latin typeface="Calibri" pitchFamily="34" charset="0"/>
                <a:cs typeface="Times New Roman" pitchFamily="18" charset="0"/>
              </a:rPr>
              <a:t>1898</a:t>
            </a:r>
          </a:p>
          <a:p>
            <a:pPr eaLnBrk="1" hangingPunct="1">
              <a:spcBef>
                <a:spcPts val="0"/>
              </a:spcBef>
            </a:pPr>
            <a:r>
              <a:rPr lang="en-US" sz="2800" dirty="0" smtClean="0">
                <a:latin typeface="Calibri" panose="020F0502020204030204" pitchFamily="34" charset="0"/>
              </a:rPr>
              <a:t>Mrs</a:t>
            </a:r>
            <a:r>
              <a:rPr lang="en-US" sz="2800" dirty="0">
                <a:latin typeface="Calibri" panose="020F0502020204030204" pitchFamily="34" charset="0"/>
              </a:rPr>
              <a:t>. Henry corresponds with Ellen G. </a:t>
            </a:r>
            <a:r>
              <a:rPr lang="en-US" sz="2800" dirty="0" smtClean="0">
                <a:latin typeface="Calibri" panose="020F0502020204030204" pitchFamily="34" charset="0"/>
              </a:rPr>
              <a:t>White </a:t>
            </a:r>
            <a:r>
              <a:rPr lang="en-US" sz="2800" dirty="0">
                <a:latin typeface="Calibri" panose="020F0502020204030204" pitchFamily="34" charset="0"/>
              </a:rPr>
              <a:t>and outlines “woman ministry”; Ellen </a:t>
            </a:r>
            <a:r>
              <a:rPr lang="en-US" sz="2800" dirty="0" smtClean="0">
                <a:latin typeface="Calibri" panose="020F0502020204030204" pitchFamily="34" charset="0"/>
              </a:rPr>
              <a:t>White </a:t>
            </a:r>
            <a:r>
              <a:rPr lang="en-US" sz="2800" dirty="0">
                <a:latin typeface="Calibri" panose="020F0502020204030204" pitchFamily="34" charset="0"/>
              </a:rPr>
              <a:t>encourages her. </a:t>
            </a:r>
            <a:endParaRPr lang="pt-BR" sz="2800" dirty="0">
              <a:latin typeface="Calibri" panose="020F0502020204030204" pitchFamily="34" charset="0"/>
            </a:endParaRPr>
          </a:p>
          <a:p>
            <a:pPr marL="0" indent="0">
              <a:buNone/>
            </a:pPr>
            <a:r>
              <a:rPr lang="en-US" sz="2800" dirty="0">
                <a:latin typeface="Calibri" panose="020F0502020204030204" pitchFamily="34" charset="0"/>
              </a:rPr>
              <a:t> </a:t>
            </a:r>
            <a:endParaRPr lang="pt-BR" sz="2800" dirty="0">
              <a:latin typeface="Calibri" panose="020F0502020204030204" pitchFamily="34" charset="0"/>
            </a:endParaRPr>
          </a:p>
          <a:p>
            <a:r>
              <a:rPr lang="en-US" sz="2800" dirty="0" smtClean="0">
                <a:latin typeface="Calibri" panose="020F0502020204030204" pitchFamily="34" charset="0"/>
              </a:rPr>
              <a:t>March </a:t>
            </a:r>
            <a:r>
              <a:rPr lang="en-US" sz="2800" dirty="0">
                <a:latin typeface="Calibri" panose="020F0502020204030204" pitchFamily="34" charset="0"/>
              </a:rPr>
              <a:t>30, Mrs. Henry given a ministerial license by the General Conference. </a:t>
            </a:r>
            <a:endParaRPr lang="pt-BR" sz="2800" dirty="0">
              <a:latin typeface="Calibri" panose="020F0502020204030204" pitchFamily="34" charset="0"/>
            </a:endParaRPr>
          </a:p>
          <a:p>
            <a:pPr marL="0" indent="0">
              <a:buNone/>
            </a:pPr>
            <a:endParaRPr lang="pt-BR" sz="2800" dirty="0">
              <a:latin typeface="Calibri" panose="020F0502020204030204" pitchFamily="34" charset="0"/>
            </a:endParaRPr>
          </a:p>
          <a:p>
            <a:pPr lvl="0"/>
            <a:r>
              <a:rPr lang="en-US" sz="2800" dirty="0" smtClean="0">
                <a:latin typeface="Calibri" panose="020F0502020204030204" pitchFamily="34" charset="0"/>
              </a:rPr>
              <a:t>Mrs. Henry wrote </a:t>
            </a:r>
            <a:r>
              <a:rPr lang="en-US" sz="2800" dirty="0">
                <a:latin typeface="Calibri" panose="020F0502020204030204" pitchFamily="34" charset="0"/>
              </a:rPr>
              <a:t>a four page supplement to the December 6, 1898, </a:t>
            </a:r>
            <a:r>
              <a:rPr lang="en-US" sz="2800" i="1" dirty="0">
                <a:latin typeface="Calibri" panose="020F0502020204030204" pitchFamily="34" charset="0"/>
              </a:rPr>
              <a:t>Review and Herald.</a:t>
            </a:r>
            <a:endParaRPr lang="pt-BR" sz="2800" dirty="0">
              <a:latin typeface="Calibri" panose="020F0502020204030204" pitchFamily="34" charset="0"/>
            </a:endParaRPr>
          </a:p>
          <a:p>
            <a:pPr marL="0" indent="0" eaLnBrk="1" hangingPunct="1">
              <a:spcBef>
                <a:spcPts val="0"/>
              </a:spcBef>
            </a:pPr>
            <a:endParaRPr lang="en-GB" sz="2800" dirty="0" smtClean="0">
              <a:latin typeface="Calibri" pitchFamily="34" charset="0"/>
              <a:cs typeface="Times New Roman" pitchFamily="18" charset="0"/>
            </a:endParaRPr>
          </a:p>
        </p:txBody>
      </p:sp>
    </p:spTree>
    <p:extLst>
      <p:ext uri="{BB962C8B-B14F-4D97-AF65-F5344CB8AC3E}">
        <p14:creationId xmlns:p14="http://schemas.microsoft.com/office/powerpoint/2010/main" val="11603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33400" y="1371600"/>
            <a:ext cx="7239000" cy="5029200"/>
          </a:xfrm>
        </p:spPr>
        <p:txBody>
          <a:bodyPr/>
          <a:lstStyle/>
          <a:p>
            <a:pPr marL="0" indent="0" eaLnBrk="1" hangingPunct="1">
              <a:spcBef>
                <a:spcPts val="0"/>
              </a:spcBef>
              <a:buNone/>
            </a:pPr>
            <a:r>
              <a:rPr lang="en-US" b="1" dirty="0" smtClean="0">
                <a:solidFill>
                  <a:srgbClr val="860060"/>
                </a:solidFill>
                <a:latin typeface="Calibri" pitchFamily="34" charset="0"/>
                <a:cs typeface="Times New Roman" pitchFamily="18" charset="0"/>
              </a:rPr>
              <a:t> 1899</a:t>
            </a:r>
          </a:p>
          <a:p>
            <a:pPr eaLnBrk="1" hangingPunct="1">
              <a:spcBef>
                <a:spcPts val="0"/>
              </a:spcBef>
            </a:pPr>
            <a:r>
              <a:rPr lang="en-US" sz="2800" dirty="0" smtClean="0">
                <a:latin typeface="Calibri" pitchFamily="34" charset="0"/>
                <a:cs typeface="Times New Roman" pitchFamily="18" charset="0"/>
              </a:rPr>
              <a:t>Mrs. Henry produced a weekly page in the </a:t>
            </a:r>
            <a:r>
              <a:rPr lang="en-US" sz="2800" i="1" dirty="0" smtClean="0">
                <a:latin typeface="Calibri" pitchFamily="34" charset="0"/>
                <a:cs typeface="Times New Roman" pitchFamily="18" charset="0"/>
              </a:rPr>
              <a:t>Review</a:t>
            </a:r>
            <a:r>
              <a:rPr lang="en-US" sz="2800" dirty="0" smtClean="0">
                <a:latin typeface="Calibri" pitchFamily="34" charset="0"/>
                <a:cs typeface="Times New Roman" pitchFamily="18" charset="0"/>
              </a:rPr>
              <a:t> called “Women’s Gospel Work.” She traveled extensively promoting Women’s Ministries.</a:t>
            </a:r>
            <a:endParaRPr lang="en-US" dirty="0" smtClean="0">
              <a:latin typeface="Calibri" pitchFamily="34" charset="0"/>
              <a:cs typeface="Times New Roman" pitchFamily="18" charset="0"/>
            </a:endParaRPr>
          </a:p>
          <a:p>
            <a:pPr marL="0" indent="0" eaLnBrk="1" hangingPunct="1">
              <a:spcBef>
                <a:spcPts val="0"/>
              </a:spcBef>
              <a:buFontTx/>
              <a:buNone/>
            </a:pPr>
            <a:endParaRPr lang="en-GB" b="1" dirty="0" smtClean="0">
              <a:latin typeface="Calibri" pitchFamily="34" charset="0"/>
              <a:cs typeface="Times New Roman" pitchFamily="18" charset="0"/>
            </a:endParaRPr>
          </a:p>
          <a:p>
            <a:pPr marL="0" indent="0" eaLnBrk="1" hangingPunct="1">
              <a:spcBef>
                <a:spcPts val="0"/>
              </a:spcBef>
              <a:buNone/>
            </a:pPr>
            <a:r>
              <a:rPr lang="en-US" b="1" dirty="0" smtClean="0">
                <a:solidFill>
                  <a:srgbClr val="860060"/>
                </a:solidFill>
                <a:latin typeface="Calibri" pitchFamily="34" charset="0"/>
                <a:cs typeface="Times New Roman" pitchFamily="18" charset="0"/>
              </a:rPr>
              <a:t> 1900</a:t>
            </a:r>
          </a:p>
          <a:p>
            <a:pPr eaLnBrk="1" hangingPunct="1">
              <a:spcBef>
                <a:spcPts val="0"/>
              </a:spcBef>
            </a:pPr>
            <a:r>
              <a:rPr lang="en-US" sz="2800" dirty="0" smtClean="0">
                <a:latin typeface="Calibri" pitchFamily="34" charset="0"/>
                <a:cs typeface="Times New Roman" pitchFamily="18" charset="0"/>
              </a:rPr>
              <a:t>Mrs. Henry dies. Nine member committee continues a short while, then disbands.  Organized work of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stops.</a:t>
            </a:r>
            <a:endParaRPr lang="en-GB" sz="2800" dirty="0" smtClean="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body" idx="1"/>
          </p:nvPr>
        </p:nvSpPr>
        <p:spPr>
          <a:xfrm>
            <a:off x="533400" y="1600200"/>
            <a:ext cx="7391400" cy="4114800"/>
          </a:xfrm>
        </p:spPr>
        <p:txBody>
          <a:bodyPr/>
          <a:lstStyle/>
          <a:p>
            <a:pPr marL="0" indent="0" eaLnBrk="1" hangingPunct="1">
              <a:spcBef>
                <a:spcPts val="0"/>
              </a:spcBef>
              <a:buNone/>
            </a:pPr>
            <a:r>
              <a:rPr lang="en-US" b="1" dirty="0" smtClean="0">
                <a:solidFill>
                  <a:srgbClr val="860060"/>
                </a:solidFill>
                <a:latin typeface="Calibri" pitchFamily="34" charset="0"/>
                <a:cs typeface="Times New Roman" pitchFamily="18" charset="0"/>
              </a:rPr>
              <a:t> 1913</a:t>
            </a:r>
          </a:p>
          <a:p>
            <a:pPr eaLnBrk="1" hangingPunct="1">
              <a:spcBef>
                <a:spcPts val="0"/>
              </a:spcBef>
            </a:pPr>
            <a:r>
              <a:rPr lang="en-US" sz="2800" dirty="0" err="1" smtClean="0">
                <a:latin typeface="Calibri" pitchFamily="34" charset="0"/>
                <a:cs typeface="Times New Roman" pitchFamily="18" charset="0"/>
              </a:rPr>
              <a:t>Dorcas</a:t>
            </a:r>
            <a:r>
              <a:rPr lang="en-US" sz="2800" dirty="0" smtClean="0">
                <a:latin typeface="Calibri" pitchFamily="34" charset="0"/>
                <a:cs typeface="Times New Roman" pitchFamily="18" charset="0"/>
              </a:rPr>
              <a:t> Society becomes part of the Home Missionary Department, later the Lay Activities and then the Personal Ministries Department.  It focuses on helping the poor.</a:t>
            </a:r>
          </a:p>
          <a:p>
            <a:pPr marL="0" indent="0" eaLnBrk="1" hangingPunct="1">
              <a:spcBef>
                <a:spcPts val="0"/>
              </a:spcBef>
              <a:buFontTx/>
              <a:buNone/>
            </a:pPr>
            <a:endParaRPr lang="en-US" dirty="0" smtClean="0">
              <a:latin typeface="Calibri" pitchFamily="34" charset="0"/>
              <a:cs typeface="Times New Roman" pitchFamily="18" charset="0"/>
            </a:endParaRPr>
          </a:p>
          <a:p>
            <a:pPr marL="0" indent="0" eaLnBrk="1" hangingPunct="1">
              <a:spcBef>
                <a:spcPts val="0"/>
              </a:spcBef>
              <a:buNone/>
            </a:pPr>
            <a:r>
              <a:rPr lang="en-US" b="1" dirty="0" smtClean="0">
                <a:solidFill>
                  <a:srgbClr val="860060"/>
                </a:solidFill>
                <a:latin typeface="Calibri" pitchFamily="34" charset="0"/>
                <a:cs typeface="Times New Roman" pitchFamily="18" charset="0"/>
              </a:rPr>
              <a:t> 1915</a:t>
            </a:r>
          </a:p>
          <a:p>
            <a:pPr eaLnBrk="1" hangingPunct="1">
              <a:spcBef>
                <a:spcPts val="0"/>
              </a:spcBef>
            </a:pPr>
            <a:r>
              <a:rPr lang="en-US" sz="2800" dirty="0" smtClean="0">
                <a:latin typeface="Calibri" pitchFamily="34" charset="0"/>
                <a:cs typeface="Times New Roman" pitchFamily="18" charset="0"/>
              </a:rPr>
              <a:t>July 16, Ellen White dies.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600200"/>
            <a:ext cx="7696200" cy="3962400"/>
          </a:xfrm>
        </p:spPr>
        <p:txBody>
          <a:bodyPr/>
          <a:lstStyle/>
          <a:p>
            <a:pPr marL="0" indent="0" eaLnBrk="1" hangingPunct="1">
              <a:spcBef>
                <a:spcPts val="0"/>
              </a:spcBef>
              <a:buNone/>
            </a:pPr>
            <a:r>
              <a:rPr lang="en-US" b="1" dirty="0" smtClean="0">
                <a:solidFill>
                  <a:srgbClr val="860060"/>
                </a:solidFill>
                <a:latin typeface="Calibri" pitchFamily="34" charset="0"/>
                <a:cs typeface="Times New Roman" pitchFamily="18" charset="0"/>
              </a:rPr>
              <a:t> 1973</a:t>
            </a:r>
          </a:p>
          <a:p>
            <a:pPr eaLnBrk="1" hangingPunct="1">
              <a:spcBef>
                <a:spcPts val="0"/>
              </a:spcBef>
            </a:pPr>
            <a:r>
              <a:rPr lang="en-US" sz="2800" dirty="0" smtClean="0">
                <a:latin typeface="Calibri" panose="020F0502020204030204" pitchFamily="34" charset="0"/>
              </a:rPr>
              <a:t>First </a:t>
            </a:r>
            <a:r>
              <a:rPr lang="en-US" sz="2800" dirty="0">
                <a:latin typeface="Calibri" panose="020F0502020204030204" pitchFamily="34" charset="0"/>
              </a:rPr>
              <a:t>“Role of Women in the Church” committee meets at Camp </a:t>
            </a:r>
            <a:r>
              <a:rPr lang="en-US" sz="2800" dirty="0" err="1">
                <a:latin typeface="Calibri" panose="020F0502020204030204" pitchFamily="34" charset="0"/>
              </a:rPr>
              <a:t>Mohaven</a:t>
            </a:r>
            <a:r>
              <a:rPr lang="en-US" sz="2800" dirty="0">
                <a:latin typeface="Calibri" panose="020F0502020204030204" pitchFamily="34" charset="0"/>
              </a:rPr>
              <a:t>, Ohio</a:t>
            </a:r>
            <a:r>
              <a:rPr lang="en-US" sz="2800" dirty="0" smtClean="0">
                <a:latin typeface="Calibri" panose="020F0502020204030204" pitchFamily="34" charset="0"/>
              </a:rPr>
              <a:t>.</a:t>
            </a:r>
          </a:p>
          <a:p>
            <a:pPr marL="0" indent="0" eaLnBrk="1" hangingPunct="1">
              <a:spcBef>
                <a:spcPts val="0"/>
              </a:spcBef>
              <a:buNone/>
            </a:pPr>
            <a:endParaRPr lang="en-US" dirty="0">
              <a:latin typeface="Calibri" pitchFamily="34" charset="0"/>
              <a:cs typeface="Times New Roman" pitchFamily="18" charset="0"/>
            </a:endParaRPr>
          </a:p>
          <a:p>
            <a:pPr eaLnBrk="1" hangingPunct="1">
              <a:buNone/>
            </a:pPr>
            <a:r>
              <a:rPr lang="en-US" b="1" dirty="0" smtClean="0">
                <a:solidFill>
                  <a:srgbClr val="860060"/>
                </a:solidFill>
                <a:latin typeface="Calibri" pitchFamily="34" charset="0"/>
                <a:cs typeface="Times New Roman" pitchFamily="18" charset="0"/>
              </a:rPr>
              <a:t>1980</a:t>
            </a:r>
          </a:p>
          <a:p>
            <a:pPr eaLnBrk="1" hangingPunct="1"/>
            <a:r>
              <a:rPr lang="en-US" sz="2800" dirty="0" smtClean="0">
                <a:latin typeface="Calibri" pitchFamily="34" charset="0"/>
                <a:cs typeface="Times New Roman" pitchFamily="18" charset="0"/>
              </a:rPr>
              <a:t>At Dallas GC Session, President Neal C. Wilson calls for church to find ways to organize and use vast potential represented by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talents.</a:t>
            </a:r>
            <a:endParaRPr lang="en-GB" sz="2800" dirty="0" smtClean="0">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04800" y="1371600"/>
            <a:ext cx="4800600" cy="5029200"/>
          </a:xfrm>
        </p:spPr>
        <p:txBody>
          <a:bodyPr/>
          <a:lstStyle/>
          <a:p>
            <a:pPr>
              <a:buNone/>
            </a:pPr>
            <a:r>
              <a:rPr lang="en-US" b="1" dirty="0" smtClean="0">
                <a:solidFill>
                  <a:srgbClr val="860060"/>
                </a:solidFill>
                <a:latin typeface="Calibri" pitchFamily="34" charset="0"/>
                <a:cs typeface="Times New Roman" pitchFamily="18" charset="0"/>
              </a:rPr>
              <a:t>1985</a:t>
            </a:r>
          </a:p>
          <a:p>
            <a:r>
              <a:rPr lang="en-US" sz="2800" dirty="0" smtClean="0">
                <a:latin typeface="Calibri" panose="020F0502020204030204" pitchFamily="34" charset="0"/>
              </a:rPr>
              <a:t>March</a:t>
            </a:r>
            <a:r>
              <a:rPr lang="en-US" sz="2800" dirty="0">
                <a:latin typeface="Calibri" panose="020F0502020204030204" pitchFamily="34" charset="0"/>
              </a:rPr>
              <a:t>: Commission on the Role of Women meets. Includes delegates from world </a:t>
            </a:r>
            <a:r>
              <a:rPr lang="en-US" sz="2800" dirty="0" smtClean="0">
                <a:latin typeface="Calibri" panose="020F0502020204030204" pitchFamily="34" charset="0"/>
              </a:rPr>
              <a:t>field</a:t>
            </a:r>
            <a:r>
              <a:rPr lang="en-US" sz="2800" dirty="0">
                <a:latin typeface="Calibri" panose="020F0502020204030204" pitchFamily="34" charset="0"/>
              </a:rPr>
              <a:t>.  </a:t>
            </a:r>
            <a:endParaRPr lang="en-US" sz="2800" dirty="0" smtClean="0">
              <a:latin typeface="Calibri" panose="020F0502020204030204" pitchFamily="34" charset="0"/>
            </a:endParaRPr>
          </a:p>
          <a:p>
            <a:pPr marL="0" indent="0">
              <a:buNone/>
            </a:pPr>
            <a:endParaRPr lang="pt-BR" sz="2800" dirty="0">
              <a:latin typeface="Calibri" panose="020F0502020204030204" pitchFamily="34" charset="0"/>
            </a:endParaRPr>
          </a:p>
          <a:p>
            <a:r>
              <a:rPr lang="en-US" sz="2800" dirty="0" smtClean="0">
                <a:latin typeface="Calibri" pitchFamily="34" charset="0"/>
                <a:cs typeface="Times New Roman" pitchFamily="18" charset="0"/>
              </a:rPr>
              <a:t>Annual Council establishes </a:t>
            </a:r>
            <a:br>
              <a:rPr lang="en-US" sz="2800" dirty="0" smtClean="0">
                <a:latin typeface="Calibri" pitchFamily="34" charset="0"/>
                <a:cs typeface="Times New Roman" pitchFamily="18" charset="0"/>
              </a:rPr>
            </a:br>
            <a:r>
              <a:rPr lang="en-US" sz="2800" dirty="0" smtClean="0">
                <a:latin typeface="Calibri" pitchFamily="34" charset="0"/>
                <a:cs typeface="Times New Roman" pitchFamily="18" charset="0"/>
              </a:rPr>
              <a:t>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Advisory Committee. Betty Holbrook is appointed Chair Person.</a:t>
            </a:r>
            <a:r>
              <a:rPr lang="en-GB" sz="2800" dirty="0" smtClean="0">
                <a:latin typeface="Calibri" pitchFamily="34" charset="0"/>
              </a:rPr>
              <a:t> </a:t>
            </a:r>
          </a:p>
        </p:txBody>
      </p:sp>
    </p:spTree>
    <p:extLst>
      <p:ext uri="{BB962C8B-B14F-4D97-AF65-F5344CB8AC3E}">
        <p14:creationId xmlns:p14="http://schemas.microsoft.com/office/powerpoint/2010/main" val="3316318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76200" y="912912"/>
            <a:ext cx="5562600" cy="5868888"/>
          </a:xfrm>
        </p:spPr>
        <p:txBody>
          <a:bodyPr/>
          <a:lstStyle/>
          <a:p>
            <a:pPr eaLnBrk="1" hangingPunct="1">
              <a:buNone/>
            </a:pPr>
            <a:r>
              <a:rPr lang="en-US" b="1" dirty="0" smtClean="0">
                <a:solidFill>
                  <a:srgbClr val="860060"/>
                </a:solidFill>
                <a:latin typeface="Calibri" pitchFamily="34" charset="0"/>
                <a:cs typeface="Times New Roman" pitchFamily="18" charset="0"/>
              </a:rPr>
              <a:t>1988</a:t>
            </a:r>
          </a:p>
          <a:p>
            <a:pPr eaLnBrk="1" hangingPunct="1"/>
            <a:r>
              <a:rPr lang="en-US" sz="2800" dirty="0" smtClean="0">
                <a:latin typeface="Calibri" pitchFamily="34" charset="0"/>
                <a:cs typeface="Times New Roman" pitchFamily="18" charset="0"/>
              </a:rPr>
              <a:t>Karen Flowers becomes head of the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Advisory Committee. They formulate a mission statement for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the same one now in use by the WM Department.</a:t>
            </a:r>
            <a:r>
              <a:rPr lang="en-GB" sz="2800" dirty="0" smtClean="0">
                <a:latin typeface="Calibri" pitchFamily="34" charset="0"/>
              </a:rPr>
              <a:t> </a:t>
            </a:r>
          </a:p>
          <a:p>
            <a:pPr marL="0" indent="0" eaLnBrk="1" hangingPunct="1">
              <a:lnSpc>
                <a:spcPct val="60000"/>
              </a:lnSpc>
              <a:buNone/>
            </a:pPr>
            <a:endParaRPr lang="en-GB" sz="2800" dirty="0">
              <a:latin typeface="Calibri" pitchFamily="34" charset="0"/>
            </a:endParaRPr>
          </a:p>
          <a:p>
            <a:pPr eaLnBrk="1" hangingPunct="1"/>
            <a:r>
              <a:rPr lang="en-US" sz="2800" dirty="0">
                <a:latin typeface="Calibri" panose="020F0502020204030204" pitchFamily="34" charset="0"/>
              </a:rPr>
              <a:t>The GC Women’s Ministries Advisory drafts proposal for President Neal Wilson 	outlining full-time position for a Women’s Ministries director.</a:t>
            </a:r>
            <a:endParaRPr lang="en-GB" sz="2800" dirty="0" smtClean="0">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457200" y="1371600"/>
            <a:ext cx="5029200" cy="4953000"/>
          </a:xfrm>
        </p:spPr>
        <p:txBody>
          <a:bodyPr/>
          <a:lstStyle/>
          <a:p>
            <a:pPr marL="0" indent="0" algn="ctr" eaLnBrk="1" hangingPunct="1">
              <a:spcBef>
                <a:spcPts val="0"/>
              </a:spcBef>
              <a:buNone/>
            </a:pPr>
            <a:r>
              <a:rPr lang="en-US" b="1" dirty="0" smtClean="0">
                <a:solidFill>
                  <a:srgbClr val="860060"/>
                </a:solidFill>
                <a:latin typeface="Calibri" pitchFamily="34" charset="0"/>
                <a:cs typeface="Times New Roman" pitchFamily="18" charset="0"/>
              </a:rPr>
              <a:t> 1989</a:t>
            </a:r>
          </a:p>
          <a:p>
            <a:pPr algn="ctr" eaLnBrk="1" hangingPunct="1">
              <a:spcBef>
                <a:spcPts val="0"/>
              </a:spcBef>
            </a:pPr>
            <a:r>
              <a:rPr lang="en-US" sz="2800" dirty="0" smtClean="0">
                <a:latin typeface="Calibri" pitchFamily="34" charset="0"/>
                <a:cs typeface="Times New Roman" pitchFamily="18" charset="0"/>
              </a:rPr>
              <a:t>Karen Flowers presented a study on women in leadership in the world field to the “Commission on the Role of Women” at </a:t>
            </a:r>
            <a:r>
              <a:rPr lang="en-US" sz="2800" dirty="0" err="1" smtClean="0">
                <a:latin typeface="Calibri" pitchFamily="34" charset="0"/>
                <a:cs typeface="Times New Roman" pitchFamily="18" charset="0"/>
              </a:rPr>
              <a:t>Cohutta</a:t>
            </a:r>
            <a:r>
              <a:rPr lang="en-US" sz="2800" dirty="0" smtClean="0">
                <a:latin typeface="Calibri" pitchFamily="34" charset="0"/>
                <a:cs typeface="Times New Roman" pitchFamily="18" charset="0"/>
              </a:rPr>
              <a:t> Springs, GA. The meeting recommended that the GC open an office of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with a </a:t>
            </a:r>
          </a:p>
          <a:p>
            <a:pPr marL="0" indent="0" algn="ctr" eaLnBrk="1" hangingPunct="1">
              <a:spcBef>
                <a:spcPts val="0"/>
              </a:spcBef>
              <a:buNone/>
            </a:pPr>
            <a:r>
              <a:rPr lang="en-US" sz="2800" dirty="0" smtClean="0">
                <a:latin typeface="Calibri" pitchFamily="34" charset="0"/>
                <a:cs typeface="Times New Roman" pitchFamily="18" charset="0"/>
              </a:rPr>
              <a:t>full-time director for </a:t>
            </a:r>
          </a:p>
          <a:p>
            <a:pPr marL="0" indent="0" algn="ctr" eaLnBrk="1" hangingPunct="1">
              <a:spcBef>
                <a:spcPts val="0"/>
              </a:spcBef>
              <a:buNone/>
            </a:pPr>
            <a:r>
              <a:rPr lang="en-US" sz="2800" dirty="0" smtClean="0">
                <a:latin typeface="Calibri" pitchFamily="34" charset="0"/>
                <a:cs typeface="Times New Roman" pitchFamily="18" charset="0"/>
              </a:rPr>
              <a:t>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a:t>
            </a:r>
            <a:r>
              <a:rPr lang="en-GB" sz="2800" dirty="0" smtClean="0">
                <a:latin typeface="Calibri" pitchFamily="34" charset="0"/>
              </a:rPr>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524000"/>
            <a:ext cx="8381999" cy="2819400"/>
          </a:xfrm>
        </p:spPr>
        <p:txBody>
          <a:bodyPr/>
          <a:lstStyle/>
          <a:p>
            <a:pPr>
              <a:buNone/>
            </a:pPr>
            <a:r>
              <a:rPr lang="en-US" b="1" dirty="0" smtClean="0">
                <a:solidFill>
                  <a:srgbClr val="860060"/>
                </a:solidFill>
                <a:latin typeface="Calibri" pitchFamily="34" charset="0"/>
                <a:cs typeface="Times New Roman" pitchFamily="18" charset="0"/>
              </a:rPr>
              <a:t>1990</a:t>
            </a:r>
          </a:p>
          <a:p>
            <a:r>
              <a:rPr lang="en-US" sz="2800" dirty="0" smtClean="0">
                <a:latin typeface="Calibri" panose="020F0502020204030204" pitchFamily="34" charset="0"/>
              </a:rPr>
              <a:t>A </a:t>
            </a:r>
            <a:r>
              <a:rPr lang="en-US" sz="2800" dirty="0">
                <a:latin typeface="Calibri" panose="020F0502020204030204" pitchFamily="34" charset="0"/>
              </a:rPr>
              <a:t>fabric wall-hanging depicting Adventist women serving Christ in every division </a:t>
            </a:r>
            <a:r>
              <a:rPr lang="en-US" sz="2800" dirty="0" smtClean="0">
                <a:latin typeface="Calibri" panose="020F0502020204030204" pitchFamily="34" charset="0"/>
              </a:rPr>
              <a:t>of </a:t>
            </a:r>
            <a:r>
              <a:rPr lang="en-US" sz="2800" dirty="0">
                <a:latin typeface="Calibri" panose="020F0502020204030204" pitchFamily="34" charset="0"/>
              </a:rPr>
              <a:t>the world is displayed at the General Conference Session in Indianapolis. It is </a:t>
            </a:r>
            <a:r>
              <a:rPr lang="en-US" sz="2800" dirty="0" smtClean="0">
                <a:latin typeface="Calibri" panose="020F0502020204030204" pitchFamily="34" charset="0"/>
              </a:rPr>
              <a:t>now </a:t>
            </a:r>
            <a:r>
              <a:rPr lang="en-US" sz="2800" dirty="0">
                <a:latin typeface="Calibri" panose="020F0502020204030204" pitchFamily="34" charset="0"/>
              </a:rPr>
              <a:t>on display in the General Conference </a:t>
            </a:r>
            <a:r>
              <a:rPr lang="en-US" sz="2800" dirty="0" smtClean="0">
                <a:latin typeface="Calibri" panose="020F0502020204030204" pitchFamily="34" charset="0"/>
              </a:rPr>
              <a:t>building.</a:t>
            </a:r>
            <a:endParaRPr lang="en-GB" sz="2800" dirty="0" smtClean="0">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75965" y="1295400"/>
            <a:ext cx="8192070" cy="5181600"/>
          </a:xfrm>
        </p:spPr>
        <p:txBody>
          <a:bodyPr/>
          <a:lstStyle/>
          <a:p>
            <a:pPr>
              <a:buNone/>
            </a:pPr>
            <a:r>
              <a:rPr lang="en-US" sz="2800" b="1" dirty="0" smtClean="0">
                <a:solidFill>
                  <a:srgbClr val="860060"/>
                </a:solidFill>
                <a:latin typeface="Calibri" pitchFamily="34" charset="0"/>
                <a:cs typeface="Times New Roman" pitchFamily="18" charset="0"/>
              </a:rPr>
              <a:t>1990</a:t>
            </a:r>
          </a:p>
          <a:p>
            <a:pPr marL="0" indent="0">
              <a:buNone/>
            </a:pPr>
            <a:r>
              <a:rPr lang="en-US" sz="2600" dirty="0" smtClean="0">
                <a:latin typeface="Calibri" panose="020F0502020204030204" pitchFamily="34" charset="0"/>
              </a:rPr>
              <a:t>A </a:t>
            </a:r>
            <a:r>
              <a:rPr lang="en-US" sz="2600" dirty="0">
                <a:latin typeface="Calibri" panose="020F0502020204030204" pitchFamily="34" charset="0"/>
              </a:rPr>
              <a:t>group of 35 women representing various groups ask the church to appoint a </a:t>
            </a:r>
            <a:r>
              <a:rPr lang="en-US" sz="2600" dirty="0" smtClean="0">
                <a:latin typeface="Calibri" panose="020F0502020204030204" pitchFamily="34" charset="0"/>
              </a:rPr>
              <a:t>full-time </a:t>
            </a:r>
            <a:r>
              <a:rPr lang="en-US" sz="2600" dirty="0">
                <a:latin typeface="Calibri" panose="020F0502020204030204" pitchFamily="34" charset="0"/>
              </a:rPr>
              <a:t>Director of Women’s Ministries at all levels. </a:t>
            </a:r>
            <a:r>
              <a:rPr lang="en-US" sz="2600" dirty="0" smtClean="0">
                <a:latin typeface="Calibri" panose="020F0502020204030204" pitchFamily="34" charset="0"/>
              </a:rPr>
              <a:t>They recommend that the </a:t>
            </a:r>
            <a:r>
              <a:rPr lang="en-US" sz="2600" dirty="0">
                <a:latin typeface="Calibri" panose="020F0502020204030204" pitchFamily="34" charset="0"/>
              </a:rPr>
              <a:t>Director’s </a:t>
            </a:r>
            <a:r>
              <a:rPr lang="en-US" sz="2600" dirty="0" smtClean="0">
                <a:latin typeface="Calibri" panose="020F0502020204030204" pitchFamily="34" charset="0"/>
              </a:rPr>
              <a:t>duties </a:t>
            </a:r>
            <a:r>
              <a:rPr lang="en-US" sz="2600" dirty="0">
                <a:latin typeface="Calibri" panose="020F0502020204030204" pitchFamily="34" charset="0"/>
              </a:rPr>
              <a:t>include:</a:t>
            </a:r>
            <a:endParaRPr lang="pt-BR" sz="2600" dirty="0">
              <a:latin typeface="Calibri" panose="020F0502020204030204" pitchFamily="34" charset="0"/>
            </a:endParaRPr>
          </a:p>
          <a:p>
            <a:pPr lvl="0">
              <a:buFont typeface="Wingdings" panose="05000000000000000000" pitchFamily="2" charset="2"/>
              <a:buChar char="ü"/>
            </a:pPr>
            <a:r>
              <a:rPr lang="en-US" sz="2400" b="1" dirty="0">
                <a:latin typeface="Calibri" panose="020F0502020204030204" pitchFamily="34" charset="0"/>
              </a:rPr>
              <a:t>Identifying,</a:t>
            </a:r>
            <a:r>
              <a:rPr lang="en-US" sz="2400" dirty="0">
                <a:latin typeface="Calibri" panose="020F0502020204030204" pitchFamily="34" charset="0"/>
              </a:rPr>
              <a:t> assessing and developing strategies to meet women’s needs</a:t>
            </a:r>
            <a:endParaRPr lang="pt-BR" sz="2400" dirty="0">
              <a:latin typeface="Calibri" panose="020F0502020204030204" pitchFamily="34" charset="0"/>
            </a:endParaRPr>
          </a:p>
          <a:p>
            <a:pPr lvl="0">
              <a:buFont typeface="Wingdings" panose="05000000000000000000" pitchFamily="2" charset="2"/>
              <a:buChar char="ü"/>
            </a:pPr>
            <a:r>
              <a:rPr lang="en-US" sz="2400" b="1" dirty="0">
                <a:latin typeface="Calibri" panose="020F0502020204030204" pitchFamily="34" charset="0"/>
              </a:rPr>
              <a:t>Generating </a:t>
            </a:r>
            <a:r>
              <a:rPr lang="en-US" sz="2400" dirty="0">
                <a:latin typeface="Calibri" panose="020F0502020204030204" pitchFamily="34" charset="0"/>
              </a:rPr>
              <a:t>and disseminating accurate information concerning the role of women in the church</a:t>
            </a:r>
            <a:endParaRPr lang="pt-BR" sz="2400" dirty="0">
              <a:latin typeface="Calibri" panose="020F0502020204030204" pitchFamily="34" charset="0"/>
            </a:endParaRPr>
          </a:p>
          <a:p>
            <a:pPr lvl="0">
              <a:buFont typeface="Wingdings" panose="05000000000000000000" pitchFamily="2" charset="2"/>
              <a:buChar char="ü"/>
            </a:pPr>
            <a:r>
              <a:rPr lang="en-US" sz="2400" b="1" dirty="0">
                <a:latin typeface="Calibri" panose="020F0502020204030204" pitchFamily="34" charset="0"/>
              </a:rPr>
              <a:t>Sponsoring</a:t>
            </a:r>
            <a:r>
              <a:rPr lang="en-US" sz="2400" dirty="0">
                <a:latin typeface="Calibri" panose="020F0502020204030204" pitchFamily="34" charset="0"/>
              </a:rPr>
              <a:t> retreats for the purpose of spiritual nourishment</a:t>
            </a:r>
            <a:endParaRPr lang="pt-BR" sz="2400" dirty="0">
              <a:latin typeface="Calibri" panose="020F0502020204030204" pitchFamily="34" charset="0"/>
            </a:endParaRPr>
          </a:p>
          <a:p>
            <a:pPr>
              <a:buFont typeface="Wingdings" panose="05000000000000000000" pitchFamily="2" charset="2"/>
              <a:buChar char="ü"/>
            </a:pPr>
            <a:r>
              <a:rPr lang="en-US" sz="2400" b="1" dirty="0">
                <a:latin typeface="Calibri" panose="020F0502020204030204" pitchFamily="34" charset="0"/>
              </a:rPr>
              <a:t>Directing activities </a:t>
            </a:r>
            <a:r>
              <a:rPr lang="en-US" sz="2400" dirty="0">
                <a:latin typeface="Calibri" panose="020F0502020204030204" pitchFamily="34" charset="0"/>
              </a:rPr>
              <a:t>to educate women regarding church governance and policies</a:t>
            </a:r>
            <a:endParaRPr lang="en-GB" sz="2800" dirty="0" smtClean="0">
              <a:latin typeface="Calibri" pitchFamily="34" charset="0"/>
            </a:endParaRPr>
          </a:p>
        </p:txBody>
      </p:sp>
    </p:spTree>
    <p:extLst>
      <p:ext uri="{BB962C8B-B14F-4D97-AF65-F5344CB8AC3E}">
        <p14:creationId xmlns:p14="http://schemas.microsoft.com/office/powerpoint/2010/main" val="2589804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685800" y="2133600"/>
            <a:ext cx="7772400" cy="2743200"/>
          </a:xfrm>
        </p:spPr>
        <p:txBody>
          <a:bodyPr/>
          <a:lstStyle/>
          <a:p>
            <a:pPr algn="ctr" eaLnBrk="1" hangingPunct="1">
              <a:lnSpc>
                <a:spcPct val="150000"/>
              </a:lnSpc>
              <a:buFontTx/>
              <a:buNone/>
            </a:pPr>
            <a:r>
              <a:rPr lang="en-US" dirty="0" smtClean="0">
                <a:latin typeface="Calibri" pitchFamily="34" charset="0"/>
                <a:sym typeface="WP TypographicSymbols" pitchFamily="2" charset="0"/>
              </a:rPr>
              <a:t>“...I have thought, with your experience, under the supervision of God, you could exert your influence to set in operation lines of work where women could unite together to work for the Lord.</a:t>
            </a:r>
          </a:p>
        </p:txBody>
      </p:sp>
      <p:sp>
        <p:nvSpPr>
          <p:cNvPr id="3"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sp>
        <p:nvSpPr>
          <p:cNvPr id="5" name="Rectangle 2"/>
          <p:cNvSpPr txBox="1">
            <a:spLocks noChangeArrowheads="1"/>
          </p:cNvSpPr>
          <p:nvPr/>
        </p:nvSpPr>
        <p:spPr bwMode="auto">
          <a:xfrm>
            <a:off x="0" y="11430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b="1" u="none" kern="0" dirty="0" smtClean="0">
                <a:ln w="0"/>
                <a:solidFill>
                  <a:srgbClr val="860060"/>
                </a:solidFill>
                <a:effectLst>
                  <a:outerShdw blurRad="38100" dist="19050" dir="2700000" algn="tl" rotWithShape="0">
                    <a:schemeClr val="dk1">
                      <a:alpha val="40000"/>
                    </a:schemeClr>
                  </a:outerShdw>
                </a:effectLst>
                <a:latin typeface="Calibri" pitchFamily="34" charset="0"/>
              </a:rPr>
              <a:t>Sister Henry:</a:t>
            </a: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2057400"/>
            <a:ext cx="3810000" cy="3124200"/>
          </a:xfrm>
        </p:spPr>
        <p:txBody>
          <a:bodyPr/>
          <a:lstStyle/>
          <a:p>
            <a:pPr eaLnBrk="1" hangingPunct="1">
              <a:buNone/>
            </a:pPr>
            <a:r>
              <a:rPr lang="en-US" sz="2800" b="1" dirty="0" smtClean="0">
                <a:solidFill>
                  <a:srgbClr val="860060"/>
                </a:solidFill>
                <a:latin typeface="Calibri" pitchFamily="34" charset="0"/>
                <a:cs typeface="Times New Roman" pitchFamily="18" charset="0"/>
              </a:rPr>
              <a:t>1990</a:t>
            </a:r>
          </a:p>
          <a:p>
            <a:pPr eaLnBrk="1" hangingPunct="1"/>
            <a:r>
              <a:rPr lang="en-US" sz="2800" dirty="0" smtClean="0">
                <a:latin typeface="Calibri" pitchFamily="34" charset="0"/>
                <a:cs typeface="Times New Roman" pitchFamily="18" charset="0"/>
              </a:rPr>
              <a:t>Annual Council, October 4, voted to open an office of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Rose Otis is elected director of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a:t>
            </a:r>
            <a:r>
              <a:rPr lang="en-GB" sz="2800" dirty="0" smtClean="0">
                <a:latin typeface="Calibri" pitchFamily="34" charset="0"/>
              </a:rPr>
              <a:t> </a:t>
            </a:r>
          </a:p>
        </p:txBody>
      </p:sp>
    </p:spTree>
    <p:extLst>
      <p:ext uri="{BB962C8B-B14F-4D97-AF65-F5344CB8AC3E}">
        <p14:creationId xmlns:p14="http://schemas.microsoft.com/office/powerpoint/2010/main" val="31999736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304800" y="1219200"/>
            <a:ext cx="4343400" cy="5486400"/>
          </a:xfrm>
        </p:spPr>
        <p:txBody>
          <a:bodyPr/>
          <a:lstStyle/>
          <a:p>
            <a:pPr eaLnBrk="1" hangingPunct="1">
              <a:lnSpc>
                <a:spcPct val="90000"/>
              </a:lnSpc>
              <a:buNone/>
            </a:pPr>
            <a:r>
              <a:rPr lang="en-US" b="1" dirty="0" smtClean="0">
                <a:solidFill>
                  <a:srgbClr val="860060"/>
                </a:solidFill>
                <a:latin typeface="Calibri" pitchFamily="34" charset="0"/>
                <a:cs typeface="Times New Roman" pitchFamily="18" charset="0"/>
              </a:rPr>
              <a:t>1995</a:t>
            </a:r>
          </a:p>
          <a:p>
            <a:pPr eaLnBrk="1" hangingPunct="1">
              <a:lnSpc>
                <a:spcPct val="90000"/>
              </a:lnSpc>
            </a:pPr>
            <a:r>
              <a:rPr lang="en-US" sz="2800" dirty="0" smtClean="0">
                <a:latin typeface="Calibri" panose="020F0502020204030204" pitchFamily="34" charset="0"/>
              </a:rPr>
              <a:t>1995 </a:t>
            </a:r>
            <a:r>
              <a:rPr lang="en-US" sz="2800" dirty="0">
                <a:latin typeface="Calibri" panose="020F0502020204030204" pitchFamily="34" charset="0"/>
              </a:rPr>
              <a:t>was declared the Year of the Adventist </a:t>
            </a:r>
            <a:r>
              <a:rPr lang="en-US" sz="2800" dirty="0" smtClean="0">
                <a:latin typeface="Calibri" panose="020F0502020204030204" pitchFamily="34" charset="0"/>
              </a:rPr>
              <a:t>Woman.</a:t>
            </a:r>
          </a:p>
          <a:p>
            <a:pPr eaLnBrk="1" hangingPunct="1">
              <a:lnSpc>
                <a:spcPct val="90000"/>
              </a:lnSpc>
            </a:pPr>
            <a:endParaRPr lang="en-US" sz="2800" dirty="0">
              <a:latin typeface="Calibri" pitchFamily="34" charset="0"/>
              <a:cs typeface="Times New Roman" pitchFamily="18" charset="0"/>
            </a:endParaRPr>
          </a:p>
          <a:p>
            <a:pPr eaLnBrk="1" hangingPunct="1">
              <a:lnSpc>
                <a:spcPct val="90000"/>
              </a:lnSpc>
            </a:pPr>
            <a:r>
              <a:rPr lang="en-US" sz="2800" dirty="0" smtClean="0">
                <a:latin typeface="Calibri" pitchFamily="34" charset="0"/>
                <a:cs typeface="Times New Roman" pitchFamily="18" charset="0"/>
              </a:rPr>
              <a:t>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was given full departmental status at the GC Session in Utrecht. </a:t>
            </a:r>
          </a:p>
          <a:p>
            <a:pPr marL="0" indent="0" eaLnBrk="1" hangingPunct="1">
              <a:lnSpc>
                <a:spcPct val="90000"/>
              </a:lnSpc>
              <a:buNone/>
            </a:pPr>
            <a:r>
              <a:rPr lang="en-US" sz="2800" dirty="0" smtClean="0">
                <a:latin typeface="Calibri" pitchFamily="34" charset="0"/>
                <a:cs typeface="Times New Roman" pitchFamily="18" charset="0"/>
              </a:rPr>
              <a:t> </a:t>
            </a:r>
            <a:endParaRPr lang="en-US" dirty="0" smtClean="0">
              <a:latin typeface="Calibri" pitchFamily="34" charset="0"/>
              <a:cs typeface="Times New Roman" pitchFamily="18" charset="0"/>
            </a:endParaRPr>
          </a:p>
          <a:p>
            <a:pPr eaLnBrk="1" hangingPunct="1">
              <a:lnSpc>
                <a:spcPct val="90000"/>
              </a:lnSpc>
            </a:pPr>
            <a:r>
              <a:rPr lang="en-US" sz="2800" dirty="0" err="1" smtClean="0">
                <a:latin typeface="Calibri" pitchFamily="34" charset="0"/>
                <a:cs typeface="Times New Roman" pitchFamily="18" charset="0"/>
              </a:rPr>
              <a:t>Ardis</a:t>
            </a:r>
            <a:r>
              <a:rPr lang="en-US" sz="2800" dirty="0" smtClean="0">
                <a:latin typeface="Calibri" pitchFamily="34" charset="0"/>
                <a:cs typeface="Times New Roman" pitchFamily="18" charset="0"/>
              </a:rPr>
              <a:t> </a:t>
            </a:r>
            <a:r>
              <a:rPr lang="en-US" sz="2800" dirty="0" err="1" smtClean="0">
                <a:latin typeface="Calibri" pitchFamily="34" charset="0"/>
                <a:cs typeface="Times New Roman" pitchFamily="18" charset="0"/>
              </a:rPr>
              <a:t>Stenbakken</a:t>
            </a:r>
            <a:r>
              <a:rPr lang="en-US" sz="2800" dirty="0" smtClean="0">
                <a:latin typeface="Calibri" pitchFamily="34" charset="0"/>
                <a:cs typeface="Times New Roman" pitchFamily="18" charset="0"/>
              </a:rPr>
              <a:t> is elected as Associate Director.  </a:t>
            </a:r>
            <a:endParaRPr lang="en-GB" sz="2800" dirty="0" smtClean="0">
              <a:latin typeface="Calibr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76200" y="1066800"/>
            <a:ext cx="4953000" cy="5486400"/>
          </a:xfrm>
        </p:spPr>
        <p:txBody>
          <a:bodyPr/>
          <a:lstStyle/>
          <a:p>
            <a:pPr eaLnBrk="1" hangingPunct="1">
              <a:lnSpc>
                <a:spcPct val="90000"/>
              </a:lnSpc>
              <a:buNone/>
            </a:pPr>
            <a:r>
              <a:rPr lang="en-US" b="1" dirty="0" smtClean="0">
                <a:solidFill>
                  <a:srgbClr val="860060"/>
                </a:solidFill>
                <a:latin typeface="Calibri" pitchFamily="34" charset="0"/>
                <a:cs typeface="Times New Roman" pitchFamily="18" charset="0"/>
              </a:rPr>
              <a:t>1996</a:t>
            </a:r>
          </a:p>
          <a:p>
            <a:pPr eaLnBrk="1" hangingPunct="1">
              <a:lnSpc>
                <a:spcPct val="90000"/>
              </a:lnSpc>
            </a:pPr>
            <a:r>
              <a:rPr lang="en-US" sz="2800" dirty="0" smtClean="0">
                <a:latin typeface="Calibri" pitchFamily="34" charset="0"/>
                <a:cs typeface="Times New Roman" pitchFamily="18" charset="0"/>
              </a:rPr>
              <a:t>EAD, EUD, and IAD establish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Departments. </a:t>
            </a:r>
          </a:p>
          <a:p>
            <a:pPr eaLnBrk="1" hangingPunct="1">
              <a:lnSpc>
                <a:spcPct val="90000"/>
              </a:lnSpc>
            </a:pPr>
            <a:endParaRPr lang="en-US" sz="2800" dirty="0">
              <a:latin typeface="Calibri" pitchFamily="34" charset="0"/>
              <a:cs typeface="Times New Roman" pitchFamily="18" charset="0"/>
            </a:endParaRPr>
          </a:p>
          <a:p>
            <a:pPr eaLnBrk="1" hangingPunct="1">
              <a:lnSpc>
                <a:spcPct val="90000"/>
              </a:lnSpc>
            </a:pPr>
            <a:r>
              <a:rPr lang="en-US" sz="2800" dirty="0" smtClean="0">
                <a:latin typeface="Calibri" pitchFamily="34" charset="0"/>
                <a:cs typeface="Times New Roman" pitchFamily="18" charset="0"/>
              </a:rPr>
              <a:t>First Women</a:t>
            </a:r>
            <a:r>
              <a:rPr lang="en-US" sz="2800" dirty="0" smtClean="0">
                <a:latin typeface="Calibri" pitchFamily="34" charset="0"/>
                <a:cs typeface="Times New Roman" pitchFamily="18" charset="0"/>
                <a:sym typeface="WP TypographicSymbols" pitchFamily="2" charset="0"/>
              </a:rPr>
              <a:t>’</a:t>
            </a:r>
            <a:r>
              <a:rPr lang="en-US" sz="2800" dirty="0" smtClean="0">
                <a:latin typeface="Calibri" pitchFamily="34" charset="0"/>
                <a:cs typeface="Times New Roman" pitchFamily="18" charset="0"/>
              </a:rPr>
              <a:t>s Ministries World Advisory held in March.</a:t>
            </a:r>
          </a:p>
          <a:p>
            <a:pPr eaLnBrk="1" hangingPunct="1">
              <a:lnSpc>
                <a:spcPct val="90000"/>
              </a:lnSpc>
              <a:buFontTx/>
              <a:buNone/>
            </a:pPr>
            <a:r>
              <a:rPr lang="en-US" sz="2800" dirty="0" smtClean="0">
                <a:latin typeface="Calibri" pitchFamily="34" charset="0"/>
                <a:cs typeface="Times New Roman" pitchFamily="18" charset="0"/>
              </a:rPr>
              <a:t> </a:t>
            </a:r>
          </a:p>
          <a:p>
            <a:pPr eaLnBrk="1" hangingPunct="1">
              <a:lnSpc>
                <a:spcPct val="90000"/>
              </a:lnSpc>
            </a:pPr>
            <a:r>
              <a:rPr lang="en-US" sz="2800" dirty="0" smtClean="0">
                <a:latin typeface="Calibri" pitchFamily="34" charset="0"/>
                <a:cs typeface="Times New Roman" pitchFamily="18" charset="0"/>
              </a:rPr>
              <a:t>Dorothy Eaton Watts chosen to replace Rose Otis who resigned to become a Vice-President for the North American Division. </a:t>
            </a:r>
          </a:p>
          <a:p>
            <a:pPr eaLnBrk="1" hangingPunct="1">
              <a:lnSpc>
                <a:spcPct val="90000"/>
              </a:lnSpc>
            </a:pPr>
            <a:endParaRPr lang="en-GB" sz="2800" dirty="0" smtClean="0">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457200" y="1447800"/>
            <a:ext cx="6858000" cy="3962400"/>
          </a:xfrm>
        </p:spPr>
        <p:txBody>
          <a:bodyPr/>
          <a:lstStyle/>
          <a:p>
            <a:pPr marL="0" indent="0">
              <a:spcBef>
                <a:spcPts val="0"/>
              </a:spcBef>
              <a:buNone/>
            </a:pPr>
            <a:r>
              <a:rPr lang="en-US" b="1" dirty="0" smtClean="0">
                <a:solidFill>
                  <a:srgbClr val="860060"/>
                </a:solidFill>
                <a:latin typeface="Calibri" pitchFamily="34" charset="0"/>
                <a:cs typeface="Times New Roman" pitchFamily="18" charset="0"/>
              </a:rPr>
              <a:t> 1997</a:t>
            </a:r>
          </a:p>
          <a:p>
            <a:pPr marL="0" indent="0">
              <a:spcBef>
                <a:spcPts val="0"/>
              </a:spcBef>
              <a:buNone/>
            </a:pPr>
            <a:endParaRPr lang="en-US" sz="900" b="1" dirty="0" smtClean="0">
              <a:solidFill>
                <a:srgbClr val="860060"/>
              </a:solidFill>
              <a:latin typeface="Calibri" pitchFamily="34" charset="0"/>
              <a:cs typeface="Times New Roman" pitchFamily="18" charset="0"/>
            </a:endParaRPr>
          </a:p>
          <a:p>
            <a:pPr>
              <a:spcBef>
                <a:spcPts val="0"/>
              </a:spcBef>
            </a:pPr>
            <a:r>
              <a:rPr lang="en-US" sz="2800" dirty="0" smtClean="0">
                <a:latin typeface="Calibri" panose="020F0502020204030204" pitchFamily="34" charset="0"/>
              </a:rPr>
              <a:t>At </a:t>
            </a:r>
            <a:r>
              <a:rPr lang="en-US" sz="2800" dirty="0">
                <a:latin typeface="Calibri" panose="020F0502020204030204" pitchFamily="34" charset="0"/>
              </a:rPr>
              <a:t>Annual </a:t>
            </a:r>
            <a:r>
              <a:rPr lang="en-US" sz="2800" dirty="0" smtClean="0">
                <a:latin typeface="Calibri" panose="020F0502020204030204" pitchFamily="34" charset="0"/>
              </a:rPr>
              <a:t>Council, </a:t>
            </a:r>
            <a:r>
              <a:rPr lang="en-US" sz="2800" dirty="0" err="1">
                <a:latin typeface="Calibri" panose="020F0502020204030204" pitchFamily="34" charset="0"/>
              </a:rPr>
              <a:t>Ardis</a:t>
            </a:r>
            <a:r>
              <a:rPr lang="en-US" sz="2800" dirty="0">
                <a:latin typeface="Calibri" panose="020F0502020204030204" pitchFamily="34" charset="0"/>
              </a:rPr>
              <a:t> </a:t>
            </a:r>
            <a:r>
              <a:rPr lang="en-US" sz="2800" dirty="0" err="1">
                <a:latin typeface="Calibri" panose="020F0502020204030204" pitchFamily="34" charset="0"/>
              </a:rPr>
              <a:t>Stenbakken</a:t>
            </a:r>
            <a:r>
              <a:rPr lang="en-US" sz="2800" dirty="0">
                <a:latin typeface="Calibri" panose="020F0502020204030204" pitchFamily="34" charset="0"/>
              </a:rPr>
              <a:t> i</a:t>
            </a:r>
            <a:r>
              <a:rPr lang="en-US" sz="2800" dirty="0" smtClean="0">
                <a:latin typeface="Calibri" panose="020F0502020204030204" pitchFamily="34" charset="0"/>
              </a:rPr>
              <a:t>s </a:t>
            </a:r>
            <a:r>
              <a:rPr lang="en-US" sz="2800" dirty="0">
                <a:latin typeface="Calibri" panose="020F0502020204030204" pitchFamily="34" charset="0"/>
              </a:rPr>
              <a:t>chosen to replace Dorothy </a:t>
            </a:r>
            <a:r>
              <a:rPr lang="en-US" sz="2800" dirty="0" smtClean="0">
                <a:latin typeface="Calibri" panose="020F0502020204030204" pitchFamily="34" charset="0"/>
              </a:rPr>
              <a:t>Watts </a:t>
            </a:r>
            <a:r>
              <a:rPr lang="en-US" sz="2800" dirty="0">
                <a:latin typeface="Calibri" panose="020F0502020204030204" pitchFamily="34" charset="0"/>
              </a:rPr>
              <a:t>who resigned when her husband became president of Southern </a:t>
            </a:r>
            <a:r>
              <a:rPr lang="en-US" sz="2800" dirty="0" smtClean="0">
                <a:latin typeface="Calibri" panose="020F0502020204030204" pitchFamily="34" charset="0"/>
              </a:rPr>
              <a:t>Asia Division</a:t>
            </a:r>
            <a:r>
              <a:rPr lang="en-US" sz="2800" dirty="0">
                <a:latin typeface="Calibri" panose="020F0502020204030204" pitchFamily="34" charset="0"/>
              </a:rPr>
              <a:t>. </a:t>
            </a:r>
            <a:endParaRPr lang="pt-BR" sz="2800" dirty="0">
              <a:latin typeface="Calibri" panose="020F0502020204030204" pitchFamily="34" charset="0"/>
            </a:endParaRPr>
          </a:p>
          <a:p>
            <a:pPr marL="0" indent="0">
              <a:spcBef>
                <a:spcPts val="0"/>
              </a:spcBef>
            </a:pPr>
            <a:endParaRPr lang="pt-BR" sz="2800" dirty="0">
              <a:latin typeface="Calibri" panose="020F0502020204030204" pitchFamily="34" charset="0"/>
            </a:endParaRPr>
          </a:p>
          <a:p>
            <a:pPr>
              <a:spcBef>
                <a:spcPts val="0"/>
              </a:spcBef>
            </a:pPr>
            <a:r>
              <a:rPr lang="en-US" sz="2800" dirty="0" err="1" smtClean="0">
                <a:latin typeface="Calibri" panose="020F0502020204030204" pitchFamily="34" charset="0"/>
              </a:rPr>
              <a:t>Lynnetta</a:t>
            </a:r>
            <a:r>
              <a:rPr lang="en-US" sz="2800" dirty="0" smtClean="0">
                <a:latin typeface="Calibri" panose="020F0502020204030204" pitchFamily="34" charset="0"/>
              </a:rPr>
              <a:t> </a:t>
            </a:r>
            <a:r>
              <a:rPr lang="en-US" sz="2800" dirty="0" err="1">
                <a:latin typeface="Calibri" panose="020F0502020204030204" pitchFamily="34" charset="0"/>
              </a:rPr>
              <a:t>Siagian</a:t>
            </a:r>
            <a:r>
              <a:rPr lang="en-US" sz="2800" dirty="0">
                <a:latin typeface="Calibri" panose="020F0502020204030204" pitchFamily="34" charset="0"/>
              </a:rPr>
              <a:t> </a:t>
            </a:r>
            <a:r>
              <a:rPr lang="en-US" sz="2800" dirty="0" err="1" smtClean="0">
                <a:latin typeface="Calibri" panose="020F0502020204030204" pitchFamily="34" charset="0"/>
              </a:rPr>
              <a:t>Hamstra</a:t>
            </a:r>
            <a:r>
              <a:rPr lang="en-US" sz="2800" dirty="0" smtClean="0">
                <a:latin typeface="Calibri" panose="020F0502020204030204" pitchFamily="34" charset="0"/>
              </a:rPr>
              <a:t> is elected Associate </a:t>
            </a:r>
            <a:r>
              <a:rPr lang="en-US" sz="2800" dirty="0">
                <a:latin typeface="Calibri" panose="020F0502020204030204" pitchFamily="34" charset="0"/>
              </a:rPr>
              <a:t>Director of General </a:t>
            </a:r>
            <a:r>
              <a:rPr lang="en-US" sz="2800" dirty="0" smtClean="0">
                <a:latin typeface="Calibri" panose="020F0502020204030204" pitchFamily="34" charset="0"/>
              </a:rPr>
              <a:t>Conference </a:t>
            </a:r>
            <a:r>
              <a:rPr lang="en-US" sz="2800" dirty="0">
                <a:latin typeface="Calibri" panose="020F0502020204030204" pitchFamily="34" charset="0"/>
              </a:rPr>
              <a:t>Department of Women’s Ministries.	</a:t>
            </a:r>
            <a:endParaRPr lang="pt-BR"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609600" y="1371600"/>
            <a:ext cx="5181600" cy="4724400"/>
          </a:xfrm>
        </p:spPr>
        <p:txBody>
          <a:bodyPr/>
          <a:lstStyle/>
          <a:p>
            <a:pPr marL="0" indent="0">
              <a:spcBef>
                <a:spcPts val="0"/>
              </a:spcBef>
              <a:buNone/>
            </a:pPr>
            <a:r>
              <a:rPr lang="en-US" b="1" dirty="0" smtClean="0">
                <a:solidFill>
                  <a:srgbClr val="860060"/>
                </a:solidFill>
                <a:latin typeface="Calibri" panose="020F0502020204030204" pitchFamily="34" charset="0"/>
              </a:rPr>
              <a:t> 2004</a:t>
            </a:r>
          </a:p>
          <a:p>
            <a:pPr>
              <a:spcBef>
                <a:spcPts val="0"/>
              </a:spcBef>
            </a:pPr>
            <a:r>
              <a:rPr lang="en-US" sz="2800" dirty="0" err="1" smtClean="0">
                <a:latin typeface="Calibri" panose="020F0502020204030204" pitchFamily="34" charset="0"/>
              </a:rPr>
              <a:t>Ardis</a:t>
            </a:r>
            <a:r>
              <a:rPr lang="en-US" sz="2800" dirty="0" smtClean="0">
                <a:latin typeface="Calibri" panose="020F0502020204030204" pitchFamily="34" charset="0"/>
              </a:rPr>
              <a:t> </a:t>
            </a:r>
            <a:r>
              <a:rPr lang="en-US" sz="2800" dirty="0" err="1">
                <a:latin typeface="Calibri" panose="020F0502020204030204" pitchFamily="34" charset="0"/>
              </a:rPr>
              <a:t>Stenbakken</a:t>
            </a:r>
            <a:r>
              <a:rPr lang="en-US" sz="2800" dirty="0">
                <a:latin typeface="Calibri" panose="020F0502020204030204" pitchFamily="34" charset="0"/>
              </a:rPr>
              <a:t> retires at the end of </a:t>
            </a:r>
            <a:r>
              <a:rPr lang="en-US" sz="2800" dirty="0" smtClean="0">
                <a:latin typeface="Calibri" panose="020F0502020204030204" pitchFamily="34" charset="0"/>
              </a:rPr>
              <a:t>2004.</a:t>
            </a:r>
            <a:endParaRPr lang="pt-BR" sz="2800" dirty="0">
              <a:latin typeface="Calibri" panose="020F0502020204030204" pitchFamily="34" charset="0"/>
            </a:endParaRPr>
          </a:p>
          <a:p>
            <a:pPr marL="0" indent="0">
              <a:spcBef>
                <a:spcPts val="0"/>
              </a:spcBef>
              <a:buNone/>
            </a:pPr>
            <a:endParaRPr lang="pt-BR" sz="2800" dirty="0">
              <a:latin typeface="Calibri" panose="020F0502020204030204" pitchFamily="34" charset="0"/>
            </a:endParaRPr>
          </a:p>
          <a:p>
            <a:pPr>
              <a:spcBef>
                <a:spcPts val="0"/>
              </a:spcBef>
            </a:pPr>
            <a:r>
              <a:rPr lang="en-US" sz="2800" dirty="0" smtClean="0">
                <a:latin typeface="Calibri" panose="020F0502020204030204" pitchFamily="34" charset="0"/>
              </a:rPr>
              <a:t>Heather-Dawn </a:t>
            </a:r>
            <a:r>
              <a:rPr lang="en-US" sz="2800" dirty="0">
                <a:latin typeface="Calibri" panose="020F0502020204030204" pitchFamily="34" charset="0"/>
              </a:rPr>
              <a:t>Small is elected Director </a:t>
            </a:r>
            <a:r>
              <a:rPr lang="en-US" sz="2800" dirty="0" smtClean="0">
                <a:latin typeface="Calibri" panose="020F0502020204030204" pitchFamily="34" charset="0"/>
              </a:rPr>
              <a:t>of Women’s </a:t>
            </a:r>
            <a:r>
              <a:rPr lang="en-US" sz="2800" dirty="0">
                <a:latin typeface="Calibri" panose="020F0502020204030204" pitchFamily="34" charset="0"/>
              </a:rPr>
              <a:t>Ministries.</a:t>
            </a:r>
            <a:endParaRPr lang="pt-BR" sz="2800" dirty="0">
              <a:latin typeface="Calibri" panose="020F0502020204030204" pitchFamily="34" charset="0"/>
            </a:endParaRPr>
          </a:p>
          <a:p>
            <a:pPr marL="0" indent="0">
              <a:spcBef>
                <a:spcPts val="0"/>
              </a:spcBef>
              <a:buNone/>
            </a:pPr>
            <a:endParaRPr lang="pt-BR" sz="2800" dirty="0">
              <a:latin typeface="Calibri" panose="020F0502020204030204" pitchFamily="34" charset="0"/>
            </a:endParaRPr>
          </a:p>
          <a:p>
            <a:pPr marL="0" indent="0">
              <a:spcBef>
                <a:spcPts val="0"/>
              </a:spcBef>
              <a:buNone/>
            </a:pPr>
            <a:r>
              <a:rPr lang="en-US" b="1" dirty="0" smtClean="0">
                <a:solidFill>
                  <a:srgbClr val="860060"/>
                </a:solidFill>
                <a:latin typeface="Calibri" panose="020F0502020204030204" pitchFamily="34" charset="0"/>
              </a:rPr>
              <a:t> 2005</a:t>
            </a:r>
          </a:p>
          <a:p>
            <a:pPr>
              <a:spcBef>
                <a:spcPts val="0"/>
              </a:spcBef>
            </a:pPr>
            <a:r>
              <a:rPr lang="en-US" sz="2800" dirty="0" smtClean="0">
                <a:latin typeface="Calibri" panose="020F0502020204030204" pitchFamily="34" charset="0"/>
              </a:rPr>
              <a:t>Raquel </a:t>
            </a:r>
            <a:r>
              <a:rPr lang="en-US" sz="2800" dirty="0" err="1">
                <a:latin typeface="Calibri" panose="020F0502020204030204" pitchFamily="34" charset="0"/>
              </a:rPr>
              <a:t>Queiroz</a:t>
            </a:r>
            <a:r>
              <a:rPr lang="en-US" sz="2800" dirty="0">
                <a:latin typeface="Calibri" panose="020F0502020204030204" pitchFamily="34" charset="0"/>
              </a:rPr>
              <a:t> da Costa Arrais </a:t>
            </a:r>
            <a:r>
              <a:rPr lang="en-US" sz="2800" dirty="0" smtClean="0">
                <a:latin typeface="Calibri" panose="020F0502020204030204" pitchFamily="34" charset="0"/>
              </a:rPr>
              <a:t>is elected </a:t>
            </a:r>
            <a:r>
              <a:rPr lang="en-US" sz="2800" dirty="0">
                <a:latin typeface="Calibri" panose="020F0502020204030204" pitchFamily="34" charset="0"/>
              </a:rPr>
              <a:t>Associate </a:t>
            </a:r>
            <a:r>
              <a:rPr lang="en-US" sz="2800" dirty="0" smtClean="0">
                <a:latin typeface="Calibri" panose="020F0502020204030204" pitchFamily="34" charset="0"/>
              </a:rPr>
              <a:t>Director.</a:t>
            </a:r>
            <a:endParaRPr lang="pt-BR" sz="2800" dirty="0">
              <a:latin typeface="Calibri" panose="020F0502020204030204" pitchFamily="34" charset="0"/>
            </a:endParaRPr>
          </a:p>
        </p:txBody>
      </p:sp>
      <p:pic>
        <p:nvPicPr>
          <p:cNvPr id="4" name="Picture 4" descr="HeatherDawnSmall1 SMA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15739" y="1676400"/>
            <a:ext cx="3152061" cy="4724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278547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066800"/>
            <a:ext cx="9144000" cy="1066800"/>
          </a:xfrm>
        </p:spPr>
        <p:txBody>
          <a:bodyPr/>
          <a:lstStyle/>
          <a:p>
            <a:pPr eaLnBrk="1" hangingPunct="1"/>
            <a:r>
              <a:rPr lang="en-US" sz="3600" b="1" dirty="0" smtClean="0">
                <a:ln w="0"/>
                <a:solidFill>
                  <a:srgbClr val="860060"/>
                </a:solidFill>
                <a:effectLst>
                  <a:outerShdw blurRad="38100" dist="19050" dir="2700000" algn="tl" rotWithShape="0">
                    <a:schemeClr val="dk1">
                      <a:alpha val="40000"/>
                    </a:schemeClr>
                  </a:outerShdw>
                </a:effectLst>
                <a:latin typeface="Calibri" pitchFamily="34" charset="0"/>
              </a:rPr>
              <a:t>North American Division</a:t>
            </a:r>
          </a:p>
        </p:txBody>
      </p:sp>
      <p:sp>
        <p:nvSpPr>
          <p:cNvPr id="110595" name="Rectangle 3"/>
          <p:cNvSpPr>
            <a:spLocks noGrp="1" noChangeArrowheads="1"/>
          </p:cNvSpPr>
          <p:nvPr>
            <p:ph type="body" idx="1"/>
          </p:nvPr>
        </p:nvSpPr>
        <p:spPr>
          <a:xfrm>
            <a:off x="609600" y="2514600"/>
            <a:ext cx="7772400" cy="3276600"/>
          </a:xfrm>
        </p:spPr>
        <p:txBody>
          <a:bodyPr/>
          <a:lstStyle/>
          <a:p>
            <a:pPr eaLnBrk="1" hangingPunct="1">
              <a:lnSpc>
                <a:spcPct val="150000"/>
              </a:lnSpc>
            </a:pPr>
            <a:r>
              <a:rPr lang="en-US" dirty="0" smtClean="0">
                <a:latin typeface="Calibri" pitchFamily="34" charset="0"/>
              </a:rPr>
              <a:t>Elizabeth </a:t>
            </a:r>
            <a:r>
              <a:rPr lang="en-US" dirty="0" err="1" smtClean="0">
                <a:latin typeface="Calibri" pitchFamily="34" charset="0"/>
              </a:rPr>
              <a:t>Sterndale</a:t>
            </a:r>
            <a:r>
              <a:rPr lang="en-US" dirty="0" smtClean="0">
                <a:latin typeface="Calibri" pitchFamily="34" charset="0"/>
              </a:rPr>
              <a:t> (1990-1997)</a:t>
            </a:r>
          </a:p>
          <a:p>
            <a:pPr eaLnBrk="1" hangingPunct="1">
              <a:lnSpc>
                <a:spcPct val="150000"/>
              </a:lnSpc>
            </a:pPr>
            <a:r>
              <a:rPr lang="en-US" dirty="0" smtClean="0">
                <a:latin typeface="Calibri" pitchFamily="34" charset="0"/>
              </a:rPr>
              <a:t>Rose Otis (1997-1998)</a:t>
            </a:r>
          </a:p>
          <a:p>
            <a:pPr eaLnBrk="1" hangingPunct="1">
              <a:lnSpc>
                <a:spcPct val="150000"/>
              </a:lnSpc>
            </a:pPr>
            <a:r>
              <a:rPr lang="en-US" dirty="0" smtClean="0">
                <a:latin typeface="Calibri" pitchFamily="34" charset="0"/>
              </a:rPr>
              <a:t>Mary </a:t>
            </a:r>
            <a:r>
              <a:rPr lang="en-US" dirty="0" err="1" smtClean="0">
                <a:latin typeface="Calibri" pitchFamily="34" charset="0"/>
              </a:rPr>
              <a:t>Maxson</a:t>
            </a:r>
            <a:r>
              <a:rPr lang="en-US" dirty="0" smtClean="0">
                <a:latin typeface="Calibri" pitchFamily="34" charset="0"/>
              </a:rPr>
              <a:t> (1999-2005)</a:t>
            </a:r>
          </a:p>
          <a:p>
            <a:pPr eaLnBrk="1" hangingPunct="1">
              <a:lnSpc>
                <a:spcPct val="150000"/>
              </a:lnSpc>
            </a:pPr>
            <a:r>
              <a:rPr lang="en-US" dirty="0" smtClean="0">
                <a:latin typeface="Calibri" pitchFamily="34" charset="0"/>
              </a:rPr>
              <a:t>Carla Baker (2006 - present)</a:t>
            </a:r>
          </a:p>
          <a:p>
            <a:pPr eaLnBrk="1" hangingPunct="1">
              <a:lnSpc>
                <a:spcPct val="150000"/>
              </a:lnSpc>
              <a:buFontTx/>
              <a:buNone/>
            </a:pPr>
            <a:endParaRPr lang="en-US" dirty="0" smtClean="0">
              <a:latin typeface="Calibri" pitchFamily="34" charset="0"/>
            </a:endParaRPr>
          </a:p>
        </p:txBody>
      </p:sp>
      <p:sp>
        <p:nvSpPr>
          <p:cNvPr id="5" name="Title 1"/>
          <p:cNvSpPr txBox="1">
            <a:spLocks/>
          </p:cNvSpPr>
          <p:nvPr/>
        </p:nvSpPr>
        <p:spPr bwMode="auto">
          <a:xfrm>
            <a:off x="0" y="0"/>
            <a:ext cx="9144000"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a:r>
              <a:rPr lang="en-US" sz="2800" b="1" u="none" dirty="0" smtClean="0">
                <a:solidFill>
                  <a:srgbClr val="FFFFFF"/>
                </a:solidFill>
                <a:latin typeface="Calibri" charset="0"/>
                <a:ea typeface="Calibri" charset="0"/>
                <a:cs typeface="Calibri" charset="0"/>
              </a:rPr>
              <a:t>C. Date </a:t>
            </a:r>
            <a:r>
              <a:rPr lang="en-US" sz="2800" b="1" u="none" dirty="0">
                <a:solidFill>
                  <a:srgbClr val="FFFFFF"/>
                </a:solidFill>
                <a:latin typeface="Calibri" charset="0"/>
                <a:ea typeface="Calibri" charset="0"/>
                <a:cs typeface="Calibri" charset="0"/>
              </a:rPr>
              <a:t>Women’s Ministries began</a:t>
            </a:r>
          </a:p>
          <a:p>
            <a:pPr algn="ctr"/>
            <a:r>
              <a:rPr lang="en-US" sz="2800" b="1" u="none" dirty="0">
                <a:solidFill>
                  <a:srgbClr val="FFFFFF"/>
                </a:solidFill>
                <a:latin typeface="Calibri" charset="0"/>
                <a:ea typeface="Calibri" charset="0"/>
                <a:cs typeface="Calibri" charset="0"/>
              </a:rPr>
              <a:t> in the Division and the Directors</a:t>
            </a:r>
            <a:endParaRPr lang="en-US" sz="2800" u="none" dirty="0">
              <a:solidFill>
                <a:srgbClr val="FFFFFF"/>
              </a:solidFill>
              <a:latin typeface="Calibri" charset="0"/>
              <a:ea typeface="Calibri" charset="0"/>
              <a:cs typeface="Calibri"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Northern Asia Pacific </a:t>
            </a: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Division</a:t>
            </a:r>
            <a:b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br>
            <a:r>
              <a:rPr lang="en-US" sz="2400" b="1" dirty="0" smtClean="0">
                <a:ln w="0"/>
                <a:solidFill>
                  <a:srgbClr val="860060"/>
                </a:solidFill>
                <a:effectLst>
                  <a:outerShdw blurRad="38100" dist="19050" dir="2700000" algn="tl" rotWithShape="0">
                    <a:schemeClr val="dk1">
                      <a:alpha val="40000"/>
                    </a:schemeClr>
                  </a:outerShdw>
                </a:effectLst>
                <a:latin typeface="Calibri" pitchFamily="34" charset="0"/>
              </a:rPr>
              <a:t> </a:t>
            </a:r>
            <a:r>
              <a:rPr lang="en-US" sz="2400" b="1" dirty="0">
                <a:ln w="0"/>
                <a:solidFill>
                  <a:srgbClr val="860060"/>
                </a:solidFill>
                <a:effectLst>
                  <a:outerShdw blurRad="38100" dist="19050" dir="2700000" algn="tl" rotWithShape="0">
                    <a:schemeClr val="dk1">
                      <a:alpha val="40000"/>
                    </a:schemeClr>
                  </a:outerShdw>
                </a:effectLst>
                <a:latin typeface="Calibri" pitchFamily="34" charset="0"/>
              </a:rPr>
              <a:t>(formerly Far Eastern Division and then Asia Pacific Division)</a:t>
            </a:r>
            <a:endParaRPr lang="en-US" sz="2400" b="1" dirty="0" smtClean="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685800" y="2057400"/>
            <a:ext cx="7772400" cy="4038600"/>
          </a:xfrm>
        </p:spPr>
        <p:txBody>
          <a:bodyPr/>
          <a:lstStyle/>
          <a:p>
            <a:pPr>
              <a:lnSpc>
                <a:spcPct val="150000"/>
              </a:lnSpc>
            </a:pPr>
            <a:r>
              <a:rPr lang="en-US" dirty="0">
                <a:latin typeface="Calibri" panose="020F0502020204030204" pitchFamily="34" charset="0"/>
              </a:rPr>
              <a:t>Nancy </a:t>
            </a:r>
            <a:r>
              <a:rPr lang="en-US" dirty="0" err="1">
                <a:latin typeface="Calibri" panose="020F0502020204030204" pitchFamily="34" charset="0"/>
              </a:rPr>
              <a:t>Bassham</a:t>
            </a:r>
            <a:r>
              <a:rPr lang="en-US" dirty="0">
                <a:latin typeface="Calibri" panose="020F0502020204030204" pitchFamily="34" charset="0"/>
              </a:rPr>
              <a:t> (1991 - 1994) </a:t>
            </a:r>
            <a:endParaRPr lang="pt-BR" dirty="0">
              <a:latin typeface="Calibri" panose="020F0502020204030204" pitchFamily="34" charset="0"/>
            </a:endParaRPr>
          </a:p>
          <a:p>
            <a:pPr>
              <a:lnSpc>
                <a:spcPct val="150000"/>
              </a:lnSpc>
            </a:pPr>
            <a:r>
              <a:rPr lang="en-US" dirty="0" smtClean="0">
                <a:latin typeface="Calibri" panose="020F0502020204030204" pitchFamily="34" charset="0"/>
              </a:rPr>
              <a:t>Linda </a:t>
            </a:r>
            <a:r>
              <a:rPr lang="en-US" dirty="0">
                <a:latin typeface="Calibri" panose="020F0502020204030204" pitchFamily="34" charset="0"/>
              </a:rPr>
              <a:t>Koh (1994 - 1997)</a:t>
            </a:r>
            <a:endParaRPr lang="pt-BR" dirty="0">
              <a:latin typeface="Calibri" panose="020F0502020204030204" pitchFamily="34" charset="0"/>
            </a:endParaRPr>
          </a:p>
          <a:p>
            <a:pPr>
              <a:lnSpc>
                <a:spcPct val="150000"/>
              </a:lnSpc>
            </a:pPr>
            <a:r>
              <a:rPr lang="en-US" dirty="0" smtClean="0">
                <a:latin typeface="Calibri" panose="020F0502020204030204" pitchFamily="34" charset="0"/>
              </a:rPr>
              <a:t>Mary </a:t>
            </a:r>
            <a:r>
              <a:rPr lang="en-US" dirty="0">
                <a:latin typeface="Calibri" panose="020F0502020204030204" pitchFamily="34" charset="0"/>
              </a:rPr>
              <a:t>Wong (1997 - 2002)</a:t>
            </a:r>
            <a:endParaRPr lang="pt-BR" dirty="0">
              <a:latin typeface="Calibri" panose="020F0502020204030204" pitchFamily="34" charset="0"/>
            </a:endParaRPr>
          </a:p>
          <a:p>
            <a:pPr>
              <a:lnSpc>
                <a:spcPct val="150000"/>
              </a:lnSpc>
            </a:pPr>
            <a:r>
              <a:rPr lang="en-US" dirty="0" smtClean="0">
                <a:latin typeface="Calibri" panose="020F0502020204030204" pitchFamily="34" charset="0"/>
              </a:rPr>
              <a:t>Young-Ja </a:t>
            </a:r>
            <a:r>
              <a:rPr lang="en-US" dirty="0">
                <a:latin typeface="Calibri" panose="020F0502020204030204" pitchFamily="34" charset="0"/>
              </a:rPr>
              <a:t>Lee Nam (2002 - </a:t>
            </a:r>
            <a:r>
              <a:rPr lang="en-US" dirty="0" smtClean="0">
                <a:latin typeface="Calibri" panose="020F0502020204030204" pitchFamily="34" charset="0"/>
              </a:rPr>
              <a:t>2005)</a:t>
            </a:r>
            <a:endParaRPr lang="pt-BR" dirty="0">
              <a:latin typeface="Calibri" panose="020F0502020204030204" pitchFamily="34" charset="0"/>
            </a:endParaRPr>
          </a:p>
          <a:p>
            <a:pPr>
              <a:lnSpc>
                <a:spcPct val="150000"/>
              </a:lnSpc>
            </a:pPr>
            <a:r>
              <a:rPr lang="en-US" dirty="0" smtClean="0">
                <a:latin typeface="Calibri" panose="020F0502020204030204" pitchFamily="34" charset="0"/>
              </a:rPr>
              <a:t>Sally </a:t>
            </a:r>
            <a:r>
              <a:rPr lang="en-US" dirty="0">
                <a:latin typeface="Calibri" panose="020F0502020204030204" pitchFamily="34" charset="0"/>
              </a:rPr>
              <a:t>Lam </a:t>
            </a:r>
            <a:r>
              <a:rPr lang="en-US" dirty="0" err="1">
                <a:latin typeface="Calibri" panose="020F0502020204030204" pitchFamily="34" charset="0"/>
              </a:rPr>
              <a:t>Phoon</a:t>
            </a:r>
            <a:r>
              <a:rPr lang="en-US" dirty="0">
                <a:latin typeface="Calibri" panose="020F0502020204030204" pitchFamily="34" charset="0"/>
              </a:rPr>
              <a:t> (2006 </a:t>
            </a:r>
            <a:r>
              <a:rPr lang="en-US" dirty="0" smtClean="0">
                <a:latin typeface="Calibri" panose="020F0502020204030204" pitchFamily="34" charset="0"/>
              </a:rPr>
              <a:t>-2015)</a:t>
            </a:r>
            <a:endParaRPr lang="pt-BR"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66497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Southern Asia Pacific Division </a:t>
            </a: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
            </a:r>
            <a:b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br>
            <a:r>
              <a:rPr lang="en-US" sz="2800" b="1" dirty="0" smtClean="0">
                <a:ln w="0"/>
                <a:solidFill>
                  <a:srgbClr val="860060"/>
                </a:solidFill>
                <a:effectLst>
                  <a:outerShdw blurRad="38100" dist="19050" dir="2700000" algn="tl" rotWithShape="0">
                    <a:schemeClr val="dk1">
                      <a:alpha val="40000"/>
                    </a:schemeClr>
                  </a:outerShdw>
                </a:effectLst>
                <a:latin typeface="Calibri" pitchFamily="34" charset="0"/>
              </a:rPr>
              <a:t>(</a:t>
            </a:r>
            <a:r>
              <a:rPr lang="en-US" sz="2800" b="1" dirty="0">
                <a:ln w="0"/>
                <a:solidFill>
                  <a:srgbClr val="860060"/>
                </a:solidFill>
                <a:effectLst>
                  <a:outerShdw blurRad="38100" dist="19050" dir="2700000" algn="tl" rotWithShape="0">
                    <a:schemeClr val="dk1">
                      <a:alpha val="40000"/>
                    </a:schemeClr>
                  </a:outerShdw>
                </a:effectLst>
                <a:latin typeface="Calibri" pitchFamily="34" charset="0"/>
              </a:rPr>
              <a:t>formerly Far Eastern Division and Asia Pacific Division)</a:t>
            </a:r>
            <a:endParaRPr lang="en-US" sz="2800" b="1" dirty="0" smtClean="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685800" y="2438400"/>
            <a:ext cx="7772400" cy="3276600"/>
          </a:xfrm>
        </p:spPr>
        <p:txBody>
          <a:bodyPr/>
          <a:lstStyle/>
          <a:p>
            <a:pPr>
              <a:lnSpc>
                <a:spcPct val="150000"/>
              </a:lnSpc>
            </a:pPr>
            <a:r>
              <a:rPr lang="en-US" dirty="0">
                <a:latin typeface="Calibri" panose="020F0502020204030204" pitchFamily="34" charset="0"/>
              </a:rPr>
              <a:t>Nancy </a:t>
            </a:r>
            <a:r>
              <a:rPr lang="en-US" dirty="0" err="1">
                <a:latin typeface="Calibri" panose="020F0502020204030204" pitchFamily="34" charset="0"/>
              </a:rPr>
              <a:t>Bassham</a:t>
            </a:r>
            <a:r>
              <a:rPr lang="en-US" dirty="0">
                <a:latin typeface="Calibri" panose="020F0502020204030204" pitchFamily="34" charset="0"/>
              </a:rPr>
              <a:t> (1991 - 1994)</a:t>
            </a:r>
            <a:endParaRPr lang="pt-BR" dirty="0">
              <a:latin typeface="Calibri" panose="020F0502020204030204" pitchFamily="34" charset="0"/>
            </a:endParaRPr>
          </a:p>
          <a:p>
            <a:pPr>
              <a:lnSpc>
                <a:spcPct val="150000"/>
              </a:lnSpc>
            </a:pPr>
            <a:r>
              <a:rPr lang="en-US" dirty="0" smtClean="0">
                <a:latin typeface="Calibri" panose="020F0502020204030204" pitchFamily="34" charset="0"/>
              </a:rPr>
              <a:t>Linda </a:t>
            </a:r>
            <a:r>
              <a:rPr lang="en-US" dirty="0">
                <a:latin typeface="Calibri" panose="020F0502020204030204" pitchFamily="34" charset="0"/>
              </a:rPr>
              <a:t>Koh (1994 – 2003)</a:t>
            </a:r>
            <a:endParaRPr lang="pt-BR" dirty="0">
              <a:latin typeface="Calibri" panose="020F0502020204030204" pitchFamily="34" charset="0"/>
            </a:endParaRPr>
          </a:p>
          <a:p>
            <a:pPr>
              <a:lnSpc>
                <a:spcPct val="150000"/>
              </a:lnSpc>
            </a:pPr>
            <a:r>
              <a:rPr lang="en-US" dirty="0" smtClean="0">
                <a:latin typeface="Calibri" panose="020F0502020204030204" pitchFamily="34" charset="0"/>
              </a:rPr>
              <a:t>Ellen </a:t>
            </a:r>
            <a:r>
              <a:rPr lang="en-US" dirty="0" err="1">
                <a:latin typeface="Calibri" panose="020F0502020204030204" pitchFamily="34" charset="0"/>
              </a:rPr>
              <a:t>Missah</a:t>
            </a:r>
            <a:r>
              <a:rPr lang="en-US" dirty="0">
                <a:latin typeface="Calibri" panose="020F0502020204030204" pitchFamily="34" charset="0"/>
              </a:rPr>
              <a:t> (2004 - 2005)</a:t>
            </a:r>
            <a:endParaRPr lang="pt-BR" dirty="0">
              <a:latin typeface="Calibri" panose="020F0502020204030204" pitchFamily="34" charset="0"/>
            </a:endParaRPr>
          </a:p>
          <a:p>
            <a:pPr>
              <a:lnSpc>
                <a:spcPct val="150000"/>
              </a:lnSpc>
            </a:pPr>
            <a:r>
              <a:rPr lang="en-US" dirty="0" smtClean="0">
                <a:latin typeface="Calibri" panose="020F0502020204030204" pitchFamily="34" charset="0"/>
              </a:rPr>
              <a:t>Helen </a:t>
            </a:r>
            <a:r>
              <a:rPr lang="en-US" dirty="0" err="1">
                <a:latin typeface="Calibri" panose="020F0502020204030204" pitchFamily="34" charset="0"/>
              </a:rPr>
              <a:t>Gulfan</a:t>
            </a:r>
            <a:r>
              <a:rPr lang="en-US" dirty="0">
                <a:latin typeface="Calibri" panose="020F0502020204030204" pitchFamily="34" charset="0"/>
              </a:rPr>
              <a:t> (2005 - </a:t>
            </a:r>
            <a:r>
              <a:rPr lang="en-US" dirty="0" smtClean="0">
                <a:latin typeface="Calibri" panose="020F0502020204030204" pitchFamily="34" charset="0"/>
              </a:rPr>
              <a:t>present)</a:t>
            </a:r>
            <a:endParaRPr lang="pt-BR"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84644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600" b="1" dirty="0">
                <a:ln w="0"/>
                <a:solidFill>
                  <a:srgbClr val="860060"/>
                </a:solidFill>
                <a:effectLst>
                  <a:outerShdw blurRad="38100" dist="19050" dir="2700000" algn="tl" rotWithShape="0">
                    <a:schemeClr val="dk1">
                      <a:alpha val="40000"/>
                    </a:schemeClr>
                  </a:outerShdw>
                </a:effectLst>
                <a:latin typeface="Calibri" pitchFamily="34" charset="0"/>
              </a:rPr>
              <a:t>Euro-Asia Division</a:t>
            </a:r>
            <a:endParaRPr lang="en-US" sz="3600" b="1" dirty="0" smtClean="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685800" y="2514600"/>
            <a:ext cx="7772400" cy="2514600"/>
          </a:xfrm>
        </p:spPr>
        <p:txBody>
          <a:bodyPr/>
          <a:lstStyle/>
          <a:p>
            <a:pPr>
              <a:lnSpc>
                <a:spcPct val="150000"/>
              </a:lnSpc>
            </a:pPr>
            <a:r>
              <a:rPr lang="en-US" dirty="0" err="1">
                <a:latin typeface="Calibri" panose="020F0502020204030204" pitchFamily="34" charset="0"/>
              </a:rPr>
              <a:t>Ludmila</a:t>
            </a:r>
            <a:r>
              <a:rPr lang="en-US" dirty="0">
                <a:latin typeface="Calibri" panose="020F0502020204030204" pitchFamily="34" charset="0"/>
              </a:rPr>
              <a:t> </a:t>
            </a:r>
            <a:r>
              <a:rPr lang="en-US" dirty="0" err="1">
                <a:latin typeface="Calibri" panose="020F0502020204030204" pitchFamily="34" charset="0"/>
              </a:rPr>
              <a:t>Krushenitskaya</a:t>
            </a:r>
            <a:r>
              <a:rPr lang="en-US" dirty="0">
                <a:latin typeface="Calibri" panose="020F0502020204030204" pitchFamily="34" charset="0"/>
              </a:rPr>
              <a:t> (1991 - 2000)</a:t>
            </a:r>
          </a:p>
          <a:p>
            <a:pPr>
              <a:lnSpc>
                <a:spcPct val="150000"/>
              </a:lnSpc>
            </a:pPr>
            <a:r>
              <a:rPr lang="en-US" dirty="0">
                <a:latin typeface="Calibri" panose="020F0502020204030204" pitchFamily="34" charset="0"/>
              </a:rPr>
              <a:t>Natasha </a:t>
            </a:r>
            <a:r>
              <a:rPr lang="en-US" dirty="0" err="1">
                <a:latin typeface="Calibri" panose="020F0502020204030204" pitchFamily="34" charset="0"/>
              </a:rPr>
              <a:t>Ivanova</a:t>
            </a:r>
            <a:r>
              <a:rPr lang="en-US" dirty="0">
                <a:latin typeface="Calibri" panose="020F0502020204030204" pitchFamily="34" charset="0"/>
              </a:rPr>
              <a:t> (2000 – 2001)</a:t>
            </a:r>
          </a:p>
          <a:p>
            <a:pPr>
              <a:lnSpc>
                <a:spcPct val="150000"/>
              </a:lnSpc>
            </a:pPr>
            <a:r>
              <a:rPr lang="en-US" dirty="0" err="1">
                <a:latin typeface="Calibri" panose="020F0502020204030204" pitchFamily="34" charset="0"/>
              </a:rPr>
              <a:t>Raisa</a:t>
            </a:r>
            <a:r>
              <a:rPr lang="en-US" dirty="0">
                <a:latin typeface="Calibri" panose="020F0502020204030204" pitchFamily="34" charset="0"/>
              </a:rPr>
              <a:t> </a:t>
            </a:r>
            <a:r>
              <a:rPr lang="en-US" dirty="0" err="1">
                <a:latin typeface="Calibri" panose="020F0502020204030204" pitchFamily="34" charset="0"/>
              </a:rPr>
              <a:t>Ostrovskaya</a:t>
            </a:r>
            <a:r>
              <a:rPr lang="en-US" dirty="0">
                <a:latin typeface="Calibri" panose="020F0502020204030204" pitchFamily="34" charset="0"/>
              </a:rPr>
              <a:t> (2001 - present)</a:t>
            </a: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7952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West Central Africa Division </a:t>
            </a: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
            </a:r>
            <a:b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b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a:t>
            </a:r>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formerly Africa-Indian Ocean Division)</a:t>
            </a:r>
            <a:endPar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685800" y="2514600"/>
            <a:ext cx="7772400" cy="2514600"/>
          </a:xfrm>
        </p:spPr>
        <p:txBody>
          <a:bodyPr/>
          <a:lstStyle/>
          <a:p>
            <a:pPr>
              <a:lnSpc>
                <a:spcPct val="150000"/>
              </a:lnSpc>
            </a:pPr>
            <a:r>
              <a:rPr lang="pt-BR" dirty="0">
                <a:latin typeface="Calibri" panose="020F0502020204030204" pitchFamily="34" charset="0"/>
              </a:rPr>
              <a:t>Thelma </a:t>
            </a:r>
            <a:r>
              <a:rPr lang="pt-BR" dirty="0" err="1">
                <a:latin typeface="Calibri" panose="020F0502020204030204" pitchFamily="34" charset="0"/>
              </a:rPr>
              <a:t>Nortey</a:t>
            </a:r>
            <a:r>
              <a:rPr lang="pt-BR" dirty="0">
                <a:latin typeface="Calibri" panose="020F0502020204030204" pitchFamily="34" charset="0"/>
              </a:rPr>
              <a:t> (1991 - 1995)</a:t>
            </a:r>
          </a:p>
          <a:p>
            <a:pPr>
              <a:lnSpc>
                <a:spcPct val="150000"/>
              </a:lnSpc>
            </a:pPr>
            <a:r>
              <a:rPr lang="pt-BR" dirty="0" err="1">
                <a:latin typeface="Calibri" panose="020F0502020204030204" pitchFamily="34" charset="0"/>
              </a:rPr>
              <a:t>Priscille</a:t>
            </a:r>
            <a:r>
              <a:rPr lang="pt-BR" dirty="0">
                <a:latin typeface="Calibri" panose="020F0502020204030204" pitchFamily="34" charset="0"/>
              </a:rPr>
              <a:t> </a:t>
            </a:r>
            <a:r>
              <a:rPr lang="pt-BR" dirty="0" err="1">
                <a:latin typeface="Calibri" panose="020F0502020204030204" pitchFamily="34" charset="0"/>
              </a:rPr>
              <a:t>Metanou</a:t>
            </a:r>
            <a:r>
              <a:rPr lang="pt-BR" dirty="0">
                <a:latin typeface="Calibri" panose="020F0502020204030204" pitchFamily="34" charset="0"/>
              </a:rPr>
              <a:t> (1995 - 2010)</a:t>
            </a:r>
          </a:p>
          <a:p>
            <a:pPr>
              <a:lnSpc>
                <a:spcPct val="150000"/>
              </a:lnSpc>
            </a:pPr>
            <a:r>
              <a:rPr lang="pt-BR" dirty="0" err="1">
                <a:latin typeface="Calibri" panose="020F0502020204030204" pitchFamily="34" charset="0"/>
              </a:rPr>
              <a:t>Omobonike</a:t>
            </a:r>
            <a:r>
              <a:rPr lang="pt-BR" dirty="0">
                <a:latin typeface="Calibri" panose="020F0502020204030204" pitchFamily="34" charset="0"/>
              </a:rPr>
              <a:t> </a:t>
            </a:r>
            <a:r>
              <a:rPr lang="pt-BR" dirty="0" err="1">
                <a:latin typeface="Calibri" panose="020F0502020204030204" pitchFamily="34" charset="0"/>
              </a:rPr>
              <a:t>Adeola</a:t>
            </a:r>
            <a:r>
              <a:rPr lang="pt-BR" dirty="0">
                <a:latin typeface="Calibri" panose="020F0502020204030204" pitchFamily="34" charset="0"/>
              </a:rPr>
              <a:t> Sessou (2010 - </a:t>
            </a:r>
            <a:r>
              <a:rPr lang="pt-BR" dirty="0" err="1">
                <a:latin typeface="Calibri" panose="020F0502020204030204" pitchFamily="34" charset="0"/>
              </a:rPr>
              <a:t>present</a:t>
            </a:r>
            <a:r>
              <a:rPr lang="pt-BR" dirty="0">
                <a:latin typeface="Calibri" panose="020F0502020204030204" pitchFamily="34" charset="0"/>
              </a:rPr>
              <a:t>)</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10543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819150" y="2209800"/>
            <a:ext cx="7715250" cy="3810000"/>
          </a:xfrm>
        </p:spPr>
        <p:txBody>
          <a:bodyPr/>
          <a:lstStyle/>
          <a:p>
            <a:pPr algn="ctr" eaLnBrk="1" hangingPunct="1">
              <a:lnSpc>
                <a:spcPct val="150000"/>
              </a:lnSpc>
              <a:buFontTx/>
              <a:buNone/>
            </a:pPr>
            <a:r>
              <a:rPr lang="en-US" dirty="0" smtClean="0">
                <a:latin typeface="Calibri" pitchFamily="34" charset="0"/>
                <a:sym typeface="WP TypographicSymbols" pitchFamily="2" charset="0"/>
              </a:rPr>
              <a:t>“There certainly should be a large number of women engaged in the work of ministering to suffering humanity, uplifting, educating them how to believe—simply believe—in Jesus Christ our Savior…</a:t>
            </a:r>
            <a:endParaRPr lang="en-US" sz="2800" dirty="0" smtClean="0">
              <a:latin typeface="Calibri" pitchFamily="34" charset="0"/>
            </a:endParaRPr>
          </a:p>
        </p:txBody>
      </p:sp>
      <p:sp>
        <p:nvSpPr>
          <p:cNvPr id="3"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sp>
        <p:nvSpPr>
          <p:cNvPr id="4" name="Rectangle 2"/>
          <p:cNvSpPr txBox="1">
            <a:spLocks noChangeArrowheads="1"/>
          </p:cNvSpPr>
          <p:nvPr/>
        </p:nvSpPr>
        <p:spPr bwMode="auto">
          <a:xfrm>
            <a:off x="0" y="11430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b="1" u="none" kern="0" dirty="0" smtClean="0">
                <a:ln w="0"/>
                <a:solidFill>
                  <a:srgbClr val="860060"/>
                </a:solidFill>
                <a:effectLst>
                  <a:outerShdw blurRad="38100" dist="19050" dir="2700000" algn="tl" rotWithShape="0">
                    <a:schemeClr val="dk1">
                      <a:alpha val="40000"/>
                    </a:schemeClr>
                  </a:outerShdw>
                </a:effectLst>
                <a:latin typeface="Calibri" pitchFamily="34" charset="0"/>
              </a:rPr>
              <a:t>Sister Henry:</a:t>
            </a:r>
          </a:p>
        </p:txBody>
      </p:sp>
      <p:sp>
        <p:nvSpPr>
          <p:cNvPr id="5"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5737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600" b="1" dirty="0">
                <a:ln w="0"/>
                <a:solidFill>
                  <a:srgbClr val="860060"/>
                </a:solidFill>
                <a:effectLst>
                  <a:outerShdw blurRad="38100" dist="19050" dir="2700000" algn="tl" rotWithShape="0">
                    <a:schemeClr val="dk1">
                      <a:alpha val="40000"/>
                    </a:schemeClr>
                  </a:outerShdw>
                </a:effectLst>
                <a:latin typeface="Calibri" pitchFamily="34" charset="0"/>
              </a:rPr>
              <a:t>Trans-European Division</a:t>
            </a:r>
          </a:p>
        </p:txBody>
      </p:sp>
      <p:sp>
        <p:nvSpPr>
          <p:cNvPr id="110595" name="Rectangle 3"/>
          <p:cNvSpPr>
            <a:spLocks noGrp="1" noChangeArrowheads="1"/>
          </p:cNvSpPr>
          <p:nvPr>
            <p:ph type="body" idx="1"/>
          </p:nvPr>
        </p:nvSpPr>
        <p:spPr>
          <a:xfrm>
            <a:off x="685800" y="2514600"/>
            <a:ext cx="7772400" cy="2514600"/>
          </a:xfrm>
        </p:spPr>
        <p:txBody>
          <a:bodyPr/>
          <a:lstStyle/>
          <a:p>
            <a:pPr>
              <a:lnSpc>
                <a:spcPct val="150000"/>
              </a:lnSpc>
            </a:pPr>
            <a:r>
              <a:rPr lang="en-US" dirty="0" err="1">
                <a:latin typeface="Calibri" panose="020F0502020204030204" pitchFamily="34" charset="0"/>
              </a:rPr>
              <a:t>Birthe</a:t>
            </a:r>
            <a:r>
              <a:rPr lang="en-US" dirty="0">
                <a:latin typeface="Calibri" panose="020F0502020204030204" pitchFamily="34" charset="0"/>
              </a:rPr>
              <a:t> </a:t>
            </a:r>
            <a:r>
              <a:rPr lang="en-US" dirty="0" err="1">
                <a:latin typeface="Calibri" panose="020F0502020204030204" pitchFamily="34" charset="0"/>
              </a:rPr>
              <a:t>Kendel</a:t>
            </a:r>
            <a:r>
              <a:rPr lang="en-US" dirty="0">
                <a:latin typeface="Calibri" panose="020F0502020204030204" pitchFamily="34" charset="0"/>
              </a:rPr>
              <a:t> (1991 - 2000)</a:t>
            </a:r>
          </a:p>
          <a:p>
            <a:pPr>
              <a:lnSpc>
                <a:spcPct val="150000"/>
              </a:lnSpc>
            </a:pPr>
            <a:r>
              <a:rPr lang="en-US" dirty="0">
                <a:latin typeface="Calibri" panose="020F0502020204030204" pitchFamily="34" charset="0"/>
              </a:rPr>
              <a:t>Anne-May </a:t>
            </a:r>
            <a:r>
              <a:rPr lang="en-US" dirty="0" err="1">
                <a:latin typeface="Calibri" panose="020F0502020204030204" pitchFamily="34" charset="0"/>
              </a:rPr>
              <a:t>Wollan</a:t>
            </a:r>
            <a:r>
              <a:rPr lang="en-US" dirty="0">
                <a:latin typeface="Calibri" panose="020F0502020204030204" pitchFamily="34" charset="0"/>
              </a:rPr>
              <a:t> (2000 - 2010)</a:t>
            </a:r>
          </a:p>
          <a:p>
            <a:pPr>
              <a:lnSpc>
                <a:spcPct val="150000"/>
              </a:lnSpc>
            </a:pPr>
            <a:r>
              <a:rPr lang="en-US" dirty="0">
                <a:latin typeface="Calibri" panose="020F0502020204030204" pitchFamily="34" charset="0"/>
              </a:rPr>
              <a:t>Clair </a:t>
            </a:r>
            <a:r>
              <a:rPr lang="en-US" dirty="0" err="1">
                <a:latin typeface="Calibri" panose="020F0502020204030204" pitchFamily="34" charset="0"/>
              </a:rPr>
              <a:t>Sanches-Schutte</a:t>
            </a:r>
            <a:r>
              <a:rPr lang="en-US" dirty="0">
                <a:latin typeface="Calibri" panose="020F0502020204030204" pitchFamily="34" charset="0"/>
              </a:rPr>
              <a:t> (2010 - present)</a:t>
            </a: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63825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600" b="1" dirty="0">
                <a:ln w="0"/>
                <a:solidFill>
                  <a:srgbClr val="860060"/>
                </a:solidFill>
                <a:effectLst>
                  <a:outerShdw blurRad="38100" dist="19050" dir="2700000" algn="tl" rotWithShape="0">
                    <a:schemeClr val="dk1">
                      <a:alpha val="40000"/>
                    </a:schemeClr>
                  </a:outerShdw>
                </a:effectLst>
                <a:latin typeface="Calibri" pitchFamily="34" charset="0"/>
              </a:rPr>
              <a:t>Southern Asia Division</a:t>
            </a:r>
          </a:p>
        </p:txBody>
      </p:sp>
      <p:sp>
        <p:nvSpPr>
          <p:cNvPr id="110595" name="Rectangle 3"/>
          <p:cNvSpPr>
            <a:spLocks noGrp="1" noChangeArrowheads="1"/>
          </p:cNvSpPr>
          <p:nvPr>
            <p:ph type="body" idx="1"/>
          </p:nvPr>
        </p:nvSpPr>
        <p:spPr>
          <a:xfrm>
            <a:off x="685800" y="2133600"/>
            <a:ext cx="7772400" cy="3352800"/>
          </a:xfrm>
        </p:spPr>
        <p:txBody>
          <a:bodyPr/>
          <a:lstStyle/>
          <a:p>
            <a:pPr>
              <a:lnSpc>
                <a:spcPct val="150000"/>
              </a:lnSpc>
            </a:pPr>
            <a:r>
              <a:rPr lang="en-US" dirty="0">
                <a:latin typeface="Calibri" panose="020F0502020204030204" pitchFamily="34" charset="0"/>
              </a:rPr>
              <a:t>Pastor and Mrs. </a:t>
            </a:r>
            <a:r>
              <a:rPr lang="en-US" dirty="0" err="1">
                <a:latin typeface="Calibri" panose="020F0502020204030204" pitchFamily="34" charset="0"/>
              </a:rPr>
              <a:t>Injety</a:t>
            </a:r>
            <a:r>
              <a:rPr lang="en-US" dirty="0">
                <a:latin typeface="Calibri" panose="020F0502020204030204" pitchFamily="34" charset="0"/>
              </a:rPr>
              <a:t> James (1991 - 1995)</a:t>
            </a:r>
          </a:p>
          <a:p>
            <a:pPr>
              <a:lnSpc>
                <a:spcPct val="150000"/>
              </a:lnSpc>
            </a:pPr>
            <a:r>
              <a:rPr lang="en-US" dirty="0">
                <a:latin typeface="Calibri" panose="020F0502020204030204" pitchFamily="34" charset="0"/>
              </a:rPr>
              <a:t>Frances Campbell (1996 - 1998)</a:t>
            </a:r>
          </a:p>
          <a:p>
            <a:pPr>
              <a:lnSpc>
                <a:spcPct val="150000"/>
              </a:lnSpc>
            </a:pPr>
            <a:r>
              <a:rPr lang="en-US" dirty="0" err="1">
                <a:latin typeface="Calibri" panose="020F0502020204030204" pitchFamily="34" charset="0"/>
              </a:rPr>
              <a:t>Hepzibah</a:t>
            </a:r>
            <a:r>
              <a:rPr lang="en-US" dirty="0">
                <a:latin typeface="Calibri" panose="020F0502020204030204" pitchFamily="34" charset="0"/>
              </a:rPr>
              <a:t> </a:t>
            </a:r>
            <a:r>
              <a:rPr lang="en-US" dirty="0" err="1">
                <a:latin typeface="Calibri" panose="020F0502020204030204" pitchFamily="34" charset="0"/>
              </a:rPr>
              <a:t>Kore</a:t>
            </a:r>
            <a:r>
              <a:rPr lang="en-US" dirty="0">
                <a:latin typeface="Calibri" panose="020F0502020204030204" pitchFamily="34" charset="0"/>
              </a:rPr>
              <a:t> (1998 - 2010)</a:t>
            </a:r>
          </a:p>
          <a:p>
            <a:pPr>
              <a:lnSpc>
                <a:spcPct val="150000"/>
              </a:lnSpc>
            </a:pPr>
            <a:r>
              <a:rPr lang="en-US" dirty="0" err="1">
                <a:latin typeface="Calibri" panose="020F0502020204030204" pitchFamily="34" charset="0"/>
              </a:rPr>
              <a:t>Pramila</a:t>
            </a:r>
            <a:r>
              <a:rPr lang="en-US" dirty="0">
                <a:latin typeface="Calibri" panose="020F0502020204030204" pitchFamily="34" charset="0"/>
              </a:rPr>
              <a:t> </a:t>
            </a:r>
            <a:r>
              <a:rPr lang="en-US" dirty="0" err="1">
                <a:latin typeface="Calibri" panose="020F0502020204030204" pitchFamily="34" charset="0"/>
              </a:rPr>
              <a:t>Masih</a:t>
            </a:r>
            <a:r>
              <a:rPr lang="en-US" dirty="0">
                <a:latin typeface="Calibri" panose="020F0502020204030204" pitchFamily="34" charset="0"/>
              </a:rPr>
              <a:t> (2010 - present)</a:t>
            </a: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90800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600" b="1" dirty="0">
                <a:ln w="0"/>
                <a:solidFill>
                  <a:srgbClr val="860060"/>
                </a:solidFill>
                <a:effectLst>
                  <a:outerShdw blurRad="38100" dist="19050" dir="2700000" algn="tl" rotWithShape="0">
                    <a:schemeClr val="dk1">
                      <a:alpha val="40000"/>
                    </a:schemeClr>
                  </a:outerShdw>
                </a:effectLst>
                <a:latin typeface="Calibri" pitchFamily="34" charset="0"/>
              </a:rPr>
              <a:t>South Pacific Division</a:t>
            </a:r>
          </a:p>
        </p:txBody>
      </p:sp>
      <p:sp>
        <p:nvSpPr>
          <p:cNvPr id="110595" name="Rectangle 3"/>
          <p:cNvSpPr>
            <a:spLocks noGrp="1" noChangeArrowheads="1"/>
          </p:cNvSpPr>
          <p:nvPr>
            <p:ph type="body" idx="1"/>
          </p:nvPr>
        </p:nvSpPr>
        <p:spPr>
          <a:xfrm>
            <a:off x="685800" y="2514600"/>
            <a:ext cx="7772400" cy="2590800"/>
          </a:xfrm>
        </p:spPr>
        <p:txBody>
          <a:bodyPr/>
          <a:lstStyle/>
          <a:p>
            <a:pPr>
              <a:lnSpc>
                <a:spcPct val="150000"/>
              </a:lnSpc>
            </a:pPr>
            <a:r>
              <a:rPr lang="en-US" dirty="0">
                <a:latin typeface="Calibri" panose="020F0502020204030204" pitchFamily="34" charset="0"/>
              </a:rPr>
              <a:t>Carol-</a:t>
            </a:r>
            <a:r>
              <a:rPr lang="en-US" dirty="0" err="1">
                <a:latin typeface="Calibri" panose="020F0502020204030204" pitchFamily="34" charset="0"/>
              </a:rPr>
              <a:t>Ferch</a:t>
            </a:r>
            <a:r>
              <a:rPr lang="en-US" dirty="0">
                <a:latin typeface="Calibri" panose="020F0502020204030204" pitchFamily="34" charset="0"/>
              </a:rPr>
              <a:t> Johnson (1992 - 2000)</a:t>
            </a:r>
          </a:p>
          <a:p>
            <a:pPr>
              <a:lnSpc>
                <a:spcPct val="150000"/>
              </a:lnSpc>
            </a:pPr>
            <a:r>
              <a:rPr lang="en-US" dirty="0">
                <a:latin typeface="Calibri" panose="020F0502020204030204" pitchFamily="34" charset="0"/>
              </a:rPr>
              <a:t>Joy Butler (2001 - 2008)</a:t>
            </a:r>
          </a:p>
          <a:p>
            <a:pPr>
              <a:lnSpc>
                <a:spcPct val="150000"/>
              </a:lnSpc>
            </a:pPr>
            <a:r>
              <a:rPr lang="en-US" dirty="0">
                <a:latin typeface="Calibri" panose="020F0502020204030204" pitchFamily="34" charset="0"/>
              </a:rPr>
              <a:t>Erma Johnson (2008 - present)</a:t>
            </a: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86449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200" b="1" dirty="0">
                <a:ln w="0"/>
                <a:solidFill>
                  <a:srgbClr val="860060"/>
                </a:solidFill>
                <a:effectLst>
                  <a:outerShdw blurRad="38100" dist="19050" dir="2700000" algn="tl" rotWithShape="0">
                    <a:schemeClr val="dk1">
                      <a:alpha val="40000"/>
                    </a:schemeClr>
                  </a:outerShdw>
                </a:effectLst>
                <a:latin typeface="Calibri" charset="0"/>
                <a:ea typeface="Calibri" charset="0"/>
                <a:cs typeface="Calibri" charset="0"/>
              </a:rPr>
              <a:t>Middle East Union </a:t>
            </a:r>
            <a:r>
              <a:rPr lang="en-US" sz="3200" b="1" dirty="0" smtClean="0">
                <a:ln w="0"/>
                <a:solidFill>
                  <a:srgbClr val="860060"/>
                </a:solidFill>
                <a:effectLst>
                  <a:outerShdw blurRad="38100" dist="19050" dir="2700000" algn="tl" rotWithShape="0">
                    <a:schemeClr val="dk1">
                      <a:alpha val="40000"/>
                    </a:schemeClr>
                  </a:outerShdw>
                </a:effectLst>
                <a:latin typeface="Calibri" charset="0"/>
                <a:ea typeface="Calibri" charset="0"/>
                <a:cs typeface="Calibri" charset="0"/>
              </a:rPr>
              <a:t/>
            </a:r>
            <a:br>
              <a:rPr lang="en-US" sz="3200" b="1" dirty="0" smtClean="0">
                <a:ln w="0"/>
                <a:solidFill>
                  <a:srgbClr val="860060"/>
                </a:solidFill>
                <a:effectLst>
                  <a:outerShdw blurRad="38100" dist="19050" dir="2700000" algn="tl" rotWithShape="0">
                    <a:schemeClr val="dk1">
                      <a:alpha val="40000"/>
                    </a:schemeClr>
                  </a:outerShdw>
                </a:effectLst>
                <a:latin typeface="Calibri" charset="0"/>
                <a:ea typeface="Calibri" charset="0"/>
                <a:cs typeface="Calibri" charset="0"/>
              </a:rPr>
            </a:br>
            <a:r>
              <a:rPr lang="en-US" sz="3200" b="1" dirty="0" smtClean="0">
                <a:ln w="0"/>
                <a:solidFill>
                  <a:srgbClr val="860060"/>
                </a:solidFill>
                <a:effectLst>
                  <a:outerShdw blurRad="38100" dist="19050" dir="2700000" algn="tl" rotWithShape="0">
                    <a:schemeClr val="dk1">
                      <a:alpha val="40000"/>
                    </a:schemeClr>
                  </a:outerShdw>
                </a:effectLst>
                <a:latin typeface="Calibri" charset="0"/>
                <a:ea typeface="Calibri" charset="0"/>
                <a:cs typeface="Calibri" charset="0"/>
              </a:rPr>
              <a:t>(</a:t>
            </a:r>
            <a:r>
              <a:rPr lang="en-US" sz="3200" b="1" dirty="0">
                <a:ln w="0"/>
                <a:solidFill>
                  <a:srgbClr val="860060"/>
                </a:solidFill>
                <a:effectLst>
                  <a:outerShdw blurRad="38100" dist="19050" dir="2700000" algn="tl" rotWithShape="0">
                    <a:schemeClr val="dk1">
                      <a:alpha val="40000"/>
                    </a:schemeClr>
                  </a:outerShdw>
                </a:effectLst>
                <a:latin typeface="Calibri" charset="0"/>
                <a:ea typeface="Calibri" charset="0"/>
                <a:cs typeface="Calibri" charset="0"/>
              </a:rPr>
              <a:t>Attached field of the world church until 1995)</a:t>
            </a:r>
          </a:p>
        </p:txBody>
      </p:sp>
      <p:sp>
        <p:nvSpPr>
          <p:cNvPr id="110595" name="Rectangle 3"/>
          <p:cNvSpPr>
            <a:spLocks noGrp="1" noChangeArrowheads="1"/>
          </p:cNvSpPr>
          <p:nvPr>
            <p:ph type="body" idx="1"/>
          </p:nvPr>
        </p:nvSpPr>
        <p:spPr>
          <a:xfrm>
            <a:off x="685800" y="2819400"/>
            <a:ext cx="7772400" cy="685800"/>
          </a:xfrm>
        </p:spPr>
        <p:txBody>
          <a:bodyPr/>
          <a:lstStyle/>
          <a:p>
            <a:pPr>
              <a:lnSpc>
                <a:spcPct val="150000"/>
              </a:lnSpc>
            </a:pPr>
            <a:r>
              <a:rPr lang="en-US" dirty="0">
                <a:latin typeface="Calibri" panose="020F0502020204030204" pitchFamily="34" charset="0"/>
              </a:rPr>
              <a:t>Valerie </a:t>
            </a:r>
            <a:r>
              <a:rPr lang="en-US" dirty="0" err="1">
                <a:latin typeface="Calibri" panose="020F0502020204030204" pitchFamily="34" charset="0"/>
              </a:rPr>
              <a:t>Fidelia</a:t>
            </a:r>
            <a:r>
              <a:rPr lang="en-US" dirty="0">
                <a:latin typeface="Calibri" panose="020F0502020204030204" pitchFamily="34" charset="0"/>
              </a:rPr>
              <a:t> (</a:t>
            </a:r>
            <a:r>
              <a:rPr lang="en-US" dirty="0" smtClean="0">
                <a:latin typeface="Calibri" panose="020F0502020204030204" pitchFamily="34" charset="0"/>
              </a:rPr>
              <a:t>1992-1995)</a:t>
            </a:r>
          </a:p>
          <a:p>
            <a:pPr>
              <a:lnSpc>
                <a:spcPct val="150000"/>
              </a:lnSpc>
            </a:pPr>
            <a:r>
              <a:rPr lang="en-US" dirty="0" err="1" smtClean="0">
                <a:latin typeface="Calibri" panose="020F0502020204030204" pitchFamily="34" charset="0"/>
              </a:rPr>
              <a:t>Aranka</a:t>
            </a:r>
            <a:r>
              <a:rPr lang="en-US" dirty="0" smtClean="0">
                <a:latin typeface="Calibri" panose="020F0502020204030204" pitchFamily="34" charset="0"/>
              </a:rPr>
              <a:t> </a:t>
            </a:r>
            <a:r>
              <a:rPr lang="en-US" dirty="0" err="1" smtClean="0">
                <a:latin typeface="Calibri" panose="020F0502020204030204" pitchFamily="34" charset="0"/>
              </a:rPr>
              <a:t>Bajic</a:t>
            </a:r>
            <a:r>
              <a:rPr lang="en-US" dirty="0" smtClean="0">
                <a:latin typeface="Calibri" panose="020F0502020204030204" pitchFamily="34" charset="0"/>
              </a:rPr>
              <a:t> (2007-2012)</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29666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600" b="1" dirty="0">
                <a:ln w="0"/>
                <a:solidFill>
                  <a:srgbClr val="860060"/>
                </a:solidFill>
                <a:effectLst>
                  <a:outerShdw blurRad="38100" dist="19050" dir="2700000" algn="tl" rotWithShape="0">
                    <a:schemeClr val="dk1">
                      <a:alpha val="40000"/>
                    </a:schemeClr>
                  </a:outerShdw>
                </a:effectLst>
                <a:latin typeface="Calibri" pitchFamily="34" charset="0"/>
              </a:rPr>
              <a:t>South American Division</a:t>
            </a:r>
          </a:p>
        </p:txBody>
      </p:sp>
      <p:sp>
        <p:nvSpPr>
          <p:cNvPr id="110595" name="Rectangle 3"/>
          <p:cNvSpPr>
            <a:spLocks noGrp="1" noChangeArrowheads="1"/>
          </p:cNvSpPr>
          <p:nvPr>
            <p:ph type="body" idx="1"/>
          </p:nvPr>
        </p:nvSpPr>
        <p:spPr>
          <a:xfrm>
            <a:off x="685800" y="2133600"/>
            <a:ext cx="7772400" cy="3352800"/>
          </a:xfrm>
        </p:spPr>
        <p:txBody>
          <a:bodyPr/>
          <a:lstStyle/>
          <a:p>
            <a:pPr>
              <a:lnSpc>
                <a:spcPct val="150000"/>
              </a:lnSpc>
            </a:pPr>
            <a:r>
              <a:rPr lang="en-US" dirty="0">
                <a:latin typeface="Calibri" panose="020F0502020204030204" pitchFamily="34" charset="0"/>
              </a:rPr>
              <a:t>Susana Schulz (1993 - 1994)</a:t>
            </a:r>
          </a:p>
          <a:p>
            <a:pPr>
              <a:lnSpc>
                <a:spcPct val="150000"/>
              </a:lnSpc>
            </a:pPr>
            <a:r>
              <a:rPr lang="en-US" dirty="0" err="1">
                <a:latin typeface="Calibri" panose="020F0502020204030204" pitchFamily="34" charset="0"/>
              </a:rPr>
              <a:t>Vasti</a:t>
            </a:r>
            <a:r>
              <a:rPr lang="en-US" dirty="0">
                <a:latin typeface="Calibri" panose="020F0502020204030204" pitchFamily="34" charset="0"/>
              </a:rPr>
              <a:t> </a:t>
            </a:r>
            <a:r>
              <a:rPr lang="en-US" dirty="0" err="1">
                <a:latin typeface="Calibri" panose="020F0502020204030204" pitchFamily="34" charset="0"/>
              </a:rPr>
              <a:t>Viana</a:t>
            </a:r>
            <a:r>
              <a:rPr lang="en-US" dirty="0">
                <a:latin typeface="Calibri" panose="020F0502020204030204" pitchFamily="34" charset="0"/>
              </a:rPr>
              <a:t> (1994 - 2000)</a:t>
            </a:r>
          </a:p>
          <a:p>
            <a:pPr>
              <a:lnSpc>
                <a:spcPct val="150000"/>
              </a:lnSpc>
            </a:pPr>
            <a:r>
              <a:rPr lang="en-US" dirty="0">
                <a:latin typeface="Calibri" panose="020F0502020204030204" pitchFamily="34" charset="0"/>
              </a:rPr>
              <a:t>Evelyn Nagel (2000 - </a:t>
            </a:r>
            <a:r>
              <a:rPr lang="en-US" dirty="0" smtClean="0">
                <a:latin typeface="Calibri" panose="020F0502020204030204" pitchFamily="34" charset="0"/>
              </a:rPr>
              <a:t>2005)</a:t>
            </a:r>
            <a:endParaRPr lang="en-US" dirty="0">
              <a:latin typeface="Calibri" panose="020F0502020204030204" pitchFamily="34" charset="0"/>
            </a:endParaRPr>
          </a:p>
          <a:p>
            <a:pPr>
              <a:lnSpc>
                <a:spcPct val="150000"/>
              </a:lnSpc>
            </a:pPr>
            <a:r>
              <a:rPr lang="en-US" dirty="0" err="1">
                <a:latin typeface="Calibri" panose="020F0502020204030204" pitchFamily="34" charset="0"/>
              </a:rPr>
              <a:t>Wiliane</a:t>
            </a:r>
            <a:r>
              <a:rPr lang="en-US" dirty="0">
                <a:latin typeface="Calibri" panose="020F0502020204030204" pitchFamily="34" charset="0"/>
              </a:rPr>
              <a:t> </a:t>
            </a:r>
            <a:r>
              <a:rPr lang="en-US" dirty="0" err="1">
                <a:latin typeface="Calibri" panose="020F0502020204030204" pitchFamily="34" charset="0"/>
              </a:rPr>
              <a:t>Marroni</a:t>
            </a:r>
            <a:r>
              <a:rPr lang="en-US" dirty="0">
                <a:latin typeface="Calibri" panose="020F0502020204030204" pitchFamily="34" charset="0"/>
              </a:rPr>
              <a:t> </a:t>
            </a:r>
            <a:r>
              <a:rPr lang="en-US" dirty="0" smtClean="0">
                <a:latin typeface="Calibri" panose="020F0502020204030204" pitchFamily="34" charset="0"/>
              </a:rPr>
              <a:t>(2006 </a:t>
            </a:r>
            <a:r>
              <a:rPr lang="en-US" dirty="0">
                <a:latin typeface="Calibri" panose="020F0502020204030204" pitchFamily="34" charset="0"/>
              </a:rPr>
              <a:t>- </a:t>
            </a:r>
            <a:r>
              <a:rPr lang="en-US" dirty="0" smtClean="0">
                <a:latin typeface="Calibri" panose="020F0502020204030204" pitchFamily="34" charset="0"/>
              </a:rPr>
              <a:t>2015)</a:t>
            </a:r>
          </a:p>
          <a:p>
            <a:pPr>
              <a:lnSpc>
                <a:spcPct val="150000"/>
              </a:lnSpc>
            </a:pPr>
            <a:r>
              <a:rPr lang="en-US" dirty="0" err="1" smtClean="0">
                <a:latin typeface="Calibri" panose="020F0502020204030204" pitchFamily="34" charset="0"/>
              </a:rPr>
              <a:t>Marly</a:t>
            </a:r>
            <a:r>
              <a:rPr lang="en-US" dirty="0" smtClean="0">
                <a:latin typeface="Calibri" panose="020F0502020204030204" pitchFamily="34" charset="0"/>
              </a:rPr>
              <a:t> </a:t>
            </a:r>
            <a:r>
              <a:rPr lang="en-US" dirty="0" err="1" smtClean="0">
                <a:latin typeface="Calibri" panose="020F0502020204030204" pitchFamily="34" charset="0"/>
              </a:rPr>
              <a:t>Peyerl</a:t>
            </a:r>
            <a:r>
              <a:rPr lang="en-US" dirty="0" smtClean="0">
                <a:latin typeface="Calibri" panose="020F0502020204030204" pitchFamily="34" charset="0"/>
              </a:rPr>
              <a:t> (2015-present)</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06015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South African Union Conference </a:t>
            </a: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
            </a:r>
            <a:b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b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a:t>
            </a:r>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Attached field of the world church until 2003)</a:t>
            </a:r>
          </a:p>
        </p:txBody>
      </p:sp>
      <p:sp>
        <p:nvSpPr>
          <p:cNvPr id="110595" name="Rectangle 3"/>
          <p:cNvSpPr>
            <a:spLocks noGrp="1" noChangeArrowheads="1"/>
          </p:cNvSpPr>
          <p:nvPr>
            <p:ph type="body" idx="1"/>
          </p:nvPr>
        </p:nvSpPr>
        <p:spPr>
          <a:xfrm>
            <a:off x="685800" y="2667000"/>
            <a:ext cx="7772400" cy="838200"/>
          </a:xfrm>
        </p:spPr>
        <p:txBody>
          <a:bodyPr/>
          <a:lstStyle/>
          <a:p>
            <a:pPr>
              <a:lnSpc>
                <a:spcPct val="150000"/>
              </a:lnSpc>
            </a:pPr>
            <a:r>
              <a:rPr lang="en-US" dirty="0">
                <a:latin typeface="Calibri" panose="020F0502020204030204" pitchFamily="34" charset="0"/>
              </a:rPr>
              <a:t>Ivy Petersen (</a:t>
            </a:r>
            <a:r>
              <a:rPr lang="en-US" dirty="0" smtClean="0">
                <a:latin typeface="Calibri" panose="020F0502020204030204" pitchFamily="34" charset="0"/>
              </a:rPr>
              <a:t>1994-2002)</a:t>
            </a:r>
          </a:p>
          <a:p>
            <a:pPr>
              <a:lnSpc>
                <a:spcPct val="150000"/>
              </a:lnSpc>
            </a:pPr>
            <a:r>
              <a:rPr lang="en-US" dirty="0" smtClean="0">
                <a:latin typeface="Calibri" panose="020F0502020204030204" pitchFamily="34" charset="0"/>
              </a:rPr>
              <a:t>Priscila Ben (2001-2003)</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95146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990600"/>
            <a:ext cx="9144000" cy="1066800"/>
          </a:xfrm>
        </p:spPr>
        <p:txBody>
          <a:bodyPr/>
          <a:lstStyle/>
          <a:p>
            <a:pPr eaLnBrk="1" hangingPunct="1"/>
            <a:r>
              <a:rPr lang="en-US" sz="3600" b="1" dirty="0">
                <a:ln w="0"/>
                <a:solidFill>
                  <a:srgbClr val="860060"/>
                </a:solidFill>
                <a:effectLst>
                  <a:outerShdw blurRad="38100" dist="19050" dir="2700000" algn="tl" rotWithShape="0">
                    <a:schemeClr val="dk1">
                      <a:alpha val="40000"/>
                    </a:schemeClr>
                  </a:outerShdw>
                </a:effectLst>
                <a:latin typeface="Calibri" pitchFamily="34" charset="0"/>
              </a:rPr>
              <a:t>Southern Africa-Indian Ocean Division</a:t>
            </a:r>
          </a:p>
        </p:txBody>
      </p:sp>
      <p:sp>
        <p:nvSpPr>
          <p:cNvPr id="110595" name="Rectangle 3"/>
          <p:cNvSpPr>
            <a:spLocks noGrp="1" noChangeArrowheads="1"/>
          </p:cNvSpPr>
          <p:nvPr>
            <p:ph type="body" idx="1"/>
          </p:nvPr>
        </p:nvSpPr>
        <p:spPr>
          <a:xfrm>
            <a:off x="685800" y="2438400"/>
            <a:ext cx="7772400" cy="1752600"/>
          </a:xfrm>
        </p:spPr>
        <p:txBody>
          <a:bodyPr/>
          <a:lstStyle/>
          <a:p>
            <a:pPr>
              <a:lnSpc>
                <a:spcPct val="150000"/>
              </a:lnSpc>
            </a:pPr>
            <a:r>
              <a:rPr lang="it-IT" dirty="0">
                <a:latin typeface="Calibri" panose="020F0502020204030204" pitchFamily="34" charset="0"/>
              </a:rPr>
              <a:t>Emilienne Rasamoely (2003 - 2005)</a:t>
            </a:r>
          </a:p>
          <a:p>
            <a:pPr>
              <a:lnSpc>
                <a:spcPct val="150000"/>
              </a:lnSpc>
            </a:pPr>
            <a:r>
              <a:rPr lang="it-IT" dirty="0">
                <a:latin typeface="Calibri" panose="020F0502020204030204" pitchFamily="34" charset="0"/>
              </a:rPr>
              <a:t>Caroline Chola (2006 - present)</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39047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Inter-American Division</a:t>
            </a:r>
          </a:p>
        </p:txBody>
      </p:sp>
      <p:sp>
        <p:nvSpPr>
          <p:cNvPr id="110595" name="Rectangle 3"/>
          <p:cNvSpPr>
            <a:spLocks noGrp="1" noChangeArrowheads="1"/>
          </p:cNvSpPr>
          <p:nvPr>
            <p:ph type="body" idx="1"/>
          </p:nvPr>
        </p:nvSpPr>
        <p:spPr>
          <a:xfrm>
            <a:off x="685800" y="2209800"/>
            <a:ext cx="7772400" cy="3276600"/>
          </a:xfrm>
        </p:spPr>
        <p:txBody>
          <a:bodyPr/>
          <a:lstStyle/>
          <a:p>
            <a:pPr>
              <a:lnSpc>
                <a:spcPct val="150000"/>
              </a:lnSpc>
            </a:pPr>
            <a:r>
              <a:rPr lang="it-IT" dirty="0">
                <a:latin typeface="Calibri" panose="020F0502020204030204" pitchFamily="34" charset="0"/>
              </a:rPr>
              <a:t>Waveney Martinborough (1996 - </a:t>
            </a:r>
            <a:r>
              <a:rPr lang="it-IT" dirty="0" smtClean="0">
                <a:latin typeface="Calibri" panose="020F0502020204030204" pitchFamily="34" charset="0"/>
              </a:rPr>
              <a:t>2000)</a:t>
            </a:r>
            <a:endParaRPr lang="it-IT" dirty="0">
              <a:latin typeface="Calibri" panose="020F0502020204030204" pitchFamily="34" charset="0"/>
            </a:endParaRPr>
          </a:p>
          <a:p>
            <a:pPr>
              <a:lnSpc>
                <a:spcPct val="150000"/>
              </a:lnSpc>
            </a:pPr>
            <a:r>
              <a:rPr lang="it-IT" dirty="0">
                <a:latin typeface="Calibri" panose="020F0502020204030204" pitchFamily="34" charset="0"/>
              </a:rPr>
              <a:t>Gloria Trotman </a:t>
            </a:r>
            <a:r>
              <a:rPr lang="it-IT" dirty="0" smtClean="0">
                <a:latin typeface="Calibri" panose="020F0502020204030204" pitchFamily="34" charset="0"/>
              </a:rPr>
              <a:t>(2000 – 2010)</a:t>
            </a:r>
            <a:endParaRPr lang="it-IT" dirty="0">
              <a:latin typeface="Calibri" panose="020F0502020204030204" pitchFamily="34" charset="0"/>
            </a:endParaRPr>
          </a:p>
          <a:p>
            <a:pPr>
              <a:lnSpc>
                <a:spcPct val="150000"/>
              </a:lnSpc>
            </a:pPr>
            <a:r>
              <a:rPr lang="it-IT" dirty="0">
                <a:latin typeface="Calibri" panose="020F0502020204030204" pitchFamily="34" charset="0"/>
              </a:rPr>
              <a:t>Cecilia de </a:t>
            </a:r>
            <a:r>
              <a:rPr lang="it-IT" dirty="0" smtClean="0">
                <a:latin typeface="Calibri" panose="020F0502020204030204" pitchFamily="34" charset="0"/>
              </a:rPr>
              <a:t>Iglesias (2010 </a:t>
            </a:r>
            <a:r>
              <a:rPr lang="it-IT" dirty="0">
                <a:latin typeface="Calibri" panose="020F0502020204030204" pitchFamily="34" charset="0"/>
              </a:rPr>
              <a:t>- </a:t>
            </a:r>
            <a:r>
              <a:rPr lang="it-IT" dirty="0" smtClean="0">
                <a:latin typeface="Calibri" panose="020F0502020204030204" pitchFamily="34" charset="0"/>
              </a:rPr>
              <a:t>2015)</a:t>
            </a:r>
          </a:p>
          <a:p>
            <a:pPr>
              <a:lnSpc>
                <a:spcPct val="150000"/>
              </a:lnSpc>
            </a:pPr>
            <a:r>
              <a:rPr lang="it-IT" dirty="0" err="1" smtClean="0">
                <a:latin typeface="Calibri" panose="020F0502020204030204" pitchFamily="34" charset="0"/>
              </a:rPr>
              <a:t>Dinorah</a:t>
            </a:r>
            <a:r>
              <a:rPr lang="it-IT" dirty="0" smtClean="0">
                <a:latin typeface="Calibri" panose="020F0502020204030204" pitchFamily="34" charset="0"/>
              </a:rPr>
              <a:t> Rivera (2015– </a:t>
            </a:r>
            <a:r>
              <a:rPr lang="it-IT" dirty="0" err="1" smtClean="0">
                <a:latin typeface="Calibri" panose="020F0502020204030204" pitchFamily="34" charset="0"/>
              </a:rPr>
              <a:t>Present</a:t>
            </a:r>
            <a:r>
              <a:rPr lang="it-IT" dirty="0" smtClean="0">
                <a:latin typeface="Calibri" panose="020F0502020204030204" pitchFamily="34" charset="0"/>
              </a:rPr>
              <a:t>) </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81301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it-IT" sz="3200" b="1" dirty="0">
                <a:ln w="0"/>
                <a:solidFill>
                  <a:srgbClr val="860060"/>
                </a:solidFill>
                <a:effectLst>
                  <a:outerShdw blurRad="38100" dist="19050" dir="2700000" algn="tl" rotWithShape="0">
                    <a:schemeClr val="dk1">
                      <a:alpha val="40000"/>
                    </a:schemeClr>
                  </a:outerShdw>
                </a:effectLst>
                <a:latin typeface="Calibri" pitchFamily="34" charset="0"/>
              </a:rPr>
              <a:t>Inter-</a:t>
            </a:r>
            <a:r>
              <a:rPr lang="it-IT" sz="3200" b="1" dirty="0" err="1">
                <a:ln w="0"/>
                <a:solidFill>
                  <a:srgbClr val="860060"/>
                </a:solidFill>
                <a:effectLst>
                  <a:outerShdw blurRad="38100" dist="19050" dir="2700000" algn="tl" rotWithShape="0">
                    <a:schemeClr val="dk1">
                      <a:alpha val="40000"/>
                    </a:schemeClr>
                  </a:outerShdw>
                </a:effectLst>
                <a:latin typeface="Calibri" pitchFamily="34" charset="0"/>
              </a:rPr>
              <a:t>European</a:t>
            </a:r>
            <a:r>
              <a:rPr lang="it-IT" sz="3200" b="1" dirty="0">
                <a:ln w="0"/>
                <a:solidFill>
                  <a:srgbClr val="860060"/>
                </a:solidFill>
                <a:effectLst>
                  <a:outerShdw blurRad="38100" dist="19050" dir="2700000" algn="tl" rotWithShape="0">
                    <a:schemeClr val="dk1">
                      <a:alpha val="40000"/>
                    </a:schemeClr>
                  </a:outerShdw>
                </a:effectLst>
                <a:latin typeface="Calibri" pitchFamily="34" charset="0"/>
              </a:rPr>
              <a:t> </a:t>
            </a:r>
            <a:r>
              <a:rPr lang="it-IT" sz="3200" b="1" dirty="0" err="1" smtClean="0">
                <a:ln w="0"/>
                <a:solidFill>
                  <a:srgbClr val="860060"/>
                </a:solidFill>
                <a:effectLst>
                  <a:outerShdw blurRad="38100" dist="19050" dir="2700000" algn="tl" rotWithShape="0">
                    <a:schemeClr val="dk1">
                      <a:alpha val="40000"/>
                    </a:schemeClr>
                  </a:outerShdw>
                </a:effectLst>
                <a:latin typeface="Calibri" pitchFamily="34" charset="0"/>
              </a:rPr>
              <a:t>Division</a:t>
            </a:r>
            <a:r>
              <a:rPr lang="it-IT" sz="3200" b="1" dirty="0" smtClean="0">
                <a:ln w="0"/>
                <a:solidFill>
                  <a:srgbClr val="860060"/>
                </a:solidFill>
                <a:effectLst>
                  <a:outerShdw blurRad="38100" dist="19050" dir="2700000" algn="tl" rotWithShape="0">
                    <a:schemeClr val="dk1">
                      <a:alpha val="40000"/>
                    </a:schemeClr>
                  </a:outerShdw>
                </a:effectLst>
                <a:latin typeface="Calibri" pitchFamily="34" charset="0"/>
              </a:rPr>
              <a:t/>
            </a:r>
            <a:br>
              <a:rPr lang="it-IT" sz="3200" b="1" dirty="0" smtClean="0">
                <a:ln w="0"/>
                <a:solidFill>
                  <a:srgbClr val="860060"/>
                </a:solidFill>
                <a:effectLst>
                  <a:outerShdw blurRad="38100" dist="19050" dir="2700000" algn="tl" rotWithShape="0">
                    <a:schemeClr val="dk1">
                      <a:alpha val="40000"/>
                    </a:schemeClr>
                  </a:outerShdw>
                </a:effectLst>
                <a:latin typeface="Calibri" pitchFamily="34" charset="0"/>
              </a:rPr>
            </a:br>
            <a:r>
              <a:rPr lang="it-IT" sz="3200" b="1" dirty="0" smtClean="0">
                <a:ln w="0"/>
                <a:solidFill>
                  <a:srgbClr val="860060"/>
                </a:solidFill>
                <a:effectLst>
                  <a:outerShdw blurRad="38100" dist="19050" dir="2700000" algn="tl" rotWithShape="0">
                    <a:schemeClr val="dk1">
                      <a:alpha val="40000"/>
                    </a:schemeClr>
                  </a:outerShdw>
                </a:effectLst>
                <a:latin typeface="Calibri" pitchFamily="34" charset="0"/>
              </a:rPr>
              <a:t> </a:t>
            </a:r>
            <a:r>
              <a:rPr lang="it-IT" sz="3200" b="1" dirty="0">
                <a:ln w="0"/>
                <a:solidFill>
                  <a:srgbClr val="860060"/>
                </a:solidFill>
                <a:effectLst>
                  <a:outerShdw blurRad="38100" dist="19050" dir="2700000" algn="tl" rotWithShape="0">
                    <a:schemeClr val="dk1">
                      <a:alpha val="40000"/>
                    </a:schemeClr>
                  </a:outerShdw>
                </a:effectLst>
                <a:latin typeface="Calibri" pitchFamily="34" charset="0"/>
              </a:rPr>
              <a:t>(formerly Euro-Africa Division)</a:t>
            </a:r>
            <a:endParaRPr lang="en-US" sz="3200" b="1" dirty="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685800" y="2438400"/>
            <a:ext cx="7772400" cy="2438400"/>
          </a:xfrm>
        </p:spPr>
        <p:txBody>
          <a:bodyPr/>
          <a:lstStyle/>
          <a:p>
            <a:pPr>
              <a:lnSpc>
                <a:spcPct val="150000"/>
              </a:lnSpc>
            </a:pPr>
            <a:r>
              <a:rPr lang="it-IT" dirty="0">
                <a:latin typeface="Calibri" panose="020F0502020204030204" pitchFamily="34" charset="0"/>
              </a:rPr>
              <a:t>Noelle Vitry (1996 - 2005)</a:t>
            </a:r>
          </a:p>
          <a:p>
            <a:pPr>
              <a:lnSpc>
                <a:spcPct val="150000"/>
              </a:lnSpc>
            </a:pPr>
            <a:r>
              <a:rPr lang="it-IT" dirty="0">
                <a:latin typeface="Calibri" panose="020F0502020204030204" pitchFamily="34" charset="0"/>
              </a:rPr>
              <a:t>Christiane Vertallier (2005 - 2010)</a:t>
            </a:r>
          </a:p>
          <a:p>
            <a:pPr>
              <a:lnSpc>
                <a:spcPct val="150000"/>
              </a:lnSpc>
            </a:pPr>
            <a:r>
              <a:rPr lang="it-IT" dirty="0">
                <a:latin typeface="Calibri" panose="020F0502020204030204" pitchFamily="34" charset="0"/>
              </a:rPr>
              <a:t>Denise Hochstrasser (2010 - present)</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85007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it-IT" sz="3600" b="1" dirty="0" smtClean="0">
                <a:ln w="0"/>
                <a:solidFill>
                  <a:srgbClr val="860060"/>
                </a:solidFill>
                <a:effectLst>
                  <a:outerShdw blurRad="38100" dist="19050" dir="2700000" algn="tl" rotWithShape="0">
                    <a:schemeClr val="dk1">
                      <a:alpha val="40000"/>
                    </a:schemeClr>
                  </a:outerShdw>
                </a:effectLst>
                <a:latin typeface="Calibri" pitchFamily="34" charset="0"/>
              </a:rPr>
              <a:t>East Central </a:t>
            </a:r>
            <a:r>
              <a:rPr lang="it-IT" sz="3600" b="1" dirty="0">
                <a:ln w="0"/>
                <a:solidFill>
                  <a:srgbClr val="860060"/>
                </a:solidFill>
                <a:effectLst>
                  <a:outerShdw blurRad="38100" dist="19050" dir="2700000" algn="tl" rotWithShape="0">
                    <a:schemeClr val="dk1">
                      <a:alpha val="40000"/>
                    </a:schemeClr>
                  </a:outerShdw>
                </a:effectLst>
                <a:latin typeface="Calibri" pitchFamily="34" charset="0"/>
              </a:rPr>
              <a:t>Africa Division</a:t>
            </a:r>
            <a:endParaRPr lang="en-US" sz="3600" b="1" dirty="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685800" y="2209800"/>
            <a:ext cx="7772400" cy="3433192"/>
          </a:xfrm>
        </p:spPr>
        <p:txBody>
          <a:bodyPr/>
          <a:lstStyle/>
          <a:p>
            <a:pPr>
              <a:lnSpc>
                <a:spcPct val="150000"/>
              </a:lnSpc>
            </a:pPr>
            <a:r>
              <a:rPr lang="it-IT" dirty="0">
                <a:latin typeface="Calibri" panose="020F0502020204030204" pitchFamily="34" charset="0"/>
              </a:rPr>
              <a:t>Pastor Tswelelo Lekolwane (1996 - 1997)</a:t>
            </a:r>
          </a:p>
          <a:p>
            <a:pPr>
              <a:lnSpc>
                <a:spcPct val="150000"/>
              </a:lnSpc>
            </a:pPr>
            <a:r>
              <a:rPr lang="it-IT" dirty="0">
                <a:latin typeface="Calibri" panose="020F0502020204030204" pitchFamily="34" charset="0"/>
              </a:rPr>
              <a:t>Priscilla Handia Ben (1997 - 2012 )</a:t>
            </a:r>
          </a:p>
          <a:p>
            <a:pPr>
              <a:lnSpc>
                <a:spcPct val="150000"/>
              </a:lnSpc>
            </a:pPr>
            <a:r>
              <a:rPr lang="it-IT" dirty="0">
                <a:latin typeface="Calibri" panose="020F0502020204030204" pitchFamily="34" charset="0"/>
              </a:rPr>
              <a:t>Joy Gashaija (2003 - 2010)</a:t>
            </a:r>
          </a:p>
          <a:p>
            <a:pPr>
              <a:lnSpc>
                <a:spcPct val="150000"/>
              </a:lnSpc>
            </a:pPr>
            <a:r>
              <a:rPr lang="it-IT" dirty="0">
                <a:latin typeface="Calibri" panose="020F0502020204030204" pitchFamily="34" charset="0"/>
              </a:rPr>
              <a:t>Debbie Maloba (2010 - present)	</a:t>
            </a:r>
            <a:endParaRPr lang="en-US"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00438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76200" y="2133600"/>
            <a:ext cx="8839200" cy="4038600"/>
          </a:xfrm>
        </p:spPr>
        <p:txBody>
          <a:bodyPr/>
          <a:lstStyle/>
          <a:p>
            <a:pPr algn="ctr" eaLnBrk="1" hangingPunct="1">
              <a:lnSpc>
                <a:spcPct val="150000"/>
              </a:lnSpc>
              <a:buNone/>
            </a:pPr>
            <a:r>
              <a:rPr lang="en-US" sz="2800" dirty="0" smtClean="0">
                <a:latin typeface="Calibri" pitchFamily="34" charset="0"/>
                <a:sym typeface="WP TypographicSymbols" pitchFamily="2" charset="0"/>
              </a:rPr>
              <a:t>“ I am pained because our sisters in America are not more of them doing the work they might do for the Lord Jesus...  Many women love to talk. Why can’t they talk the words of Christ to perishing souls? </a:t>
            </a:r>
            <a:r>
              <a:rPr lang="en-US" sz="2800" i="1" dirty="0">
                <a:latin typeface="Calibri" pitchFamily="34" charset="0"/>
                <a:sym typeface="WP TypographicSymbols" pitchFamily="2" charset="0"/>
              </a:rPr>
              <a:t>The more closely we are related to Christ, the more surely the heart will know the wretchedness of souls who do not know God....</a:t>
            </a:r>
            <a:endParaRPr lang="en-US" sz="2800" dirty="0">
              <a:latin typeface="Calibri" pitchFamily="34" charset="0"/>
            </a:endParaRPr>
          </a:p>
          <a:p>
            <a:pPr algn="ctr" eaLnBrk="1" hangingPunct="1">
              <a:lnSpc>
                <a:spcPct val="150000"/>
              </a:lnSpc>
              <a:buFontTx/>
              <a:buNone/>
            </a:pPr>
            <a:endParaRPr lang="en-US" sz="2800" dirty="0" smtClean="0">
              <a:latin typeface="Calibri" pitchFamily="34" charset="0"/>
            </a:endParaRPr>
          </a:p>
        </p:txBody>
      </p:sp>
      <p:sp>
        <p:nvSpPr>
          <p:cNvPr id="3"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sp>
        <p:nvSpPr>
          <p:cNvPr id="4" name="Rectangle 2"/>
          <p:cNvSpPr txBox="1">
            <a:spLocks noChangeArrowheads="1"/>
          </p:cNvSpPr>
          <p:nvPr/>
        </p:nvSpPr>
        <p:spPr bwMode="auto">
          <a:xfrm>
            <a:off x="0" y="11430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b="1" u="none" kern="0" dirty="0" smtClean="0">
                <a:ln w="0"/>
                <a:solidFill>
                  <a:srgbClr val="860060"/>
                </a:solidFill>
                <a:effectLst>
                  <a:outerShdw blurRad="38100" dist="19050" dir="2700000" algn="tl" rotWithShape="0">
                    <a:schemeClr val="dk1">
                      <a:alpha val="40000"/>
                    </a:schemeClr>
                  </a:outerShdw>
                </a:effectLst>
                <a:latin typeface="Calibri" pitchFamily="34" charset="0"/>
              </a:rPr>
              <a:t>Sister Henry:</a:t>
            </a:r>
          </a:p>
        </p:txBody>
      </p:sp>
      <p:sp>
        <p:nvSpPr>
          <p:cNvPr id="5"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066800"/>
            <a:ext cx="9144000" cy="1066800"/>
          </a:xfrm>
        </p:spPr>
        <p:txBody>
          <a:bodyPr/>
          <a:lstStyle/>
          <a:p>
            <a:pPr eaLnBrk="1" hangingPunct="1"/>
            <a:r>
              <a:rPr lang="it-IT" sz="3200" b="1" smtClean="0">
                <a:ln w="0"/>
                <a:solidFill>
                  <a:srgbClr val="860060"/>
                </a:solidFill>
                <a:effectLst>
                  <a:outerShdw blurRad="38100" dist="19050" dir="2700000" algn="tl" rotWithShape="0">
                    <a:schemeClr val="dk1">
                      <a:alpha val="40000"/>
                    </a:schemeClr>
                  </a:outerShdw>
                </a:effectLst>
                <a:latin typeface="Calibri" pitchFamily="34" charset="0"/>
              </a:rPr>
              <a:t>II. </a:t>
            </a:r>
            <a:r>
              <a:rPr lang="it-IT" sz="3200" b="1" dirty="0" err="1" smtClean="0">
                <a:ln w="0"/>
                <a:solidFill>
                  <a:srgbClr val="860060"/>
                </a:solidFill>
                <a:effectLst>
                  <a:outerShdw blurRad="38100" dist="19050" dir="2700000" algn="tl" rotWithShape="0">
                    <a:schemeClr val="dk1">
                      <a:alpha val="40000"/>
                    </a:schemeClr>
                  </a:outerShdw>
                </a:effectLst>
                <a:latin typeface="Calibri" pitchFamily="34" charset="0"/>
              </a:rPr>
              <a:t>Mission</a:t>
            </a:r>
            <a:r>
              <a:rPr lang="it-IT" sz="3200" b="1" dirty="0" smtClean="0">
                <a:ln w="0"/>
                <a:solidFill>
                  <a:srgbClr val="860060"/>
                </a:solidFill>
                <a:effectLst>
                  <a:outerShdw blurRad="38100" dist="19050" dir="2700000" algn="tl" rotWithShape="0">
                    <a:schemeClr val="dk1">
                      <a:alpha val="40000"/>
                    </a:schemeClr>
                  </a:outerShdw>
                </a:effectLst>
                <a:latin typeface="Calibri" pitchFamily="34" charset="0"/>
              </a:rPr>
              <a:t> Statement</a:t>
            </a:r>
            <a:endParaRPr lang="en-US" sz="3200" b="1" dirty="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1028700" y="2514600"/>
            <a:ext cx="7086600" cy="3657600"/>
          </a:xfrm>
        </p:spPr>
        <p:txBody>
          <a:bodyPr/>
          <a:lstStyle/>
          <a:p>
            <a:pPr marL="0" indent="0" algn="ctr">
              <a:lnSpc>
                <a:spcPct val="150000"/>
              </a:lnSpc>
              <a:buNone/>
            </a:pPr>
            <a:r>
              <a:rPr lang="en-US" dirty="0">
                <a:latin typeface="Calibri" panose="020F0502020204030204" pitchFamily="34" charset="0"/>
              </a:rPr>
              <a:t>The Department of Women’s Ministries exists to uphold, encourage, and challenge Adventist women in their pilgrimage as disciples of Jesus Christ and members of His world church.</a:t>
            </a:r>
            <a:endParaRPr lang="pt-BR"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30123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it-IT" sz="3600" b="1" dirty="0" smtClean="0">
                <a:ln w="0"/>
                <a:solidFill>
                  <a:srgbClr val="860060"/>
                </a:solidFill>
                <a:effectLst>
                  <a:outerShdw blurRad="38100" dist="19050" dir="2700000" algn="tl" rotWithShape="0">
                    <a:schemeClr val="dk1">
                      <a:alpha val="40000"/>
                    </a:schemeClr>
                  </a:outerShdw>
                </a:effectLst>
                <a:latin typeface="Calibri" pitchFamily="34" charset="0"/>
              </a:rPr>
              <a:t>Mission Statement</a:t>
            </a:r>
            <a:endParaRPr lang="en-US" sz="3600" b="1" dirty="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895350" y="2362200"/>
            <a:ext cx="7353300" cy="3048000"/>
          </a:xfrm>
        </p:spPr>
        <p:txBody>
          <a:bodyPr/>
          <a:lstStyle/>
          <a:p>
            <a:pPr marL="0" indent="0" algn="ctr">
              <a:lnSpc>
                <a:spcPct val="150000"/>
              </a:lnSpc>
              <a:buNone/>
            </a:pPr>
            <a:r>
              <a:rPr lang="en-US" dirty="0">
                <a:latin typeface="Calibri" panose="020F0502020204030204" pitchFamily="34" charset="0"/>
              </a:rPr>
              <a:t>Our mission is in the larger sense common to all </a:t>
            </a:r>
            <a:r>
              <a:rPr lang="en-US" b="1" i="1" dirty="0">
                <a:latin typeface="Calibri" panose="020F0502020204030204" pitchFamily="34" charset="0"/>
              </a:rPr>
              <a:t>Christians—that of uplifting Christ in the church and in the world. </a:t>
            </a:r>
            <a:r>
              <a:rPr lang="en-US" dirty="0">
                <a:latin typeface="Calibri" panose="020F0502020204030204" pitchFamily="34" charset="0"/>
              </a:rPr>
              <a:t>But more specifically, we are called to:</a:t>
            </a:r>
            <a:endParaRPr lang="pt-BR"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5537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838200"/>
            <a:ext cx="9144000" cy="1066800"/>
          </a:xfrm>
        </p:spPr>
        <p:txBody>
          <a:bodyPr/>
          <a:lstStyle/>
          <a:p>
            <a:pPr eaLnBrk="1" hangingPunct="1"/>
            <a:r>
              <a:rPr lang="it-IT" sz="3600" b="1" dirty="0" smtClean="0">
                <a:ln w="0"/>
                <a:solidFill>
                  <a:srgbClr val="860060"/>
                </a:solidFill>
                <a:effectLst>
                  <a:outerShdw blurRad="38100" dist="19050" dir="2700000" algn="tl" rotWithShape="0">
                    <a:schemeClr val="dk1">
                      <a:alpha val="40000"/>
                    </a:schemeClr>
                  </a:outerShdw>
                </a:effectLst>
                <a:latin typeface="Calibri" pitchFamily="34" charset="0"/>
              </a:rPr>
              <a:t>Mission Statement</a:t>
            </a:r>
            <a:endParaRPr lang="en-US" sz="3600" b="1" dirty="0">
              <a:ln w="0"/>
              <a:solidFill>
                <a:srgbClr val="860060"/>
              </a:solidFill>
              <a:effectLst>
                <a:outerShdw blurRad="38100" dist="19050" dir="2700000" algn="tl" rotWithShape="0">
                  <a:schemeClr val="dk1">
                    <a:alpha val="40000"/>
                  </a:schemeClr>
                </a:outerShdw>
              </a:effectLst>
              <a:latin typeface="Calibri" pitchFamily="34" charset="0"/>
            </a:endParaRPr>
          </a:p>
        </p:txBody>
      </p:sp>
      <p:sp>
        <p:nvSpPr>
          <p:cNvPr id="110595" name="Rectangle 3"/>
          <p:cNvSpPr>
            <a:spLocks noGrp="1" noChangeArrowheads="1"/>
          </p:cNvSpPr>
          <p:nvPr>
            <p:ph type="body" idx="1"/>
          </p:nvPr>
        </p:nvSpPr>
        <p:spPr>
          <a:xfrm>
            <a:off x="3200400" y="2133600"/>
            <a:ext cx="5867400" cy="4267200"/>
          </a:xfrm>
        </p:spPr>
        <p:txBody>
          <a:bodyPr/>
          <a:lstStyle/>
          <a:p>
            <a:pPr marL="0" indent="0">
              <a:buNone/>
            </a:pPr>
            <a:r>
              <a:rPr lang="en-US" sz="4000" b="1"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   Nurture:</a:t>
            </a:r>
            <a:endParaRPr lang="pt-BR" sz="2800" dirty="0">
              <a:latin typeface="Calibri" panose="020F0502020204030204" pitchFamily="34" charset="0"/>
            </a:endParaRPr>
          </a:p>
          <a:p>
            <a:pPr lvl="0"/>
            <a:r>
              <a:rPr lang="en-US" sz="2800" dirty="0">
                <a:latin typeface="Calibri" panose="020F0502020204030204" pitchFamily="34" charset="0"/>
              </a:rPr>
              <a:t>elevate women as persons of inestimable worth because they have been created </a:t>
            </a:r>
            <a:r>
              <a:rPr lang="en-US" sz="2800" dirty="0" smtClean="0">
                <a:latin typeface="Calibri" panose="020F0502020204030204" pitchFamily="34" charset="0"/>
              </a:rPr>
              <a:t> and redeemed</a:t>
            </a:r>
          </a:p>
          <a:p>
            <a:pPr marL="0" lvl="0" indent="0">
              <a:buNone/>
            </a:pPr>
            <a:endParaRPr lang="pt-BR" sz="1800" dirty="0" smtClean="0">
              <a:latin typeface="Calibri" panose="020F0502020204030204" pitchFamily="34" charset="0"/>
            </a:endParaRPr>
          </a:p>
          <a:p>
            <a:r>
              <a:rPr lang="en-US" sz="2800" dirty="0" smtClean="0">
                <a:latin typeface="Calibri" panose="020F0502020204030204" pitchFamily="34" charset="0"/>
              </a:rPr>
              <a:t>enable </a:t>
            </a:r>
            <a:r>
              <a:rPr lang="en-US" sz="2800" dirty="0">
                <a:latin typeface="Calibri" panose="020F0502020204030204" pitchFamily="34" charset="0"/>
              </a:rPr>
              <a:t>women to deepen their </a:t>
            </a:r>
            <a:r>
              <a:rPr lang="en-US" sz="2800" dirty="0" smtClean="0">
                <a:latin typeface="Calibri" panose="020F0502020204030204" pitchFamily="34" charset="0"/>
              </a:rPr>
              <a:t/>
            </a:r>
            <a:br>
              <a:rPr lang="en-US" sz="2800" dirty="0" smtClean="0">
                <a:latin typeface="Calibri" panose="020F0502020204030204" pitchFamily="34" charset="0"/>
              </a:rPr>
            </a:br>
            <a:r>
              <a:rPr lang="en-US" sz="2800" dirty="0" smtClean="0">
                <a:latin typeface="Calibri" panose="020F0502020204030204" pitchFamily="34" charset="0"/>
              </a:rPr>
              <a:t>faith </a:t>
            </a:r>
            <a:r>
              <a:rPr lang="en-US" sz="2800" dirty="0">
                <a:latin typeface="Calibri" panose="020F0502020204030204" pitchFamily="34" charset="0"/>
              </a:rPr>
              <a:t>and experience spiritual </a:t>
            </a:r>
            <a:r>
              <a:rPr lang="en-US" sz="2800" dirty="0" smtClean="0">
                <a:latin typeface="Calibri" panose="020F0502020204030204" pitchFamily="34" charset="0"/>
              </a:rPr>
              <a:t/>
            </a:r>
            <a:br>
              <a:rPr lang="en-US" sz="2800" dirty="0" smtClean="0">
                <a:latin typeface="Calibri" panose="020F0502020204030204" pitchFamily="34" charset="0"/>
              </a:rPr>
            </a:br>
            <a:r>
              <a:rPr lang="en-US" sz="2800" dirty="0" smtClean="0">
                <a:latin typeface="Calibri" panose="020F0502020204030204" pitchFamily="34" charset="0"/>
              </a:rPr>
              <a:t>growth </a:t>
            </a:r>
            <a:r>
              <a:rPr lang="en-US" sz="2800" dirty="0">
                <a:latin typeface="Calibri" panose="020F0502020204030204" pitchFamily="34" charset="0"/>
              </a:rPr>
              <a:t>and </a:t>
            </a:r>
            <a:r>
              <a:rPr lang="en-US" sz="2800" dirty="0" smtClean="0">
                <a:latin typeface="Calibri" panose="020F0502020204030204" pitchFamily="34" charset="0"/>
              </a:rPr>
              <a:t>renewal</a:t>
            </a:r>
            <a:endParaRPr lang="pt-BR" sz="1800"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99990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2895600" y="1981200"/>
            <a:ext cx="6248400" cy="4267200"/>
          </a:xfrm>
        </p:spPr>
        <p:txBody>
          <a:bodyPr/>
          <a:lstStyle/>
          <a:p>
            <a:pPr marL="0" indent="0">
              <a:spcBef>
                <a:spcPts val="0"/>
              </a:spcBef>
              <a:buNone/>
            </a:pPr>
            <a:r>
              <a:rPr lang="en-US" sz="4000" dirty="0" smtClean="0">
                <a:latin typeface="Calibri" panose="020F0502020204030204" pitchFamily="34" charset="0"/>
              </a:rPr>
              <a:t>   </a:t>
            </a:r>
            <a:r>
              <a:rPr lang="en-US" sz="4000" b="1"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Nurture:</a:t>
            </a:r>
          </a:p>
          <a:p>
            <a:pPr marL="0" indent="0">
              <a:spcBef>
                <a:spcPts val="0"/>
              </a:spcBef>
              <a:buNone/>
            </a:pPr>
            <a:endParaRPr lang="en-US" sz="1400" b="1"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endParaRPr>
          </a:p>
          <a:p>
            <a:pPr>
              <a:spcBef>
                <a:spcPts val="0"/>
              </a:spcBef>
            </a:pPr>
            <a:r>
              <a:rPr lang="en-US" sz="2600" dirty="0" smtClean="0">
                <a:latin typeface="Calibri" panose="020F0502020204030204" pitchFamily="34" charset="0"/>
              </a:rPr>
              <a:t>build </a:t>
            </a:r>
            <a:r>
              <a:rPr lang="en-US" sz="2600" dirty="0">
                <a:latin typeface="Calibri" panose="020F0502020204030204" pitchFamily="34" charset="0"/>
              </a:rPr>
              <a:t>networks among women in the world church to encourage bonds of  friendship and mutual support and the creative exchange of ideas </a:t>
            </a:r>
            <a:r>
              <a:rPr lang="en-US" sz="2600" dirty="0" smtClean="0">
                <a:latin typeface="Calibri" panose="020F0502020204030204" pitchFamily="34" charset="0"/>
              </a:rPr>
              <a:t>and information</a:t>
            </a:r>
          </a:p>
          <a:p>
            <a:pPr marL="0" lvl="0" indent="0">
              <a:spcBef>
                <a:spcPts val="0"/>
              </a:spcBef>
              <a:buNone/>
            </a:pPr>
            <a:endParaRPr lang="en-US" sz="800" dirty="0">
              <a:latin typeface="Calibri" panose="020F0502020204030204" pitchFamily="34" charset="0"/>
            </a:endParaRPr>
          </a:p>
          <a:p>
            <a:pPr>
              <a:spcBef>
                <a:spcPts val="0"/>
              </a:spcBef>
            </a:pPr>
            <a:r>
              <a:rPr lang="en-US" sz="2600" dirty="0" smtClean="0">
                <a:latin typeface="Calibri" panose="020F0502020204030204" pitchFamily="34" charset="0"/>
              </a:rPr>
              <a:t> mentor </a:t>
            </a:r>
            <a:r>
              <a:rPr lang="en-US" sz="2600" dirty="0">
                <a:latin typeface="Calibri" panose="020F0502020204030204" pitchFamily="34" charset="0"/>
              </a:rPr>
              <a:t>young Adventist women, encouraging their </a:t>
            </a:r>
            <a:r>
              <a:rPr lang="en-US" sz="2600" dirty="0" smtClean="0">
                <a:latin typeface="Calibri" panose="020F0502020204030204" pitchFamily="34" charset="0"/>
              </a:rPr>
              <a:t>involvement </a:t>
            </a:r>
            <a:r>
              <a:rPr lang="en-US" sz="2600" dirty="0">
                <a:latin typeface="Calibri" panose="020F0502020204030204" pitchFamily="34" charset="0"/>
              </a:rPr>
              <a:t>and creating paths for them as they reach for their potential in Christ</a:t>
            </a:r>
            <a:r>
              <a:rPr lang="en-US" sz="2600" dirty="0" smtClean="0">
                <a:latin typeface="Calibri" panose="020F0502020204030204" pitchFamily="34" charset="0"/>
              </a:rPr>
              <a:t>.</a:t>
            </a:r>
            <a:endParaRPr lang="pt-BR" sz="2600" dirty="0">
              <a:latin typeface="Calibri" panose="020F0502020204030204" pitchFamily="34" charset="0"/>
            </a:endParaRP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09062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3124200" y="2209800"/>
            <a:ext cx="5562600" cy="3908762"/>
          </a:xfrm>
          <a:prstGeom prst="rect">
            <a:avLst/>
          </a:prstGeom>
        </p:spPr>
        <p:txBody>
          <a:bodyPr wrap="square">
            <a:spAutoFit/>
          </a:bodyPr>
          <a:lstStyle/>
          <a:p>
            <a:r>
              <a:rPr lang="pt-BR" sz="4000" b="1" u="none"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   </a:t>
            </a:r>
            <a:r>
              <a:rPr lang="pt-BR" sz="4000" b="1" u="none" dirty="0" err="1"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Empower</a:t>
            </a:r>
            <a:r>
              <a:rPr lang="pt-BR" sz="4000" b="1" u="none"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a:t>
            </a:r>
          </a:p>
          <a:p>
            <a:endParaRPr lang="pt-BR" sz="1200" u="none" dirty="0" smtClean="0">
              <a:latin typeface="Calibri" panose="020F0502020204030204" pitchFamily="34" charset="0"/>
            </a:endParaRPr>
          </a:p>
          <a:p>
            <a:pPr marL="457200" indent="-457200">
              <a:buFont typeface="Arial"/>
              <a:buChar char="•"/>
            </a:pPr>
            <a:r>
              <a:rPr lang="pt-BR" sz="2800" u="none" dirty="0" err="1" smtClean="0">
                <a:latin typeface="Calibri" panose="020F0502020204030204" pitchFamily="34" charset="0"/>
              </a:rPr>
              <a:t>challenge</a:t>
            </a:r>
            <a:r>
              <a:rPr lang="pt-BR" sz="2800" u="none" dirty="0" smtClean="0">
                <a:latin typeface="Calibri" panose="020F0502020204030204" pitchFamily="34" charset="0"/>
              </a:rPr>
              <a:t> each Adventist woman with her potential to complement the gifts given to other women and men as they work side by side to further the global </a:t>
            </a:r>
            <a:r>
              <a:rPr lang="pt-BR" sz="2800" u="none" dirty="0" err="1" smtClean="0">
                <a:latin typeface="Calibri" panose="020F0502020204030204" pitchFamily="34" charset="0"/>
              </a:rPr>
              <a:t>mission</a:t>
            </a:r>
            <a:r>
              <a:rPr lang="pt-BR" sz="2800" u="none" dirty="0" smtClean="0">
                <a:latin typeface="Calibri" panose="020F0502020204030204" pitchFamily="34" charset="0"/>
              </a:rPr>
              <a:t> </a:t>
            </a:r>
            <a:r>
              <a:rPr lang="pt-BR" sz="2800" u="none" dirty="0" err="1" smtClean="0">
                <a:latin typeface="Calibri" panose="020F0502020204030204" pitchFamily="34" charset="0"/>
              </a:rPr>
              <a:t>of</a:t>
            </a:r>
            <a:r>
              <a:rPr lang="pt-BR" sz="2800" u="none" dirty="0" smtClean="0">
                <a:latin typeface="Calibri" panose="020F0502020204030204" pitchFamily="34" charset="0"/>
              </a:rPr>
              <a:t> </a:t>
            </a:r>
            <a:r>
              <a:rPr lang="pt-BR" sz="2800" u="none" dirty="0" err="1" smtClean="0">
                <a:latin typeface="Calibri" panose="020F0502020204030204" pitchFamily="34" charset="0"/>
              </a:rPr>
              <a:t>the</a:t>
            </a:r>
            <a:r>
              <a:rPr lang="pt-BR" sz="2800" u="none" dirty="0" smtClean="0">
                <a:latin typeface="Calibri" panose="020F0502020204030204" pitchFamily="34" charset="0"/>
              </a:rPr>
              <a:t> </a:t>
            </a:r>
            <a:r>
              <a:rPr lang="pt-BR" sz="2800" u="none" dirty="0" err="1" smtClean="0">
                <a:latin typeface="Calibri" panose="020F0502020204030204" pitchFamily="34" charset="0"/>
              </a:rPr>
              <a:t>Seventh-day</a:t>
            </a:r>
            <a:r>
              <a:rPr lang="pt-BR" sz="2800" u="none" dirty="0" smtClean="0">
                <a:latin typeface="Calibri" panose="020F0502020204030204" pitchFamily="34" charset="0"/>
              </a:rPr>
              <a:t> Adventist Church</a:t>
            </a:r>
            <a:endParaRPr lang="pt-BR" sz="2800" u="none" dirty="0">
              <a:latin typeface="Calibri" panose="020F0502020204030204" pitchFamily="34" charset="0"/>
            </a:endParaRPr>
          </a:p>
        </p:txBody>
      </p:sp>
    </p:spTree>
    <p:extLst>
      <p:ext uri="{BB962C8B-B14F-4D97-AF65-F5344CB8AC3E}">
        <p14:creationId xmlns:p14="http://schemas.microsoft.com/office/powerpoint/2010/main" val="190665602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3581400" y="2438400"/>
            <a:ext cx="4953000" cy="2431435"/>
          </a:xfrm>
          <a:prstGeom prst="rect">
            <a:avLst/>
          </a:prstGeom>
        </p:spPr>
        <p:txBody>
          <a:bodyPr wrap="square">
            <a:spAutoFit/>
          </a:bodyPr>
          <a:lstStyle/>
          <a:p>
            <a:r>
              <a:rPr lang="pt-BR" sz="4000" b="1" u="none"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    </a:t>
            </a:r>
            <a:r>
              <a:rPr lang="pt-BR" sz="4000" b="1" u="none" dirty="0" err="1"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Empower</a:t>
            </a:r>
            <a:r>
              <a:rPr lang="pt-BR" sz="4000" b="1" u="none"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a:t>
            </a:r>
            <a:endParaRPr lang="pt-BR" sz="2800" u="none" dirty="0" smtClean="0">
              <a:latin typeface="Calibri" panose="020F0502020204030204" pitchFamily="34" charset="0"/>
            </a:endParaRPr>
          </a:p>
          <a:p>
            <a:endParaRPr lang="pt-BR" sz="2800" u="none" dirty="0">
              <a:latin typeface="Calibri" panose="020F0502020204030204" pitchFamily="34" charset="0"/>
            </a:endParaRPr>
          </a:p>
          <a:p>
            <a:pPr marL="457200" indent="-457200">
              <a:buFont typeface="Arial"/>
              <a:buChar char="•"/>
            </a:pPr>
            <a:r>
              <a:rPr lang="pt-BR" sz="2800" u="none" dirty="0" err="1" smtClean="0">
                <a:latin typeface="Calibri" panose="020F0502020204030204" pitchFamily="34" charset="0"/>
              </a:rPr>
              <a:t>bring</a:t>
            </a:r>
            <a:r>
              <a:rPr lang="pt-BR" sz="2800" u="none" dirty="0" smtClean="0">
                <a:latin typeface="Calibri" panose="020F0502020204030204" pitchFamily="34" charset="0"/>
              </a:rPr>
              <a:t> </a:t>
            </a:r>
            <a:r>
              <a:rPr lang="pt-BR" sz="2800" u="none" dirty="0" err="1">
                <a:latin typeface="Calibri" panose="020F0502020204030204" pitchFamily="34" charset="0"/>
              </a:rPr>
              <a:t>women’s</a:t>
            </a:r>
            <a:r>
              <a:rPr lang="pt-BR" sz="2800" u="none" dirty="0">
                <a:latin typeface="Calibri" panose="020F0502020204030204" pitchFamily="34" charset="0"/>
              </a:rPr>
              <a:t> </a:t>
            </a:r>
            <a:r>
              <a:rPr lang="pt-BR" sz="2800" u="none" dirty="0" err="1">
                <a:latin typeface="Calibri" panose="020F0502020204030204" pitchFamily="34" charset="0"/>
              </a:rPr>
              <a:t>unique</a:t>
            </a:r>
            <a:r>
              <a:rPr lang="pt-BR" sz="2800" u="none" dirty="0">
                <a:latin typeface="Calibri" panose="020F0502020204030204" pitchFamily="34" charset="0"/>
              </a:rPr>
              <a:t> perspectives </a:t>
            </a:r>
            <a:r>
              <a:rPr lang="pt-BR" sz="2800" u="none" dirty="0" err="1">
                <a:latin typeface="Calibri" panose="020F0502020204030204" pitchFamily="34" charset="0"/>
              </a:rPr>
              <a:t>to</a:t>
            </a:r>
            <a:r>
              <a:rPr lang="pt-BR" sz="2800" u="none" dirty="0">
                <a:latin typeface="Calibri" panose="020F0502020204030204" pitchFamily="34" charset="0"/>
              </a:rPr>
              <a:t> </a:t>
            </a:r>
            <a:r>
              <a:rPr lang="pt-BR" sz="2800" u="none" dirty="0" err="1">
                <a:latin typeface="Calibri" panose="020F0502020204030204" pitchFamily="34" charset="0"/>
              </a:rPr>
              <a:t>the</a:t>
            </a:r>
            <a:r>
              <a:rPr lang="pt-BR" sz="2800" u="none" dirty="0">
                <a:latin typeface="Calibri" panose="020F0502020204030204" pitchFamily="34" charset="0"/>
              </a:rPr>
              <a:t> </a:t>
            </a:r>
            <a:r>
              <a:rPr lang="pt-BR" sz="2800" u="none" dirty="0" err="1">
                <a:latin typeface="Calibri" panose="020F0502020204030204" pitchFamily="34" charset="0"/>
              </a:rPr>
              <a:t>issues</a:t>
            </a:r>
            <a:r>
              <a:rPr lang="pt-BR" sz="2800" u="none" dirty="0">
                <a:latin typeface="Calibri" panose="020F0502020204030204" pitchFamily="34" charset="0"/>
              </a:rPr>
              <a:t> </a:t>
            </a:r>
            <a:r>
              <a:rPr lang="pt-BR" sz="2800" u="none" dirty="0" err="1">
                <a:latin typeface="Calibri" panose="020F0502020204030204" pitchFamily="34" charset="0"/>
              </a:rPr>
              <a:t>facing</a:t>
            </a:r>
            <a:r>
              <a:rPr lang="pt-BR" sz="2800" u="none" dirty="0">
                <a:latin typeface="Calibri" panose="020F0502020204030204" pitchFamily="34" charset="0"/>
              </a:rPr>
              <a:t> </a:t>
            </a:r>
            <a:r>
              <a:rPr lang="pt-BR" sz="2800" u="none" dirty="0" err="1">
                <a:latin typeface="Calibri" panose="020F0502020204030204" pitchFamily="34" charset="0"/>
              </a:rPr>
              <a:t>the</a:t>
            </a:r>
            <a:r>
              <a:rPr lang="pt-BR" sz="2800" u="none" dirty="0">
                <a:latin typeface="Calibri" panose="020F0502020204030204" pitchFamily="34" charset="0"/>
              </a:rPr>
              <a:t> world </a:t>
            </a:r>
            <a:r>
              <a:rPr lang="pt-BR" sz="2800" u="none" dirty="0" err="1">
                <a:latin typeface="Calibri" panose="020F0502020204030204" pitchFamily="34" charset="0"/>
              </a:rPr>
              <a:t>church</a:t>
            </a:r>
            <a:endParaRPr lang="pt-BR" sz="2800" u="none" dirty="0">
              <a:latin typeface="Calibri" panose="020F0502020204030204" pitchFamily="34" charset="0"/>
            </a:endParaRPr>
          </a:p>
        </p:txBody>
      </p:sp>
    </p:spTree>
    <p:extLst>
      <p:ext uri="{BB962C8B-B14F-4D97-AF65-F5344CB8AC3E}">
        <p14:creationId xmlns:p14="http://schemas.microsoft.com/office/powerpoint/2010/main" val="292136811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2743200" y="1981200"/>
            <a:ext cx="6248400" cy="5016758"/>
          </a:xfrm>
          <a:prstGeom prst="rect">
            <a:avLst/>
          </a:prstGeom>
        </p:spPr>
        <p:txBody>
          <a:bodyPr wrap="square">
            <a:spAutoFit/>
          </a:bodyPr>
          <a:lstStyle/>
          <a:p>
            <a:r>
              <a:rPr lang="en-US" sz="4000" b="1" u="none" dirty="0" smtClean="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   Outreach</a:t>
            </a:r>
            <a:r>
              <a:rPr lang="en-US" sz="4000" b="1" u="none" dirty="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rPr>
              <a:t>:</a:t>
            </a:r>
            <a:endParaRPr lang="pt-BR" sz="4000" b="1" u="none" dirty="0">
              <a:ln>
                <a:solidFill>
                  <a:srgbClr val="FFFFFF"/>
                </a:solidFill>
              </a:ln>
              <a:solidFill>
                <a:srgbClr val="860060"/>
              </a:solidFill>
              <a:effectLst>
                <a:outerShdw blurRad="38100" dist="38100" dir="2700000" algn="tl">
                  <a:srgbClr val="000000">
                    <a:alpha val="43137"/>
                  </a:srgbClr>
                </a:outerShdw>
              </a:effectLst>
              <a:latin typeface="Calibri" panose="020F0502020204030204" pitchFamily="34" charset="0"/>
            </a:endParaRPr>
          </a:p>
          <a:p>
            <a:pPr lvl="0"/>
            <a:endParaRPr lang="en-US" sz="1600" u="none" dirty="0" smtClean="0">
              <a:latin typeface="Calibri" panose="020F0502020204030204" pitchFamily="34" charset="0"/>
            </a:endParaRPr>
          </a:p>
          <a:p>
            <a:pPr marL="457200" lvl="0" indent="-457200">
              <a:buFont typeface="Arial" panose="020B0604020202020204" pitchFamily="34" charset="0"/>
              <a:buChar char="•"/>
            </a:pPr>
            <a:r>
              <a:rPr lang="en-US" sz="2800" u="none" dirty="0" smtClean="0">
                <a:latin typeface="Calibri" panose="020F0502020204030204" pitchFamily="34" charset="0"/>
              </a:rPr>
              <a:t>seek </a:t>
            </a:r>
            <a:r>
              <a:rPr lang="en-US" sz="2800" u="none" dirty="0">
                <a:latin typeface="Calibri" panose="020F0502020204030204" pitchFamily="34" charset="0"/>
              </a:rPr>
              <a:t>expanding avenues of dynamic Christian service for women that out of the </a:t>
            </a:r>
            <a:r>
              <a:rPr lang="en-US" sz="2800" u="none" dirty="0" smtClean="0">
                <a:latin typeface="Calibri" panose="020F0502020204030204" pitchFamily="34" charset="0"/>
              </a:rPr>
              <a:t>fullness </a:t>
            </a:r>
            <a:r>
              <a:rPr lang="en-US" sz="2800" u="none" dirty="0">
                <a:latin typeface="Calibri" panose="020F0502020204030204" pitchFamily="34" charset="0"/>
              </a:rPr>
              <a:t>we as women have personally found in Jesus Christ, we may be </a:t>
            </a:r>
            <a:r>
              <a:rPr lang="en-US" sz="2800" u="none" dirty="0" smtClean="0">
                <a:latin typeface="Calibri" panose="020F0502020204030204" pitchFamily="34" charset="0"/>
              </a:rPr>
              <a:t>empowered </a:t>
            </a:r>
            <a:r>
              <a:rPr lang="en-US" sz="2800" u="none" dirty="0">
                <a:latin typeface="Calibri" panose="020F0502020204030204" pitchFamily="34" charset="0"/>
              </a:rPr>
              <a:t>to share the good news within our families, among our fellow </a:t>
            </a:r>
            <a:r>
              <a:rPr lang="en-US" sz="2800" u="none" dirty="0" smtClean="0">
                <a:latin typeface="Calibri" panose="020F0502020204030204" pitchFamily="34" charset="0"/>
              </a:rPr>
              <a:t>believers</a:t>
            </a:r>
            <a:r>
              <a:rPr lang="en-US" sz="2800" u="none" dirty="0">
                <a:latin typeface="Calibri" panose="020F0502020204030204" pitchFamily="34" charset="0"/>
              </a:rPr>
              <a:t>, and in ever expanding circles in the </a:t>
            </a:r>
            <a:r>
              <a:rPr lang="en-US" sz="2800" u="none" dirty="0" smtClean="0">
                <a:latin typeface="Calibri" panose="020F0502020204030204" pitchFamily="34" charset="0"/>
              </a:rPr>
              <a:t>unsaved world</a:t>
            </a:r>
            <a:r>
              <a:rPr lang="en-US" sz="2800" u="none" dirty="0">
                <a:latin typeface="Calibri" panose="020F0502020204030204" pitchFamily="34" charset="0"/>
              </a:rPr>
              <a:t>.</a:t>
            </a:r>
            <a:endParaRPr lang="pt-BR" sz="2800" u="none" dirty="0">
              <a:latin typeface="Calibri" panose="020F0502020204030204" pitchFamily="34" charset="0"/>
            </a:endParaRPr>
          </a:p>
        </p:txBody>
      </p:sp>
    </p:spTree>
    <p:extLst>
      <p:ext uri="{BB962C8B-B14F-4D97-AF65-F5344CB8AC3E}">
        <p14:creationId xmlns:p14="http://schemas.microsoft.com/office/powerpoint/2010/main" val="32230165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tângulo 1"/>
          <p:cNvSpPr/>
          <p:nvPr/>
        </p:nvSpPr>
        <p:spPr>
          <a:xfrm>
            <a:off x="228600" y="2057400"/>
            <a:ext cx="7848600" cy="3539430"/>
          </a:xfrm>
          <a:prstGeom prst="rect">
            <a:avLst/>
          </a:prstGeom>
        </p:spPr>
        <p:txBody>
          <a:bodyPr wrap="square">
            <a:spAutoFit/>
          </a:bodyPr>
          <a:lstStyle/>
          <a:p>
            <a:pPr marL="228600"/>
            <a:r>
              <a:rPr lang="en-US" sz="2800" b="1" u="none" dirty="0" smtClean="0">
                <a:latin typeface="Calibri" pitchFamily="34" charset="0"/>
              </a:rPr>
              <a:t>One of the strengths of Women’s Ministries…</a:t>
            </a:r>
            <a:br>
              <a:rPr lang="en-US" sz="2800" b="1" u="none" dirty="0" smtClean="0">
                <a:latin typeface="Calibri" pitchFamily="34" charset="0"/>
              </a:rPr>
            </a:br>
            <a:endParaRPr lang="en-US" sz="2800" b="1" u="none" dirty="0" smtClean="0">
              <a:latin typeface="Calibri" pitchFamily="34" charset="0"/>
            </a:endParaRPr>
          </a:p>
          <a:p>
            <a:pPr marL="228600"/>
            <a:r>
              <a:rPr lang="en-US" sz="2800" u="none" dirty="0" smtClean="0">
                <a:latin typeface="Calibri" pitchFamily="34" charset="0"/>
              </a:rPr>
              <a:t>It is important that all Women’s Ministries leaders and committees look at this mission statement carefully to see that all sections of the Mission Statement are studied and plans developed to cover as many of these areas as possible according to the needs of their particular area.</a:t>
            </a:r>
          </a:p>
        </p:txBody>
      </p:sp>
    </p:spTree>
    <p:extLst>
      <p:ext uri="{BB962C8B-B14F-4D97-AF65-F5344CB8AC3E}">
        <p14:creationId xmlns:p14="http://schemas.microsoft.com/office/powerpoint/2010/main" val="370128586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914400"/>
            <a:ext cx="9144000" cy="1066800"/>
          </a:xfrm>
        </p:spPr>
        <p:txBody>
          <a:bodyPr/>
          <a:lstStyle/>
          <a:p>
            <a:pPr eaLnBrk="1" hangingPunct="1"/>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III. Overview </a:t>
            </a:r>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of Women’s Ministries </a:t>
            </a: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
            </a:r>
            <a:b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br>
            <a:r>
              <a:rPr lang="en-US" sz="3200" b="1" dirty="0" smtClean="0">
                <a:ln w="0"/>
                <a:solidFill>
                  <a:srgbClr val="860060"/>
                </a:solidFill>
                <a:effectLst>
                  <a:outerShdw blurRad="38100" dist="19050" dir="2700000" algn="tl" rotWithShape="0">
                    <a:schemeClr val="dk1">
                      <a:alpha val="40000"/>
                    </a:schemeClr>
                  </a:outerShdw>
                </a:effectLst>
                <a:latin typeface="Calibri" pitchFamily="34" charset="0"/>
              </a:rPr>
              <a:t>Programs </a:t>
            </a:r>
            <a:r>
              <a:rPr lang="en-US" sz="3200" b="1" dirty="0">
                <a:ln w="0"/>
                <a:solidFill>
                  <a:srgbClr val="860060"/>
                </a:solidFill>
                <a:effectLst>
                  <a:outerShdw blurRad="38100" dist="19050" dir="2700000" algn="tl" rotWithShape="0">
                    <a:schemeClr val="dk1">
                      <a:alpha val="40000"/>
                    </a:schemeClr>
                  </a:outerShdw>
                </a:effectLst>
                <a:latin typeface="Calibri" pitchFamily="34" charset="0"/>
              </a:rPr>
              <a:t>and Resources</a:t>
            </a:r>
          </a:p>
        </p:txBody>
      </p:sp>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1333500" y="5410200"/>
            <a:ext cx="6477000" cy="1077218"/>
          </a:xfrm>
          <a:prstGeom prst="rect">
            <a:avLst/>
          </a:prstGeom>
        </p:spPr>
        <p:txBody>
          <a:bodyPr wrap="square">
            <a:spAutoFit/>
          </a:bodyPr>
          <a:lstStyle/>
          <a:p>
            <a:pPr lvl="0" algn="ctr"/>
            <a:r>
              <a:rPr lang="en-US" sz="3200" u="none" dirty="0">
                <a:latin typeface="Calibri" panose="020F0502020204030204" pitchFamily="34" charset="0"/>
              </a:rPr>
              <a:t>GC Women’s </a:t>
            </a:r>
            <a:r>
              <a:rPr lang="en-US" sz="3200" u="none" dirty="0" smtClean="0">
                <a:latin typeface="Calibri" panose="020F0502020204030204" pitchFamily="34" charset="0"/>
              </a:rPr>
              <a:t>Ministries </a:t>
            </a:r>
            <a:r>
              <a:rPr lang="en-US" sz="3200" u="none" dirty="0">
                <a:latin typeface="Calibri" panose="020F0502020204030204" pitchFamily="34" charset="0"/>
              </a:rPr>
              <a:t>website: </a:t>
            </a:r>
            <a:r>
              <a:rPr lang="en-US" sz="3200" u="none" dirty="0">
                <a:solidFill>
                  <a:srgbClr val="22228B"/>
                </a:solidFill>
                <a:latin typeface="Calibri" panose="020F0502020204030204" pitchFamily="34" charset="0"/>
              </a:rPr>
              <a:t>adventistwomensministries.org</a:t>
            </a:r>
            <a:endParaRPr lang="pt-BR" sz="3200" u="none" dirty="0">
              <a:solidFill>
                <a:srgbClr val="22228B"/>
              </a:solidFill>
              <a:latin typeface="Calibri" panose="020F0502020204030204" pitchFamily="34" charset="0"/>
            </a:endParaRPr>
          </a:p>
        </p:txBody>
      </p:sp>
    </p:spTree>
    <p:extLst>
      <p:ext uri="{BB962C8B-B14F-4D97-AF65-F5344CB8AC3E}">
        <p14:creationId xmlns:p14="http://schemas.microsoft.com/office/powerpoint/2010/main" val="415164945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381000" y="2527280"/>
            <a:ext cx="5105400" cy="3416320"/>
          </a:xfrm>
          <a:prstGeom prst="rect">
            <a:avLst/>
          </a:prstGeom>
        </p:spPr>
        <p:txBody>
          <a:bodyPr wrap="square">
            <a:spAutoFit/>
          </a:bodyPr>
          <a:lstStyle/>
          <a:p>
            <a:pPr marL="514350" indent="-514350">
              <a:buFont typeface="+mj-lt"/>
              <a:buAutoNum type="arabicPeriod"/>
            </a:pPr>
            <a:r>
              <a:rPr lang="en-US" sz="3600" u="none" dirty="0" smtClean="0">
                <a:latin typeface="Calibri" panose="020F0502020204030204" pitchFamily="34" charset="0"/>
              </a:rPr>
              <a:t>Devotional </a:t>
            </a:r>
            <a:r>
              <a:rPr lang="en-US" sz="3600" u="none" dirty="0" smtClean="0">
                <a:latin typeface="Calibri" panose="020F0502020204030204" pitchFamily="34" charset="0"/>
              </a:rPr>
              <a:t>Books </a:t>
            </a:r>
            <a:endParaRPr lang="pt-BR" sz="3600" u="none" dirty="0">
              <a:latin typeface="Calibri" panose="020F0502020204030204" pitchFamily="34" charset="0"/>
            </a:endParaRPr>
          </a:p>
          <a:p>
            <a:pPr marL="514350" indent="-514350">
              <a:buFont typeface="+mj-lt"/>
              <a:buAutoNum type="arabicPeriod"/>
            </a:pPr>
            <a:r>
              <a:rPr lang="en-US" sz="3600" u="none" dirty="0" smtClean="0">
                <a:latin typeface="Calibri" panose="020F0502020204030204" pitchFamily="34" charset="0"/>
              </a:rPr>
              <a:t>Scholarship </a:t>
            </a:r>
            <a:r>
              <a:rPr lang="en-US" sz="3600" u="none" dirty="0">
                <a:latin typeface="Calibri" panose="020F0502020204030204" pitchFamily="34" charset="0"/>
              </a:rPr>
              <a:t>Program</a:t>
            </a:r>
            <a:endParaRPr lang="pt-BR" sz="3600" u="none" dirty="0">
              <a:latin typeface="Calibri" panose="020F0502020204030204" pitchFamily="34" charset="0"/>
            </a:endParaRPr>
          </a:p>
          <a:p>
            <a:pPr marL="514350" indent="-514350">
              <a:buFont typeface="+mj-lt"/>
              <a:buAutoNum type="arabicPeriod"/>
            </a:pPr>
            <a:r>
              <a:rPr lang="en-US" sz="3600" u="none" dirty="0" smtClean="0">
                <a:latin typeface="Calibri" panose="020F0502020204030204" pitchFamily="34" charset="0"/>
              </a:rPr>
              <a:t>International </a:t>
            </a:r>
            <a:r>
              <a:rPr lang="en-US" sz="3600" u="none" dirty="0">
                <a:latin typeface="Calibri" panose="020F0502020204030204" pitchFamily="34" charset="0"/>
              </a:rPr>
              <a:t>Women’s Day of </a:t>
            </a:r>
            <a:r>
              <a:rPr lang="en-US" sz="3600" u="none" dirty="0" smtClean="0">
                <a:latin typeface="Calibri" panose="020F0502020204030204" pitchFamily="34" charset="0"/>
              </a:rPr>
              <a:t>Prayer </a:t>
            </a:r>
            <a:endParaRPr lang="pt-BR" sz="3600" u="none" dirty="0">
              <a:latin typeface="Calibri" panose="020F0502020204030204" pitchFamily="34" charset="0"/>
            </a:endParaRPr>
          </a:p>
          <a:p>
            <a:pPr marL="514350" indent="-514350">
              <a:buFont typeface="+mj-lt"/>
              <a:buAutoNum type="arabicPeriod"/>
            </a:pPr>
            <a:r>
              <a:rPr lang="en-US" sz="3600" u="none" dirty="0" smtClean="0">
                <a:latin typeface="Calibri" panose="020F0502020204030204" pitchFamily="34" charset="0"/>
              </a:rPr>
              <a:t>Women’s </a:t>
            </a:r>
            <a:r>
              <a:rPr lang="en-US" sz="3600" u="none" dirty="0">
                <a:latin typeface="Calibri" panose="020F0502020204030204" pitchFamily="34" charset="0"/>
              </a:rPr>
              <a:t>Ministries Emphasis Day in </a:t>
            </a:r>
            <a:r>
              <a:rPr lang="en-US" sz="3600" u="none" dirty="0" smtClean="0">
                <a:latin typeface="Calibri" panose="020F0502020204030204" pitchFamily="34" charset="0"/>
              </a:rPr>
              <a:t>June </a:t>
            </a:r>
            <a:endParaRPr lang="pt-BR" sz="3600" u="none" dirty="0">
              <a:latin typeface="Calibri" panose="020F0502020204030204" pitchFamily="34" charset="0"/>
            </a:endParaRPr>
          </a:p>
        </p:txBody>
      </p:sp>
      <p:sp>
        <p:nvSpPr>
          <p:cNvPr id="3" name="TextBox 2"/>
          <p:cNvSpPr txBox="1"/>
          <p:nvPr/>
        </p:nvSpPr>
        <p:spPr>
          <a:xfrm>
            <a:off x="1828800" y="1219200"/>
            <a:ext cx="5498941" cy="646331"/>
          </a:xfrm>
          <a:prstGeom prst="rect">
            <a:avLst/>
          </a:prstGeom>
          <a:noFill/>
        </p:spPr>
        <p:txBody>
          <a:bodyPr wrap="none" rtlCol="0">
            <a:spAutoFit/>
          </a:bodyPr>
          <a:lstStyle/>
          <a:p>
            <a:r>
              <a:rPr lang="en-US" sz="3600" b="1" u="none" smtClean="0">
                <a:solidFill>
                  <a:srgbClr val="002060"/>
                </a:solidFill>
                <a:latin typeface="Calibri" charset="0"/>
                <a:ea typeface="Calibri" charset="0"/>
                <a:cs typeface="Calibri" charset="0"/>
              </a:rPr>
              <a:t>PROGRAMS AN RESOURCES</a:t>
            </a:r>
            <a:endParaRPr lang="en-US" sz="3600" b="1" u="none">
              <a:solidFill>
                <a:srgbClr val="002060"/>
              </a:solidFill>
              <a:latin typeface="Calibri" charset="0"/>
              <a:ea typeface="Calibri" charset="0"/>
              <a:cs typeface="Calibri"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398596"/>
            <a:ext cx="3299181" cy="3545003"/>
          </a:xfrm>
          <a:prstGeom prst="rect">
            <a:avLst/>
          </a:prstGeom>
          <a:ln>
            <a:noFill/>
          </a:ln>
          <a:effectLst>
            <a:softEdge rad="112500"/>
          </a:effectLst>
        </p:spPr>
      </p:pic>
    </p:spTree>
    <p:extLst>
      <p:ext uri="{BB962C8B-B14F-4D97-AF65-F5344CB8AC3E}">
        <p14:creationId xmlns:p14="http://schemas.microsoft.com/office/powerpoint/2010/main" val="370128586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304800" y="2364904"/>
            <a:ext cx="8229600" cy="4264496"/>
          </a:xfrm>
        </p:spPr>
        <p:txBody>
          <a:bodyPr/>
          <a:lstStyle/>
          <a:p>
            <a:pPr eaLnBrk="1" hangingPunct="1">
              <a:lnSpc>
                <a:spcPts val="4000"/>
              </a:lnSpc>
              <a:buFontTx/>
              <a:buNone/>
            </a:pPr>
            <a:r>
              <a:rPr lang="en-US" sz="2800" dirty="0" smtClean="0">
                <a:latin typeface="Calibri" pitchFamily="34" charset="0"/>
                <a:sym typeface="WP TypographicSymbols" pitchFamily="2" charset="0"/>
              </a:rPr>
              <a:t>“Believing the teachings of Christ, that through you, </a:t>
            </a:r>
          </a:p>
          <a:p>
            <a:pPr eaLnBrk="1" hangingPunct="1">
              <a:lnSpc>
                <a:spcPts val="4000"/>
              </a:lnSpc>
              <a:buFontTx/>
              <a:buNone/>
            </a:pPr>
            <a:r>
              <a:rPr lang="en-US" sz="2800" dirty="0" smtClean="0">
                <a:latin typeface="Calibri" pitchFamily="34" charset="0"/>
                <a:sym typeface="WP TypographicSymbols" pitchFamily="2" charset="0"/>
              </a:rPr>
              <a:t>the human agency, he communicated his light, </a:t>
            </a:r>
          </a:p>
          <a:p>
            <a:pPr eaLnBrk="1" hangingPunct="1">
              <a:lnSpc>
                <a:spcPts val="4000"/>
              </a:lnSpc>
              <a:buFontTx/>
              <a:buNone/>
            </a:pPr>
            <a:r>
              <a:rPr lang="en-US" sz="2800" dirty="0" smtClean="0">
                <a:latin typeface="Calibri" pitchFamily="34" charset="0"/>
                <a:sym typeface="WP TypographicSymbols" pitchFamily="2" charset="0"/>
              </a:rPr>
              <a:t>his truth, you are the frail instrument through </a:t>
            </a:r>
          </a:p>
          <a:p>
            <a:pPr eaLnBrk="1" hangingPunct="1">
              <a:lnSpc>
                <a:spcPts val="4000"/>
              </a:lnSpc>
              <a:buFontTx/>
              <a:buNone/>
            </a:pPr>
            <a:r>
              <a:rPr lang="en-US" sz="2800" dirty="0" smtClean="0">
                <a:latin typeface="Calibri" pitchFamily="34" charset="0"/>
                <a:sym typeface="WP TypographicSymbols" pitchFamily="2" charset="0"/>
              </a:rPr>
              <a:t>whom the hidden power of God does </a:t>
            </a:r>
          </a:p>
          <a:p>
            <a:pPr eaLnBrk="1" hangingPunct="1">
              <a:lnSpc>
                <a:spcPts val="4000"/>
              </a:lnSpc>
              <a:buFontTx/>
              <a:buNone/>
            </a:pPr>
            <a:r>
              <a:rPr lang="en-US" sz="2800" dirty="0" smtClean="0">
                <a:latin typeface="Calibri" pitchFamily="34" charset="0"/>
                <a:sym typeface="WP TypographicSymbols" pitchFamily="2" charset="0"/>
              </a:rPr>
              <a:t>work, that his strength may be </a:t>
            </a:r>
          </a:p>
          <a:p>
            <a:pPr eaLnBrk="1" hangingPunct="1">
              <a:lnSpc>
                <a:spcPts val="4000"/>
              </a:lnSpc>
              <a:buFontTx/>
              <a:buNone/>
            </a:pPr>
            <a:r>
              <a:rPr lang="en-US" sz="2800" dirty="0" smtClean="0">
                <a:latin typeface="Calibri" pitchFamily="34" charset="0"/>
                <a:sym typeface="WP TypographicSymbols" pitchFamily="2" charset="0"/>
              </a:rPr>
              <a:t>perfected and made glorious in </a:t>
            </a:r>
          </a:p>
          <a:p>
            <a:pPr eaLnBrk="1" hangingPunct="1">
              <a:lnSpc>
                <a:spcPts val="4000"/>
              </a:lnSpc>
              <a:buFontTx/>
              <a:buNone/>
            </a:pPr>
            <a:r>
              <a:rPr lang="en-US" sz="2800" dirty="0" smtClean="0">
                <a:latin typeface="Calibri" pitchFamily="34" charset="0"/>
                <a:sym typeface="WP TypographicSymbols" pitchFamily="2" charset="0"/>
              </a:rPr>
              <a:t>your weakness.”</a:t>
            </a:r>
          </a:p>
        </p:txBody>
      </p:sp>
      <p:sp>
        <p:nvSpPr>
          <p:cNvPr id="4" name="Title 1"/>
          <p:cNvSpPr>
            <a:spLocks noGrp="1"/>
          </p:cNvSpPr>
          <p:nvPr>
            <p:ph type="title"/>
          </p:nvPr>
        </p:nvSpPr>
        <p:spPr>
          <a:xfrm>
            <a:off x="0" y="0"/>
            <a:ext cx="9144000" cy="836712"/>
          </a:xfrm>
        </p:spPr>
        <p:txBody>
          <a:bodyPr>
            <a:noAutofit/>
          </a:bodyPr>
          <a:lstStyle/>
          <a:p>
            <a:endParaRPr lang="en-US" sz="2800" dirty="0">
              <a:latin typeface="Calibri" charset="0"/>
              <a:ea typeface="Calibri" charset="0"/>
              <a:cs typeface="Calibri" charset="0"/>
            </a:endParaRPr>
          </a:p>
        </p:txBody>
      </p:sp>
      <p:sp>
        <p:nvSpPr>
          <p:cNvPr id="2" name="Retângulo 1"/>
          <p:cNvSpPr/>
          <p:nvPr/>
        </p:nvSpPr>
        <p:spPr>
          <a:xfrm>
            <a:off x="3124200" y="6172200"/>
            <a:ext cx="2287806" cy="58477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u="non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Savoye LET Plain:1.0"/>
                <a:cs typeface="Savoye LET Plain:1.0"/>
                <a:sym typeface="WP TypographicSymbols" pitchFamily="2" charset="0"/>
              </a:rPr>
              <a:t> Mrs. E. G. White</a:t>
            </a:r>
            <a:endParaRPr lang="pt-BR" sz="3200" b="1" u="non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Savoye LET Plain:1.0"/>
              <a:cs typeface="Savoye LET Plain:1.0"/>
            </a:endParaRPr>
          </a:p>
        </p:txBody>
      </p:sp>
      <p:sp>
        <p:nvSpPr>
          <p:cNvPr id="5" name="Rectangle 2"/>
          <p:cNvSpPr txBox="1">
            <a:spLocks noChangeArrowheads="1"/>
          </p:cNvSpPr>
          <p:nvPr/>
        </p:nvSpPr>
        <p:spPr bwMode="auto">
          <a:xfrm>
            <a:off x="0" y="114300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b="1" u="none" kern="0" dirty="0" smtClean="0">
                <a:ln w="0"/>
                <a:solidFill>
                  <a:srgbClr val="860060"/>
                </a:solidFill>
                <a:effectLst>
                  <a:outerShdw blurRad="38100" dist="19050" dir="2700000" algn="tl" rotWithShape="0">
                    <a:schemeClr val="dk1">
                      <a:alpha val="40000"/>
                    </a:schemeClr>
                  </a:outerShdw>
                </a:effectLst>
                <a:latin typeface="Calibri" pitchFamily="34" charset="0"/>
              </a:rPr>
              <a:t>Sister Henry:</a:t>
            </a:r>
          </a:p>
        </p:txBody>
      </p:sp>
      <p:sp>
        <p:nvSpPr>
          <p:cNvPr id="6" name="Rectangle 5"/>
          <p:cNvSpPr/>
          <p:nvPr/>
        </p:nvSpPr>
        <p:spPr>
          <a:xfrm>
            <a:off x="0" y="2060848"/>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184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457200" y="1981200"/>
            <a:ext cx="5867400" cy="3785652"/>
          </a:xfrm>
          <a:prstGeom prst="rect">
            <a:avLst/>
          </a:prstGeom>
        </p:spPr>
        <p:txBody>
          <a:bodyPr wrap="square">
            <a:spAutoFit/>
          </a:bodyPr>
          <a:lstStyle/>
          <a:p>
            <a:pPr>
              <a:lnSpc>
                <a:spcPct val="150000"/>
              </a:lnSpc>
            </a:pPr>
            <a:r>
              <a:rPr lang="en-US" sz="3200" u="none" dirty="0" smtClean="0">
                <a:latin typeface="Calibri" panose="020F0502020204030204" pitchFamily="34" charset="0"/>
              </a:rPr>
              <a:t>5. </a:t>
            </a:r>
            <a:r>
              <a:rPr lang="en-US" sz="3200" u="none" dirty="0" smtClean="0">
                <a:latin typeface="Calibri" panose="020F0502020204030204" pitchFamily="34" charset="0"/>
              </a:rPr>
              <a:t> </a:t>
            </a:r>
            <a:r>
              <a:rPr lang="en-US" sz="3200" u="none" dirty="0">
                <a:latin typeface="Calibri" panose="020F0502020204030204" pitchFamily="34" charset="0"/>
              </a:rPr>
              <a:t>Women’s Ministries Offerings</a:t>
            </a:r>
            <a:endParaRPr lang="pt-BR" sz="3200" u="none" dirty="0">
              <a:latin typeface="Calibri" panose="020F0502020204030204" pitchFamily="34" charset="0"/>
            </a:endParaRPr>
          </a:p>
          <a:p>
            <a:pPr>
              <a:lnSpc>
                <a:spcPct val="150000"/>
              </a:lnSpc>
            </a:pPr>
            <a:r>
              <a:rPr lang="en-US" sz="3200" u="none" dirty="0">
                <a:latin typeface="Calibri" panose="020F0502020204030204" pitchFamily="34" charset="0"/>
              </a:rPr>
              <a:t>6. </a:t>
            </a:r>
            <a:r>
              <a:rPr lang="en-US" sz="3200" u="none" dirty="0" err="1">
                <a:latin typeface="Calibri" panose="020F0502020204030204" pitchFamily="34" charset="0"/>
              </a:rPr>
              <a:t>end</a:t>
            </a:r>
            <a:r>
              <a:rPr lang="en-US" sz="3200" b="1" u="none" dirty="0" err="1">
                <a:solidFill>
                  <a:srgbClr val="C00000"/>
                </a:solidFill>
                <a:latin typeface="Calibri" panose="020F0502020204030204" pitchFamily="34" charset="0"/>
              </a:rPr>
              <a:t>it</a:t>
            </a:r>
            <a:r>
              <a:rPr lang="en-US" sz="3200" u="none" dirty="0" err="1">
                <a:latin typeface="Calibri" panose="020F0502020204030204" pitchFamily="34" charset="0"/>
              </a:rPr>
              <a:t>now</a:t>
            </a:r>
            <a:r>
              <a:rPr lang="en-US" sz="3200" u="none" dirty="0">
                <a:latin typeface="Calibri" panose="020F0502020204030204" pitchFamily="34" charset="0"/>
              </a:rPr>
              <a:t>/Abuse Prevention Emphasis </a:t>
            </a:r>
            <a:r>
              <a:rPr lang="en-US" sz="3200" u="none" dirty="0" smtClean="0">
                <a:latin typeface="Calibri" panose="020F0502020204030204" pitchFamily="34" charset="0"/>
              </a:rPr>
              <a:t>Day </a:t>
            </a:r>
            <a:endParaRPr lang="pt-BR" sz="3200" u="none" dirty="0">
              <a:latin typeface="Calibri" panose="020F0502020204030204" pitchFamily="34" charset="0"/>
            </a:endParaRPr>
          </a:p>
          <a:p>
            <a:pPr>
              <a:lnSpc>
                <a:spcPct val="150000"/>
              </a:lnSpc>
            </a:pPr>
            <a:r>
              <a:rPr lang="en-US" sz="3200" u="none" dirty="0">
                <a:latin typeface="Calibri" panose="020F0502020204030204" pitchFamily="34" charset="0"/>
              </a:rPr>
              <a:t>7. </a:t>
            </a:r>
            <a:r>
              <a:rPr lang="en-US" sz="3200" u="none" dirty="0" smtClean="0">
                <a:latin typeface="Calibri" panose="020F0502020204030204" pitchFamily="34" charset="0"/>
              </a:rPr>
              <a:t>LOGO </a:t>
            </a:r>
            <a:endParaRPr lang="pt-BR" sz="3200" u="none" dirty="0">
              <a:latin typeface="Calibri" panose="020F0502020204030204" pitchFamily="34" charset="0"/>
            </a:endParaRPr>
          </a:p>
          <a:p>
            <a:pPr>
              <a:lnSpc>
                <a:spcPct val="150000"/>
              </a:lnSpc>
            </a:pPr>
            <a:r>
              <a:rPr lang="en-US" sz="3200" u="none" dirty="0">
                <a:latin typeface="Calibri" panose="020F0502020204030204" pitchFamily="34" charset="0"/>
              </a:rPr>
              <a:t>8. Women’s Ministries </a:t>
            </a:r>
            <a:r>
              <a:rPr lang="en-US" sz="3200" u="none" dirty="0" smtClean="0">
                <a:latin typeface="Calibri" panose="020F0502020204030204" pitchFamily="34" charset="0"/>
              </a:rPr>
              <a:t>Handbook </a:t>
            </a:r>
            <a:endParaRPr lang="pt-BR" sz="3200" u="none" dirty="0">
              <a:latin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137150"/>
            <a:ext cx="2739115" cy="3629702"/>
          </a:xfrm>
          <a:prstGeom prst="rect">
            <a:avLst/>
          </a:prstGeom>
          <a:ln>
            <a:noFill/>
          </a:ln>
          <a:effectLst>
            <a:softEdge rad="112500"/>
          </a:effectLst>
        </p:spPr>
      </p:pic>
    </p:spTree>
    <p:extLst>
      <p:ext uri="{BB962C8B-B14F-4D97-AF65-F5344CB8AC3E}">
        <p14:creationId xmlns:p14="http://schemas.microsoft.com/office/powerpoint/2010/main" val="370128586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228600" y="2040791"/>
            <a:ext cx="8915400" cy="3293209"/>
          </a:xfrm>
          <a:prstGeom prst="rect">
            <a:avLst/>
          </a:prstGeom>
        </p:spPr>
        <p:txBody>
          <a:bodyPr wrap="square">
            <a:spAutoFit/>
          </a:bodyPr>
          <a:lstStyle/>
          <a:p>
            <a:pPr>
              <a:lnSpc>
                <a:spcPct val="150000"/>
              </a:lnSpc>
            </a:pPr>
            <a:r>
              <a:rPr lang="en-US" sz="3200" u="none" dirty="0">
                <a:latin typeface="Calibri" panose="020F0502020204030204" pitchFamily="34" charset="0"/>
              </a:rPr>
              <a:t>9. </a:t>
            </a:r>
            <a:r>
              <a:rPr lang="en-US" sz="3200" u="none" dirty="0" smtClean="0">
                <a:latin typeface="Calibri" panose="020F0502020204030204" pitchFamily="34" charset="0"/>
              </a:rPr>
              <a:t>  Leadership </a:t>
            </a:r>
            <a:r>
              <a:rPr lang="en-US" sz="3200" u="none" dirty="0" smtClean="0">
                <a:latin typeface="Calibri" panose="020F0502020204030204" pitchFamily="34" charset="0"/>
              </a:rPr>
              <a:t>Certification </a:t>
            </a:r>
            <a:endParaRPr lang="en-US" sz="3200" u="none" dirty="0">
              <a:latin typeface="Calibri" panose="020F0502020204030204" pitchFamily="34" charset="0"/>
            </a:endParaRPr>
          </a:p>
          <a:p>
            <a:pPr>
              <a:lnSpc>
                <a:spcPct val="150000"/>
              </a:lnSpc>
            </a:pPr>
            <a:r>
              <a:rPr lang="en-US" sz="3200" u="none" dirty="0">
                <a:latin typeface="Calibri" panose="020F0502020204030204" pitchFamily="34" charset="0"/>
              </a:rPr>
              <a:t>10. </a:t>
            </a:r>
            <a:r>
              <a:rPr lang="en-US" sz="3200" u="none" dirty="0" smtClean="0">
                <a:latin typeface="Calibri" panose="020F0502020204030204" pitchFamily="34" charset="0"/>
              </a:rPr>
              <a:t>Mosaic</a:t>
            </a:r>
            <a:endParaRPr lang="en-US" sz="3200" u="none" dirty="0">
              <a:latin typeface="Calibri" panose="020F0502020204030204" pitchFamily="34" charset="0"/>
            </a:endParaRPr>
          </a:p>
          <a:p>
            <a:pPr>
              <a:lnSpc>
                <a:spcPct val="150000"/>
              </a:lnSpc>
            </a:pPr>
            <a:r>
              <a:rPr lang="en-US" sz="3200" u="none" dirty="0">
                <a:latin typeface="Calibri" panose="020F0502020204030204" pitchFamily="34" charset="0"/>
              </a:rPr>
              <a:t>11. </a:t>
            </a:r>
            <a:r>
              <a:rPr lang="en-US" sz="3200" u="none" dirty="0" smtClean="0">
                <a:latin typeface="Calibri" panose="020F0502020204030204" pitchFamily="34" charset="0"/>
              </a:rPr>
              <a:t>“Homes </a:t>
            </a:r>
            <a:r>
              <a:rPr lang="en-US" sz="3200" u="none" dirty="0">
                <a:latin typeface="Calibri" panose="020F0502020204030204" pitchFamily="34" charset="0"/>
              </a:rPr>
              <a:t>of Hope and </a:t>
            </a:r>
            <a:r>
              <a:rPr lang="en-US" sz="3200" u="none" dirty="0" smtClean="0">
                <a:latin typeface="Calibri" panose="020F0502020204030204" pitchFamily="34" charset="0"/>
              </a:rPr>
              <a:t>Healing</a:t>
            </a:r>
          </a:p>
          <a:p>
            <a:r>
              <a:rPr lang="en-US" sz="3200" u="none" dirty="0" smtClean="0">
                <a:latin typeface="Calibri" panose="020F0502020204030204" pitchFamily="34" charset="0"/>
              </a:rPr>
              <a:t>12</a:t>
            </a:r>
            <a:r>
              <a:rPr lang="en-US" sz="3200" u="none" dirty="0">
                <a:latin typeface="Calibri" panose="020F0502020204030204" pitchFamily="34" charset="0"/>
              </a:rPr>
              <a:t>. </a:t>
            </a:r>
            <a:r>
              <a:rPr lang="en-US" sz="3200" u="none" dirty="0" smtClean="0">
                <a:latin typeface="Calibri" panose="020F0502020204030204" pitchFamily="34" charset="0"/>
              </a:rPr>
              <a:t>“Outreach is for Everyone” </a:t>
            </a:r>
            <a:endParaRPr lang="en-US" sz="3200" u="none" dirty="0" smtClean="0">
              <a:latin typeface="Calibri" panose="020F0502020204030204" pitchFamily="34" charset="0"/>
            </a:endParaRPr>
          </a:p>
          <a:p>
            <a:r>
              <a:rPr lang="en-US" sz="3200" u="none" dirty="0">
                <a:latin typeface="Calibri" panose="020F0502020204030204" pitchFamily="34" charset="0"/>
              </a:rPr>
              <a:t> </a:t>
            </a:r>
            <a:r>
              <a:rPr lang="en-US" sz="3200" u="none" dirty="0" smtClean="0">
                <a:latin typeface="Calibri" panose="020F0502020204030204" pitchFamily="34" charset="0"/>
              </a:rPr>
              <a:t>        </a:t>
            </a:r>
            <a:r>
              <a:rPr lang="en-US" sz="3200" u="none" dirty="0" smtClean="0">
                <a:latin typeface="Calibri" panose="020F0502020204030204" pitchFamily="34" charset="0"/>
              </a:rPr>
              <a:t>postcards</a:t>
            </a:r>
            <a:endParaRPr lang="pt-BR" sz="3200" u="none" dirty="0">
              <a:latin typeface="Calibri" panose="020F050202020403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455"/>
          <a:stretch/>
        </p:blipFill>
        <p:spPr>
          <a:xfrm>
            <a:off x="5715000" y="2286000"/>
            <a:ext cx="2990028" cy="3573016"/>
          </a:xfrm>
          <a:prstGeom prst="rect">
            <a:avLst/>
          </a:prstGeom>
          <a:ln>
            <a:noFill/>
          </a:ln>
          <a:effectLst>
            <a:softEdge rad="112500"/>
          </a:effectLst>
        </p:spPr>
      </p:pic>
    </p:spTree>
    <p:extLst>
      <p:ext uri="{BB962C8B-B14F-4D97-AF65-F5344CB8AC3E}">
        <p14:creationId xmlns:p14="http://schemas.microsoft.com/office/powerpoint/2010/main" val="70132717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905000"/>
            <a:ext cx="9144000" cy="72008"/>
          </a:xfrm>
          <a:prstGeom prst="rect">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Retângulo 1"/>
          <p:cNvSpPr/>
          <p:nvPr/>
        </p:nvSpPr>
        <p:spPr>
          <a:xfrm>
            <a:off x="381000" y="2133600"/>
            <a:ext cx="8763000" cy="3539430"/>
          </a:xfrm>
          <a:prstGeom prst="rect">
            <a:avLst/>
          </a:prstGeom>
        </p:spPr>
        <p:txBody>
          <a:bodyPr wrap="square">
            <a:spAutoFit/>
          </a:bodyPr>
          <a:lstStyle/>
          <a:p>
            <a:pPr>
              <a:lnSpc>
                <a:spcPct val="200000"/>
              </a:lnSpc>
            </a:pPr>
            <a:r>
              <a:rPr lang="en-US" sz="2800" u="none" dirty="0" smtClean="0">
                <a:latin typeface="Calibri" panose="020F0502020204030204" pitchFamily="34" charset="0"/>
              </a:rPr>
              <a:t>13</a:t>
            </a:r>
            <a:r>
              <a:rPr lang="en-US" sz="2800" u="none" dirty="0">
                <a:latin typeface="Calibri" panose="020F0502020204030204" pitchFamily="34" charset="0"/>
              </a:rPr>
              <a:t>. Women's Ministries </a:t>
            </a:r>
            <a:r>
              <a:rPr lang="en-US" sz="2800" i="1" u="none" dirty="0">
                <a:latin typeface="Calibri" panose="020F0502020204030204" pitchFamily="34" charset="0"/>
              </a:rPr>
              <a:t>Pastor's and Elder's </a:t>
            </a:r>
            <a:r>
              <a:rPr lang="en-US" sz="2800" i="1" u="none" dirty="0" smtClean="0">
                <a:latin typeface="Calibri" panose="020F0502020204030204" pitchFamily="34" charset="0"/>
              </a:rPr>
              <a:t>Handbook</a:t>
            </a:r>
            <a:endParaRPr lang="en-US" sz="2800" u="none" dirty="0">
              <a:latin typeface="Calibri" panose="020F0502020204030204" pitchFamily="34" charset="0"/>
            </a:endParaRPr>
          </a:p>
          <a:p>
            <a:pPr>
              <a:lnSpc>
                <a:spcPct val="200000"/>
              </a:lnSpc>
            </a:pPr>
            <a:r>
              <a:rPr lang="en-US" sz="2800" u="none" dirty="0">
                <a:latin typeface="Calibri" panose="020F0502020204030204" pitchFamily="34" charset="0"/>
              </a:rPr>
              <a:t>14. </a:t>
            </a:r>
            <a:r>
              <a:rPr lang="en-US" sz="2800" u="none" dirty="0" smtClean="0">
                <a:latin typeface="Calibri" panose="020F0502020204030204" pitchFamily="34" charset="0"/>
              </a:rPr>
              <a:t>“Women </a:t>
            </a:r>
            <a:r>
              <a:rPr lang="en-US" sz="2800" u="none" dirty="0">
                <a:latin typeface="Calibri" panose="020F0502020204030204" pitchFamily="34" charset="0"/>
              </a:rPr>
              <a:t>in the Bible and </a:t>
            </a:r>
            <a:r>
              <a:rPr lang="en-US" sz="2800" u="none" dirty="0" smtClean="0">
                <a:latin typeface="Calibri" panose="020F0502020204030204" pitchFamily="34" charset="0"/>
              </a:rPr>
              <a:t>Me” </a:t>
            </a:r>
            <a:endParaRPr lang="en-US" sz="2800" u="none" dirty="0">
              <a:latin typeface="Calibri" panose="020F0502020204030204" pitchFamily="34" charset="0"/>
            </a:endParaRPr>
          </a:p>
          <a:p>
            <a:pPr>
              <a:lnSpc>
                <a:spcPct val="200000"/>
              </a:lnSpc>
            </a:pPr>
            <a:r>
              <a:rPr lang="en-US" sz="2800" u="none" dirty="0">
                <a:latin typeface="Calibri" panose="020F0502020204030204" pitchFamily="34" charset="0"/>
              </a:rPr>
              <a:t>15. </a:t>
            </a:r>
            <a:r>
              <a:rPr lang="en-US" sz="2800" u="none" dirty="0" smtClean="0">
                <a:latin typeface="Calibri" panose="020F0502020204030204" pitchFamily="34" charset="0"/>
              </a:rPr>
              <a:t>“Bible </a:t>
            </a:r>
            <a:r>
              <a:rPr lang="en-US" sz="2800" u="none" dirty="0">
                <a:latin typeface="Calibri" panose="020F0502020204030204" pitchFamily="34" charset="0"/>
              </a:rPr>
              <a:t>Studies for Busy </a:t>
            </a:r>
            <a:r>
              <a:rPr lang="en-US" sz="2800" u="none" dirty="0" smtClean="0">
                <a:latin typeface="Calibri" panose="020F0502020204030204" pitchFamily="34" charset="0"/>
              </a:rPr>
              <a:t>Women” </a:t>
            </a:r>
            <a:endParaRPr lang="en-US" sz="2800" u="none" dirty="0">
              <a:latin typeface="Calibri" panose="020F0502020204030204" pitchFamily="34" charset="0"/>
            </a:endParaRPr>
          </a:p>
          <a:p>
            <a:pPr>
              <a:lnSpc>
                <a:spcPct val="200000"/>
              </a:lnSpc>
            </a:pPr>
            <a:r>
              <a:rPr lang="en-US" sz="2800" u="none" dirty="0">
                <a:latin typeface="Calibri" panose="020F0502020204030204" pitchFamily="34" charset="0"/>
              </a:rPr>
              <a:t>16. </a:t>
            </a:r>
            <a:r>
              <a:rPr lang="en-US" sz="2800" u="none" dirty="0" smtClean="0">
                <a:latin typeface="Calibri" panose="020F0502020204030204" pitchFamily="34" charset="0"/>
              </a:rPr>
              <a:t>“Outreach is </a:t>
            </a:r>
            <a:r>
              <a:rPr lang="en-US" sz="2800" u="none" dirty="0">
                <a:latin typeface="Calibri" panose="020F0502020204030204" pitchFamily="34" charset="0"/>
              </a:rPr>
              <a:t>for </a:t>
            </a:r>
            <a:r>
              <a:rPr lang="en-US" sz="2800" u="none" dirty="0" smtClean="0">
                <a:latin typeface="Calibri" panose="020F0502020204030204" pitchFamily="34" charset="0"/>
              </a:rPr>
              <a:t>Everyone” </a:t>
            </a:r>
            <a:endParaRPr lang="pt-BR" sz="2800" u="none" dirty="0">
              <a:latin typeface="Calibri" panose="020F0502020204030204" pitchFamily="34" charset="0"/>
            </a:endParaRPr>
          </a:p>
        </p:txBody>
      </p:sp>
    </p:spTree>
    <p:extLst>
      <p:ext uri="{BB962C8B-B14F-4D97-AF65-F5344CB8AC3E}">
        <p14:creationId xmlns:p14="http://schemas.microsoft.com/office/powerpoint/2010/main" val="70132717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190500" y="1219200"/>
            <a:ext cx="8763000" cy="5355762"/>
          </a:xfrm>
          <a:prstGeom prst="rect">
            <a:avLst/>
          </a:prstGeom>
        </p:spPr>
        <p:txBody>
          <a:bodyPr wrap="square">
            <a:spAutoFit/>
          </a:bodyPr>
          <a:lstStyle/>
          <a:p>
            <a:pPr algn="ctr">
              <a:lnSpc>
                <a:spcPct val="150000"/>
              </a:lnSpc>
            </a:pPr>
            <a:r>
              <a:rPr lang="en-US" sz="2800" u="none" dirty="0" smtClean="0">
                <a:latin typeface="Calibri" panose="020F0502020204030204" pitchFamily="34" charset="0"/>
              </a:rPr>
              <a:t>“Likewise</a:t>
            </a:r>
            <a:r>
              <a:rPr lang="en-US" sz="2800" u="none" dirty="0">
                <a:latin typeface="Calibri" panose="020F0502020204030204" pitchFamily="34" charset="0"/>
              </a:rPr>
              <a:t>, teach the older women to be reverent in the way they live, not to be slanderers or addicted to much wine, but to teach what is good. Then they can urge the younger women to love their husbands and children, to be self-controlled</a:t>
            </a:r>
            <a:r>
              <a:rPr lang="en-US" sz="2800" u="none" baseline="30000" dirty="0">
                <a:latin typeface="Calibri" panose="020F0502020204030204" pitchFamily="34" charset="0"/>
              </a:rPr>
              <a:t> </a:t>
            </a:r>
            <a:r>
              <a:rPr lang="en-US" sz="2800" u="none" dirty="0">
                <a:latin typeface="Calibri" panose="020F0502020204030204" pitchFamily="34" charset="0"/>
              </a:rPr>
              <a:t>and pure, to be busy at home,</a:t>
            </a:r>
            <a:r>
              <a:rPr lang="en-US" sz="2800" u="none" baseline="30000" dirty="0">
                <a:latin typeface="Calibri" panose="020F0502020204030204" pitchFamily="34" charset="0"/>
              </a:rPr>
              <a:t> </a:t>
            </a:r>
            <a:r>
              <a:rPr lang="en-US" sz="2800" u="none" dirty="0">
                <a:latin typeface="Calibri" panose="020F0502020204030204" pitchFamily="34" charset="0"/>
              </a:rPr>
              <a:t>to be kind, and to be subject to their husbands, so that no one will malign the word of God</a:t>
            </a:r>
            <a:r>
              <a:rPr lang="en-US" sz="2800" u="none" dirty="0" smtClean="0">
                <a:latin typeface="Calibri" panose="020F0502020204030204" pitchFamily="34" charset="0"/>
              </a:rPr>
              <a:t>.”</a:t>
            </a:r>
          </a:p>
          <a:p>
            <a:pPr algn="ctr">
              <a:lnSpc>
                <a:spcPct val="150000"/>
              </a:lnSpc>
            </a:pPr>
            <a:endParaRPr lang="en-US" sz="1050" u="none" dirty="0" smtClean="0">
              <a:latin typeface="Calibri" panose="020F0502020204030204" pitchFamily="34" charset="0"/>
            </a:endParaRPr>
          </a:p>
          <a:p>
            <a:pPr algn="ctr">
              <a:lnSpc>
                <a:spcPct val="150000"/>
              </a:lnSpc>
            </a:pPr>
            <a:r>
              <a:rPr lang="en-US" u="none" dirty="0">
                <a:latin typeface="Calibri" panose="020F0502020204030204" pitchFamily="34" charset="0"/>
              </a:rPr>
              <a:t>Titus 2:3-5 </a:t>
            </a:r>
            <a:endParaRPr lang="pt-BR" sz="2800" u="none" dirty="0">
              <a:latin typeface="Calibri" panose="020F0502020204030204" pitchFamily="34" charset="0"/>
            </a:endParaRPr>
          </a:p>
        </p:txBody>
      </p:sp>
    </p:spTree>
    <p:extLst>
      <p:ext uri="{BB962C8B-B14F-4D97-AF65-F5344CB8AC3E}">
        <p14:creationId xmlns:p14="http://schemas.microsoft.com/office/powerpoint/2010/main" val="308772779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342900" y="1316281"/>
            <a:ext cx="4914900" cy="4932119"/>
          </a:xfrm>
          <a:prstGeom prst="rect">
            <a:avLst/>
          </a:prstGeom>
        </p:spPr>
        <p:txBody>
          <a:bodyPr wrap="square">
            <a:spAutoFit/>
          </a:bodyPr>
          <a:lstStyle/>
          <a:p>
            <a:pPr algn="ctr"/>
            <a:r>
              <a:rPr lang="en-US" sz="2800" u="none" dirty="0">
                <a:solidFill>
                  <a:srgbClr val="22228B"/>
                </a:solidFill>
                <a:latin typeface="Calibri" panose="020F0502020204030204" pitchFamily="34" charset="0"/>
              </a:rPr>
              <a:t>“Many women do noble things,</a:t>
            </a:r>
          </a:p>
          <a:p>
            <a:pPr algn="ctr"/>
            <a:r>
              <a:rPr lang="en-US" sz="2800" u="none" dirty="0">
                <a:solidFill>
                  <a:srgbClr val="22228B"/>
                </a:solidFill>
                <a:latin typeface="Calibri" panose="020F0502020204030204" pitchFamily="34" charset="0"/>
              </a:rPr>
              <a:t>but you surpass them all.</a:t>
            </a:r>
          </a:p>
          <a:p>
            <a:pPr algn="ctr"/>
            <a:r>
              <a:rPr lang="en-US" sz="2800" u="none" dirty="0">
                <a:solidFill>
                  <a:srgbClr val="22228B"/>
                </a:solidFill>
                <a:latin typeface="Calibri" panose="020F0502020204030204" pitchFamily="34" charset="0"/>
              </a:rPr>
              <a:t>Charm is deceptive, and beauty is fleeting; </a:t>
            </a:r>
          </a:p>
          <a:p>
            <a:pPr algn="ctr"/>
            <a:r>
              <a:rPr lang="en-US" sz="2800" u="none" dirty="0">
                <a:solidFill>
                  <a:srgbClr val="22228B"/>
                </a:solidFill>
                <a:latin typeface="Calibri" panose="020F0502020204030204" pitchFamily="34" charset="0"/>
              </a:rPr>
              <a:t>but a woman who fears the Lord is to be praised.</a:t>
            </a:r>
          </a:p>
          <a:p>
            <a:pPr algn="ctr"/>
            <a:r>
              <a:rPr lang="en-US" sz="2800" u="none" dirty="0">
                <a:solidFill>
                  <a:srgbClr val="22228B"/>
                </a:solidFill>
                <a:latin typeface="Calibri" panose="020F0502020204030204" pitchFamily="34" charset="0"/>
              </a:rPr>
              <a:t>Honor her for all that her hands have done,</a:t>
            </a:r>
          </a:p>
          <a:p>
            <a:pPr algn="ctr"/>
            <a:r>
              <a:rPr lang="en-US" sz="2800" u="none" dirty="0">
                <a:solidFill>
                  <a:srgbClr val="22228B"/>
                </a:solidFill>
                <a:latin typeface="Calibri" panose="020F0502020204030204" pitchFamily="34" charset="0"/>
              </a:rPr>
              <a:t>and let her works bring her praise at the city gate."</a:t>
            </a:r>
            <a:endParaRPr lang="en-US" sz="2800" u="none" dirty="0" smtClean="0">
              <a:solidFill>
                <a:srgbClr val="22228B"/>
              </a:solidFill>
              <a:latin typeface="Calibri" panose="020F0502020204030204" pitchFamily="34" charset="0"/>
            </a:endParaRPr>
          </a:p>
          <a:p>
            <a:pPr algn="ctr"/>
            <a:endParaRPr lang="en-US" sz="1050" u="none" dirty="0" smtClean="0">
              <a:solidFill>
                <a:srgbClr val="22228B"/>
              </a:solidFill>
              <a:latin typeface="Calibri" panose="020F0502020204030204" pitchFamily="34" charset="0"/>
            </a:endParaRPr>
          </a:p>
          <a:p>
            <a:pPr algn="ctr"/>
            <a:r>
              <a:rPr lang="en-US" u="none" dirty="0">
                <a:solidFill>
                  <a:srgbClr val="22228B"/>
                </a:solidFill>
                <a:latin typeface="Calibri" panose="020F0502020204030204" pitchFamily="34" charset="0"/>
              </a:rPr>
              <a:t>Proverbs 31:29-31</a:t>
            </a:r>
            <a:endParaRPr lang="pt-BR" sz="2800" u="none" dirty="0">
              <a:solidFill>
                <a:srgbClr val="22228B"/>
              </a:solidFill>
              <a:latin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1316281"/>
            <a:ext cx="3458376" cy="5034344"/>
          </a:xfrm>
          <a:prstGeom prst="rect">
            <a:avLst/>
          </a:prstGeom>
          <a:ln>
            <a:noFill/>
          </a:ln>
          <a:effectLst>
            <a:softEdge rad="112500"/>
          </a:effectLst>
        </p:spPr>
      </p:pic>
    </p:spTree>
    <p:extLst>
      <p:ext uri="{BB962C8B-B14F-4D97-AF65-F5344CB8AC3E}">
        <p14:creationId xmlns:p14="http://schemas.microsoft.com/office/powerpoint/2010/main" val="144643654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1181100" y="1447800"/>
            <a:ext cx="6781800" cy="5181600"/>
          </a:xfrm>
        </p:spPr>
        <p:txBody>
          <a:bodyPr/>
          <a:lstStyle/>
          <a:p>
            <a:pPr algn="ctr" eaLnBrk="1" hangingPunct="1">
              <a:lnSpc>
                <a:spcPct val="150000"/>
              </a:lnSpc>
              <a:buFontTx/>
              <a:buNone/>
            </a:pPr>
            <a:r>
              <a:rPr lang="en-US" dirty="0" smtClean="0">
                <a:latin typeface="Calibri" pitchFamily="34" charset="0"/>
              </a:rPr>
              <a:t>  “It must go from our women to all the homes the world over. And when each woman among our people shall come to appreciate her opportunity, and rejoice in it, realizing not the burdens she must bear,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3429000" y="1143000"/>
            <a:ext cx="5257800" cy="5181600"/>
          </a:xfrm>
        </p:spPr>
        <p:txBody>
          <a:bodyPr/>
          <a:lstStyle/>
          <a:p>
            <a:pPr algn="ctr" eaLnBrk="1" hangingPunct="1">
              <a:buFontTx/>
              <a:buNone/>
            </a:pPr>
            <a:r>
              <a:rPr lang="is-IS" smtClean="0">
                <a:latin typeface="Calibri" pitchFamily="34" charset="0"/>
              </a:rPr>
              <a:t>…</a:t>
            </a:r>
            <a:r>
              <a:rPr lang="en-US" dirty="0" smtClean="0">
                <a:latin typeface="Calibri" pitchFamily="34" charset="0"/>
              </a:rPr>
              <a:t>but the abundant strength that is given with which to carry them, seeing not the danger from the lions in the way, but how they quail and fawn before the courage of even a weak woman’s mighty faith; then shall our ministry go abroad in their work, strong, refreshed, victorious.”</a:t>
            </a:r>
            <a:endParaRPr lang="en-US" sz="2800" dirty="0" smtClean="0">
              <a:latin typeface="Calibri" pitchFamily="34" charset="0"/>
            </a:endParaRPr>
          </a:p>
        </p:txBody>
      </p:sp>
      <p:pic>
        <p:nvPicPr>
          <p:cNvPr id="2" name="Picture 1"/>
          <p:cNvPicPr>
            <a:picLocks noChangeAspect="1"/>
          </p:cNvPicPr>
          <p:nvPr/>
        </p:nvPicPr>
        <p:blipFill>
          <a:blip r:embed="rId4"/>
          <a:stretch>
            <a:fillRect/>
          </a:stretch>
        </p:blipFill>
        <p:spPr>
          <a:xfrm>
            <a:off x="362857" y="1143000"/>
            <a:ext cx="2989943" cy="3498233"/>
          </a:xfrm>
          <a:prstGeom prst="ellipse">
            <a:avLst/>
          </a:prstGeom>
          <a:ln>
            <a:noFill/>
          </a:ln>
          <a:effectLst>
            <a:softEdge rad="112500"/>
          </a:effectLst>
        </p:spPr>
      </p:pic>
    </p:spTree>
    <p:extLst>
      <p:ext uri="{BB962C8B-B14F-4D97-AF65-F5344CB8AC3E}">
        <p14:creationId xmlns:p14="http://schemas.microsoft.com/office/powerpoint/2010/main" val="3162019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3217</TotalTime>
  <Words>6199</Words>
  <Application>Microsoft Macintosh PowerPoint</Application>
  <PresentationFormat>On-screen Show (4:3)</PresentationFormat>
  <Paragraphs>600</Paragraphs>
  <Slides>74</Slides>
  <Notes>74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Savoye LET Plain:1.0</vt:lpstr>
      <vt:lpstr>Times New Roman</vt:lpstr>
      <vt:lpstr>Wingdings</vt:lpstr>
      <vt:lpstr>WP TypographicSymbols</vt:lpstr>
      <vt:lpstr>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Encouragement from Ellen 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The Whirlwind of the Lord: The fascinating true story of Sarepta Myrenda Irish Henry by Margaret Rossiter Thiele </vt:lpstr>
      <vt:lpstr>B. Women’s Ministries Time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American Division</vt:lpstr>
      <vt:lpstr>Northern Asia Pacific Division  (formerly Far Eastern Division and then Asia Pacific Division)</vt:lpstr>
      <vt:lpstr>Southern Asia Pacific Division  (formerly Far Eastern Division and Asia Pacific Division)</vt:lpstr>
      <vt:lpstr>Euro-Asia Division</vt:lpstr>
      <vt:lpstr>West Central Africa Division  (formerly Africa-Indian Ocean Division)</vt:lpstr>
      <vt:lpstr>Trans-European Division</vt:lpstr>
      <vt:lpstr>Southern Asia Division</vt:lpstr>
      <vt:lpstr>South Pacific Division</vt:lpstr>
      <vt:lpstr>Middle East Union  (Attached field of the world church until 1995)</vt:lpstr>
      <vt:lpstr>South American Division</vt:lpstr>
      <vt:lpstr>South African Union Conference  (Attached field of the world church until 2003)</vt:lpstr>
      <vt:lpstr>Southern Africa-Indian Ocean Division</vt:lpstr>
      <vt:lpstr>Inter-American Division</vt:lpstr>
      <vt:lpstr>Inter-European Division  (formerly Euro-Africa Division)</vt:lpstr>
      <vt:lpstr>East Central Africa Division</vt:lpstr>
      <vt:lpstr>II. Mission Statement</vt:lpstr>
      <vt:lpstr>Mission Statement</vt:lpstr>
      <vt:lpstr>Mission Statement</vt:lpstr>
      <vt:lpstr>PowerPoint Presentation</vt:lpstr>
      <vt:lpstr>PowerPoint Presentation</vt:lpstr>
      <vt:lpstr>PowerPoint Presentation</vt:lpstr>
      <vt:lpstr>PowerPoint Presentation</vt:lpstr>
      <vt:lpstr>PowerPoint Presentation</vt:lpstr>
      <vt:lpstr>III. Overview of Women’s Ministries  Programs and Resources</vt:lpstr>
      <vt:lpstr>PowerPoint Presentation</vt:lpstr>
      <vt:lpstr>PowerPoint Presentation</vt:lpstr>
      <vt:lpstr>PowerPoint Presentation</vt:lpstr>
      <vt:lpstr>PowerPoint Presentation</vt:lpstr>
      <vt:lpstr>PowerPoint Presentation</vt:lpstr>
      <vt:lpstr>PowerPoint Presentation</vt:lpstr>
    </vt:vector>
  </TitlesOfParts>
  <Company>TRANS-EUROPEAN DIVISION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Women’s Ministries</dc:title>
  <dc:creator>TRANS-EUROPEAN DIVISION</dc:creator>
  <cp:lastModifiedBy>Arrais, Raquel</cp:lastModifiedBy>
  <cp:revision>209</cp:revision>
  <dcterms:created xsi:type="dcterms:W3CDTF">2002-10-07T10:46:24Z</dcterms:created>
  <dcterms:modified xsi:type="dcterms:W3CDTF">2016-02-14T15:51:43Z</dcterms:modified>
</cp:coreProperties>
</file>