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83" r:id="rId5"/>
    <p:sldId id="259" r:id="rId6"/>
    <p:sldId id="260" r:id="rId7"/>
    <p:sldId id="261" r:id="rId8"/>
    <p:sldId id="262" r:id="rId9"/>
    <p:sldId id="263" r:id="rId10"/>
    <p:sldId id="264" r:id="rId11"/>
    <p:sldId id="265" r:id="rId12"/>
    <p:sldId id="266" r:id="rId13"/>
    <p:sldId id="284" r:id="rId14"/>
    <p:sldId id="267" r:id="rId15"/>
    <p:sldId id="268" r:id="rId16"/>
    <p:sldId id="269" r:id="rId17"/>
    <p:sldId id="270" r:id="rId18"/>
    <p:sldId id="271" r:id="rId19"/>
    <p:sldId id="272" r:id="rId20"/>
    <p:sldId id="273" r:id="rId21"/>
    <p:sldId id="285" r:id="rId22"/>
    <p:sldId id="286" r:id="rId23"/>
    <p:sldId id="287" r:id="rId24"/>
    <p:sldId id="288" r:id="rId25"/>
    <p:sldId id="274" r:id="rId26"/>
    <p:sldId id="275" r:id="rId27"/>
    <p:sldId id="276" r:id="rId28"/>
    <p:sldId id="277" r:id="rId29"/>
    <p:sldId id="278" r:id="rId30"/>
    <p:sldId id="279" r:id="rId31"/>
    <p:sldId id="289" r:id="rId32"/>
    <p:sldId id="291" r:id="rId33"/>
    <p:sldId id="293" r:id="rId34"/>
    <p:sldId id="295" r:id="rId35"/>
    <p:sldId id="294" r:id="rId36"/>
    <p:sldId id="296" r:id="rId37"/>
    <p:sldId id="297" r:id="rId38"/>
    <p:sldId id="281" r:id="rId39"/>
    <p:sldId id="29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257D"/>
    <a:srgbClr val="389802"/>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18" autoAdjust="0"/>
    <p:restoredTop sz="65455" autoAdjust="0"/>
  </p:normalViewPr>
  <p:slideViewPr>
    <p:cSldViewPr>
      <p:cViewPr>
        <p:scale>
          <a:sx n="40" d="100"/>
          <a:sy n="40" d="100"/>
        </p:scale>
        <p:origin x="2024" y="168"/>
      </p:cViewPr>
      <p:guideLst>
        <p:guide orient="horz" pos="2160"/>
        <p:guide pos="2880"/>
      </p:guideLst>
    </p:cSldViewPr>
  </p:slideViewPr>
  <p:notesTextViewPr>
    <p:cViewPr>
      <p:scale>
        <a:sx n="100" d="100"/>
        <a:sy n="100" d="100"/>
      </p:scale>
      <p:origin x="0" y="0"/>
    </p:cViewPr>
  </p:notesTextViewPr>
  <p:notesViewPr>
    <p:cSldViewPr>
      <p:cViewPr>
        <p:scale>
          <a:sx n="79" d="100"/>
          <a:sy n="79" d="100"/>
        </p:scale>
        <p:origin x="2544" y="2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B03B62-18CB-49AF-B801-09D0442428A8}" type="datetimeFigureOut">
              <a:rPr lang="en-US" smtClean="0"/>
              <a:pPr/>
              <a:t>2/14/16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728B45-2415-4443-B537-14CFD11274DE}" type="slidenum">
              <a:rPr lang="en-US" smtClean="0"/>
              <a:pPr/>
              <a:t>‹#›</a:t>
            </a:fld>
            <a:endParaRPr lang="en-US"/>
          </a:p>
        </p:txBody>
      </p:sp>
    </p:spTree>
    <p:extLst>
      <p:ext uri="{BB962C8B-B14F-4D97-AF65-F5344CB8AC3E}">
        <p14:creationId xmlns:p14="http://schemas.microsoft.com/office/powerpoint/2010/main" val="18431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728B45-2415-4443-B537-14CFD11274DE}" type="slidenum">
              <a:rPr lang="en-US" smtClean="0"/>
              <a:pPr/>
              <a:t>1</a:t>
            </a:fld>
            <a:endParaRPr lang="en-US"/>
          </a:p>
        </p:txBody>
      </p:sp>
    </p:spTree>
    <p:extLst>
      <p:ext uri="{BB962C8B-B14F-4D97-AF65-F5344CB8AC3E}">
        <p14:creationId xmlns:p14="http://schemas.microsoft.com/office/powerpoint/2010/main" val="1359512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915816"/>
            <a:ext cx="5486400" cy="5542384"/>
          </a:xfrm>
        </p:spPr>
        <p:txBody>
          <a:bodyPr>
            <a:normAutofit/>
          </a:bodyPr>
          <a:lstStyle/>
          <a:p>
            <a:r>
              <a:rPr lang="en-US" b="1" dirty="0" smtClean="0"/>
              <a:t>4. CHOOSE </a:t>
            </a:r>
            <a:r>
              <a:rPr lang="en-US" b="1" dirty="0"/>
              <a:t>A SITE </a:t>
            </a:r>
            <a:endParaRPr lang="en-US" b="1" dirty="0" smtClean="0"/>
          </a:p>
          <a:p>
            <a:endParaRPr lang="en-US" dirty="0"/>
          </a:p>
          <a:p>
            <a:r>
              <a:rPr lang="en-US" dirty="0" smtClean="0"/>
              <a:t>Now </a:t>
            </a:r>
            <a:r>
              <a:rPr lang="en-US" dirty="0"/>
              <a:t>that you know your objectives and you have a feel for the program, and you have your budget checklist in hand, you are ready to find a place to hold your meeting. </a:t>
            </a:r>
          </a:p>
          <a:p>
            <a:r>
              <a:rPr lang="en-US" dirty="0"/>
              <a:t> </a:t>
            </a:r>
          </a:p>
          <a:p>
            <a:r>
              <a:rPr lang="en-US" dirty="0"/>
              <a:t>If the main purpose of your event is to pray and meditate and gain a deeper understanding of God’s will for your life, than look for a facility that will enhance that experience for your group.  The best fit for this group may not be a downtown hotel in a busy city.  </a:t>
            </a:r>
          </a:p>
          <a:p>
            <a:r>
              <a:rPr lang="en-US" dirty="0"/>
              <a:t> </a:t>
            </a:r>
          </a:p>
          <a:p>
            <a:r>
              <a:rPr lang="en-US" dirty="0"/>
              <a:t>If the group is coming together for recreational purposes, to swim, ski, or train for the next marathon, then look for a facility with those activities on site or close by. The main question you want to ask yourself is:  Does this site meet the objectives and give the attendees the best experience for this event?</a:t>
            </a:r>
          </a:p>
          <a:p>
            <a:r>
              <a:rPr lang="en-US" dirty="0"/>
              <a:t> </a:t>
            </a:r>
          </a:p>
          <a:p>
            <a:r>
              <a:rPr lang="en-US" dirty="0"/>
              <a:t>If you are holding the event in your own city, you probably have a good idea of what hotel or conference center can accommodate the size group you anticipate.  Talk to the sales representative directly.  If you are looking in another city, consider the Convention and Visitors Bureau (CVB) or other relevant organization in your country as your best partner in finding the perfect place for your event.  (See the handout “10 Things You Need to Know About Convention and Visitors Bureaus.”)</a:t>
            </a:r>
          </a:p>
          <a:p>
            <a:r>
              <a:rPr lang="en-US" dirty="0"/>
              <a:t> </a:t>
            </a:r>
            <a:endParaRPr lang="en-US" dirty="0" smtClean="0"/>
          </a:p>
          <a:p>
            <a:r>
              <a:rPr lang="en-US" b="1" dirty="0" smtClean="0"/>
              <a:t>Request </a:t>
            </a:r>
            <a:r>
              <a:rPr lang="en-US" b="1" dirty="0"/>
              <a:t>for Proposal.</a:t>
            </a:r>
            <a:r>
              <a:rPr lang="en-US" dirty="0"/>
              <a:t>  Now is the time to begin preparing the all-important Request for Proposal (RFP).  (See handout “Request for Proposal.”)  Preparation of the RFP will force you to look at your plans carefully and put them in a format ready for a convention and visitor’s bureau or a hotel property to evaluate your piece of business.  Make sure your RFP is clear, concise, and complete.  Be as specific as possible.</a:t>
            </a:r>
          </a:p>
          <a:p>
            <a:endParaRPr lang="en-US" dirty="0"/>
          </a:p>
        </p:txBody>
      </p:sp>
      <p:sp>
        <p:nvSpPr>
          <p:cNvPr id="4" name="Slide Number Placeholder 3"/>
          <p:cNvSpPr>
            <a:spLocks noGrp="1"/>
          </p:cNvSpPr>
          <p:nvPr>
            <p:ph type="sldNum" sz="quarter" idx="10"/>
          </p:nvPr>
        </p:nvSpPr>
        <p:spPr/>
        <p:txBody>
          <a:bodyPr/>
          <a:lstStyle/>
          <a:p>
            <a:fld id="{78728B45-2415-4443-B537-14CFD11274DE}" type="slidenum">
              <a:rPr lang="en-US" smtClean="0"/>
              <a:pPr/>
              <a:t>10</a:t>
            </a:fld>
            <a:endParaRPr lang="en-US"/>
          </a:p>
        </p:txBody>
      </p:sp>
    </p:spTree>
    <p:extLst>
      <p:ext uri="{BB962C8B-B14F-4D97-AF65-F5344CB8AC3E}">
        <p14:creationId xmlns:p14="http://schemas.microsoft.com/office/powerpoint/2010/main" val="1012502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is important to consider?  </a:t>
            </a:r>
          </a:p>
          <a:p>
            <a:r>
              <a:rPr lang="en-US" dirty="0"/>
              <a:t> </a:t>
            </a:r>
            <a:endParaRPr lang="en-US" b="1" dirty="0"/>
          </a:p>
          <a:p>
            <a:pPr marL="344488" lvl="0" indent="-119063">
              <a:buFont typeface="Arial" pitchFamily="34" charset="0"/>
              <a:buChar char="•"/>
            </a:pPr>
            <a:r>
              <a:rPr lang="en-US" b="1" dirty="0"/>
              <a:t>What hotel rates will your target audience be willing to pay?</a:t>
            </a:r>
          </a:p>
          <a:p>
            <a:pPr marL="344488" lvl="0" indent="-119063">
              <a:buFont typeface="Arial" pitchFamily="34" charset="0"/>
              <a:buChar char="•"/>
            </a:pPr>
            <a:r>
              <a:rPr lang="en-US" b="1" dirty="0"/>
              <a:t>How many sleeping rooms do you need?  On what days?</a:t>
            </a:r>
          </a:p>
          <a:p>
            <a:pPr marL="344488" lvl="0" indent="-119063">
              <a:buFont typeface="Arial" pitchFamily="34" charset="0"/>
              <a:buChar char="•"/>
            </a:pPr>
            <a:r>
              <a:rPr lang="en-US" b="1" dirty="0"/>
              <a:t>How will reservations be </a:t>
            </a:r>
            <a:r>
              <a:rPr lang="en-US" b="1" dirty="0" smtClean="0"/>
              <a:t>made?</a:t>
            </a:r>
            <a:endParaRPr lang="en-US" b="1" dirty="0"/>
          </a:p>
          <a:p>
            <a:endParaRPr lang="en-US" dirty="0"/>
          </a:p>
        </p:txBody>
      </p:sp>
      <p:sp>
        <p:nvSpPr>
          <p:cNvPr id="4" name="Slide Number Placeholder 3"/>
          <p:cNvSpPr>
            <a:spLocks noGrp="1"/>
          </p:cNvSpPr>
          <p:nvPr>
            <p:ph type="sldNum" sz="quarter" idx="10"/>
          </p:nvPr>
        </p:nvSpPr>
        <p:spPr/>
        <p:txBody>
          <a:bodyPr/>
          <a:lstStyle/>
          <a:p>
            <a:fld id="{78728B45-2415-4443-B537-14CFD11274DE}" type="slidenum">
              <a:rPr lang="en-US" smtClean="0"/>
              <a:pPr/>
              <a:t>11</a:t>
            </a:fld>
            <a:endParaRPr lang="en-US"/>
          </a:p>
        </p:txBody>
      </p:sp>
    </p:spTree>
    <p:extLst>
      <p:ext uri="{BB962C8B-B14F-4D97-AF65-F5344CB8AC3E}">
        <p14:creationId xmlns:p14="http://schemas.microsoft.com/office/powerpoint/2010/main" val="1272469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4488" lvl="0" indent="-119063">
              <a:buFont typeface="Arial" pitchFamily="34" charset="0"/>
              <a:buChar char="•"/>
            </a:pPr>
            <a:r>
              <a:rPr lang="en-US" b="1" dirty="0" smtClean="0"/>
              <a:t>What kind and how much meeting space will be required?</a:t>
            </a:r>
          </a:p>
          <a:p>
            <a:pPr marL="344488" lvl="0" indent="-119063">
              <a:buFont typeface="Arial" pitchFamily="34" charset="0"/>
              <a:buChar char="•"/>
            </a:pPr>
            <a:r>
              <a:rPr lang="en-US" b="1" dirty="0" smtClean="0"/>
              <a:t>Will you be serving meals?</a:t>
            </a:r>
          </a:p>
          <a:p>
            <a:pPr marL="344488" lvl="0" indent="-119063">
              <a:buFont typeface="Arial" pitchFamily="34" charset="0"/>
              <a:buChar char="•"/>
            </a:pPr>
            <a:r>
              <a:rPr lang="en-US" b="1" dirty="0" smtClean="0"/>
              <a:t>What are your anticipated audiovisual needs?</a:t>
            </a:r>
          </a:p>
          <a:p>
            <a:pPr marL="344488" lvl="0" indent="-119063">
              <a:buFont typeface="Arial" pitchFamily="34" charset="0"/>
              <a:buChar char="•"/>
            </a:pPr>
            <a:r>
              <a:rPr lang="en-US" b="1" dirty="0" smtClean="0"/>
              <a:t>How will services be paid?</a:t>
            </a:r>
          </a:p>
          <a:p>
            <a:endParaRPr lang="en-US" dirty="0"/>
          </a:p>
        </p:txBody>
      </p:sp>
      <p:sp>
        <p:nvSpPr>
          <p:cNvPr id="4" name="Slide Number Placeholder 3"/>
          <p:cNvSpPr>
            <a:spLocks noGrp="1"/>
          </p:cNvSpPr>
          <p:nvPr>
            <p:ph type="sldNum" sz="quarter" idx="10"/>
          </p:nvPr>
        </p:nvSpPr>
        <p:spPr/>
        <p:txBody>
          <a:bodyPr/>
          <a:lstStyle/>
          <a:p>
            <a:fld id="{78728B45-2415-4443-B537-14CFD11274DE}" type="slidenum">
              <a:rPr lang="en-US" smtClean="0"/>
              <a:pPr/>
              <a:t>12</a:t>
            </a:fld>
            <a:endParaRPr lang="en-US"/>
          </a:p>
        </p:txBody>
      </p:sp>
    </p:spTree>
    <p:extLst>
      <p:ext uri="{BB962C8B-B14F-4D97-AF65-F5344CB8AC3E}">
        <p14:creationId xmlns:p14="http://schemas.microsoft.com/office/powerpoint/2010/main" val="2027907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323850"/>
            <a:ext cx="2743200" cy="2057400"/>
          </a:xfrm>
        </p:spPr>
      </p:sp>
      <p:sp>
        <p:nvSpPr>
          <p:cNvPr id="3" name="Notes Placeholder 2"/>
          <p:cNvSpPr>
            <a:spLocks noGrp="1"/>
          </p:cNvSpPr>
          <p:nvPr>
            <p:ph type="body" idx="1"/>
          </p:nvPr>
        </p:nvSpPr>
        <p:spPr>
          <a:xfrm>
            <a:off x="685800" y="2555776"/>
            <a:ext cx="5486400" cy="5184576"/>
          </a:xfrm>
        </p:spPr>
        <p:txBody>
          <a:bodyPr>
            <a:noAutofit/>
          </a:bodyPr>
          <a:lstStyle/>
          <a:p>
            <a:r>
              <a:rPr lang="en-US" b="1" dirty="0"/>
              <a:t>Hotel Rates</a:t>
            </a:r>
            <a:r>
              <a:rPr lang="en-US" dirty="0"/>
              <a:t>.  Know the area you are considering.  Schedule your meeting in off-season periods, if at all possible.  Let’s talk just a moment about hotel rates.  </a:t>
            </a:r>
            <a:r>
              <a:rPr lang="en-US" u="sng" dirty="0"/>
              <a:t>High season</a:t>
            </a:r>
            <a:r>
              <a:rPr lang="en-US" dirty="0"/>
              <a:t> is when the hotel is busiest and people are willing to pay high rates.  </a:t>
            </a:r>
            <a:r>
              <a:rPr lang="en-US" u="sng" dirty="0"/>
              <a:t>Shoulder rates</a:t>
            </a:r>
            <a:r>
              <a:rPr lang="en-US" dirty="0"/>
              <a:t> are just before and after that peak high period for a hotel.  The occupancy is lower because the snow isn’t as great, or whatever reason for that part of the country.  </a:t>
            </a:r>
            <a:r>
              <a:rPr lang="en-US" u="sng" dirty="0"/>
              <a:t>Off-season</a:t>
            </a:r>
            <a:r>
              <a:rPr lang="en-US" dirty="0"/>
              <a:t> is when no one wants to be there because the main attraction isn’t available, for example no snow on the mountain or too cold for the beach.  Plan your meetings in those off season dates and you will find the hotels more willing to cut a deal to put heads on their beds.  Flexibility in dates will give you flexibility in rates.  If you know your attendees will not pay $200 a night, don’t request a proposal from a hotel that will not be able to meet your $75 a night budget. </a:t>
            </a:r>
          </a:p>
          <a:p>
            <a:r>
              <a:rPr lang="en-US" b="1" dirty="0"/>
              <a:t>  </a:t>
            </a:r>
            <a:endParaRPr lang="en-US" dirty="0"/>
          </a:p>
          <a:p>
            <a:r>
              <a:rPr lang="en-US" b="1" dirty="0"/>
              <a:t>Reservations</a:t>
            </a:r>
            <a:r>
              <a:rPr lang="en-US" dirty="0"/>
              <a:t>.  Once you have chosen the hotel for your event, determine how the guests will make their reservations.  For small groups (up to 50), it is easy to prepare a rooming list.  For larger groups the hotel can provide a reservation card that each individual sends directly to the hotel.  If you are using multiple hotels in a city, talk to the CVB about utilizing their housing bureau to handle the hotel reservations.  There may be a small charge for this service that will be incorporated into the room rate.</a:t>
            </a:r>
          </a:p>
          <a:p>
            <a:r>
              <a:rPr lang="en-US" dirty="0"/>
              <a:t>  </a:t>
            </a:r>
          </a:p>
          <a:p>
            <a:r>
              <a:rPr lang="en-US" b="1" dirty="0"/>
              <a:t>Space.</a:t>
            </a:r>
            <a:r>
              <a:rPr lang="en-US" dirty="0"/>
              <a:t>  Know and understand the space you need.  You have outlined your program so you know how much space you will need for your plenary and breakout sessions.  Outline this carefully and accurately for the hotel in your Request for Proposal.  Don’t forget to request space for your registration area and if you need a staff room or office, now is the time to check on availability.  Will you need exhibit space?  Now is the time to request it.  The hotel needs this information to be sure that your meeting will fit their space.  </a:t>
            </a:r>
          </a:p>
          <a:p>
            <a:endParaRPr lang="en-US" dirty="0"/>
          </a:p>
        </p:txBody>
      </p:sp>
      <p:sp>
        <p:nvSpPr>
          <p:cNvPr id="4" name="Slide Number Placeholder 3"/>
          <p:cNvSpPr>
            <a:spLocks noGrp="1"/>
          </p:cNvSpPr>
          <p:nvPr>
            <p:ph type="sldNum" sz="quarter" idx="10"/>
          </p:nvPr>
        </p:nvSpPr>
        <p:spPr/>
        <p:txBody>
          <a:bodyPr/>
          <a:lstStyle/>
          <a:p>
            <a:fld id="{78728B45-2415-4443-B537-14CFD11274DE}" type="slidenum">
              <a:rPr lang="en-US" smtClean="0"/>
              <a:pPr/>
              <a:t>13</a:t>
            </a:fld>
            <a:endParaRPr lang="en-US"/>
          </a:p>
        </p:txBody>
      </p:sp>
    </p:spTree>
    <p:extLst>
      <p:ext uri="{BB962C8B-B14F-4D97-AF65-F5344CB8AC3E}">
        <p14:creationId xmlns:p14="http://schemas.microsoft.com/office/powerpoint/2010/main" val="968338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987824"/>
            <a:ext cx="5486400" cy="5470376"/>
          </a:xfrm>
        </p:spPr>
        <p:txBody>
          <a:bodyPr>
            <a:normAutofit/>
          </a:bodyPr>
          <a:lstStyle/>
          <a:p>
            <a:r>
              <a:rPr lang="en-US" b="1" dirty="0"/>
              <a:t>Room Setups.</a:t>
            </a:r>
            <a:r>
              <a:rPr lang="en-US" dirty="0"/>
              <a:t>  Did you know that the placement of tables, chairs, speakers and audiovisual can enhance or ruin the objectives of your meeting?  Attendees should be as close to the presenter as possible.  What else should you consider?  </a:t>
            </a:r>
            <a:r>
              <a:rPr lang="en-US" dirty="0" smtClean="0"/>
              <a:t>What </a:t>
            </a:r>
            <a:r>
              <a:rPr lang="en-US" dirty="0"/>
              <a:t>is the focal point of the room?  Is it the speaker or the projection screen?  Be sure to provide clear sight lines to that focal </a:t>
            </a:r>
            <a:r>
              <a:rPr lang="en-US" dirty="0" smtClean="0"/>
              <a:t>point.</a:t>
            </a:r>
          </a:p>
          <a:p>
            <a:pPr lvl="0"/>
            <a:endParaRPr lang="en-US" dirty="0"/>
          </a:p>
          <a:p>
            <a:pPr marL="171450" lvl="0" indent="-171450">
              <a:buFont typeface="Wingdings" charset="2"/>
              <a:buChar char="§"/>
            </a:pPr>
            <a:r>
              <a:rPr lang="en-US" dirty="0" smtClean="0"/>
              <a:t>Make </a:t>
            </a:r>
            <a:r>
              <a:rPr lang="en-US" dirty="0"/>
              <a:t>sure your attendees are comfortable.  Would you be comfortable if you had to twist around in your seat to see the speaker?  </a:t>
            </a:r>
            <a:endParaRPr lang="en-US" dirty="0" smtClean="0"/>
          </a:p>
          <a:p>
            <a:pPr marL="171450" lvl="0" indent="-171450">
              <a:buFont typeface="Wingdings" charset="2"/>
              <a:buChar char="§"/>
            </a:pPr>
            <a:r>
              <a:rPr lang="en-US" dirty="0" smtClean="0"/>
              <a:t>Match </a:t>
            </a:r>
            <a:r>
              <a:rPr lang="en-US" dirty="0"/>
              <a:t>the room setup to the message.  Is the program interactive or lecture?</a:t>
            </a:r>
          </a:p>
          <a:p>
            <a:r>
              <a:rPr lang="en-US" dirty="0"/>
              <a:t> </a:t>
            </a:r>
          </a:p>
          <a:p>
            <a:r>
              <a:rPr lang="en-US" dirty="0"/>
              <a:t>Let’s look at some typical room sets:  </a:t>
            </a:r>
          </a:p>
          <a:p>
            <a:r>
              <a:rPr lang="en-US" dirty="0"/>
              <a:t>	</a:t>
            </a:r>
          </a:p>
          <a:p>
            <a:r>
              <a:rPr lang="en-US" b="1" u="sng" dirty="0"/>
              <a:t>Theater or Auditorium </a:t>
            </a:r>
            <a:r>
              <a:rPr lang="en-US" b="1" u="sng" dirty="0" smtClean="0"/>
              <a:t>Seating</a:t>
            </a:r>
            <a:r>
              <a:rPr lang="en-US" b="1" dirty="0" smtClean="0"/>
              <a:t>:</a:t>
            </a:r>
          </a:p>
          <a:p>
            <a:endParaRPr lang="en-US" b="1" dirty="0"/>
          </a:p>
          <a:p>
            <a:r>
              <a:rPr lang="en-US" dirty="0" smtClean="0"/>
              <a:t>For </a:t>
            </a:r>
            <a:r>
              <a:rPr lang="en-US" dirty="0"/>
              <a:t>reasons of space and cost, theater seats are appropriate in many cases and maximize the seating in the room.  It is good for lectures where extensive note taking is not required.  In a chevron-style theater, rows are angled toward the stage or front of the room.</a:t>
            </a:r>
          </a:p>
          <a:p>
            <a:endParaRPr lang="en-US" dirty="0"/>
          </a:p>
        </p:txBody>
      </p:sp>
      <p:sp>
        <p:nvSpPr>
          <p:cNvPr id="4" name="Slide Number Placeholder 3"/>
          <p:cNvSpPr>
            <a:spLocks noGrp="1"/>
          </p:cNvSpPr>
          <p:nvPr>
            <p:ph type="sldNum" sz="quarter" idx="10"/>
          </p:nvPr>
        </p:nvSpPr>
        <p:spPr/>
        <p:txBody>
          <a:bodyPr/>
          <a:lstStyle/>
          <a:p>
            <a:fld id="{78728B45-2415-4443-B537-14CFD11274DE}" type="slidenum">
              <a:rPr lang="en-US" smtClean="0"/>
              <a:pPr/>
              <a:t>14</a:t>
            </a:fld>
            <a:endParaRPr lang="en-US"/>
          </a:p>
        </p:txBody>
      </p:sp>
    </p:spTree>
    <p:extLst>
      <p:ext uri="{BB962C8B-B14F-4D97-AF65-F5344CB8AC3E}">
        <p14:creationId xmlns:p14="http://schemas.microsoft.com/office/powerpoint/2010/main" val="722308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School room</a:t>
            </a:r>
            <a:r>
              <a:rPr lang="en-US" b="1" u="none" dirty="0" smtClean="0"/>
              <a:t>:</a:t>
            </a:r>
            <a:endParaRPr lang="en-US" b="1" dirty="0"/>
          </a:p>
          <a:p>
            <a:endParaRPr lang="en-US" dirty="0" smtClean="0"/>
          </a:p>
          <a:p>
            <a:r>
              <a:rPr lang="en-US" dirty="0" smtClean="0"/>
              <a:t>Preferred </a:t>
            </a:r>
            <a:r>
              <a:rPr lang="en-US" dirty="0"/>
              <a:t>for longer sessions and where a writing surface is needed.  It requires more space than theater seating.  A chevron-style classroom allows participants to see and connect with one another.</a:t>
            </a:r>
          </a:p>
          <a:p>
            <a:endParaRPr lang="en-US" dirty="0"/>
          </a:p>
        </p:txBody>
      </p:sp>
      <p:sp>
        <p:nvSpPr>
          <p:cNvPr id="4" name="Slide Number Placeholder 3"/>
          <p:cNvSpPr>
            <a:spLocks noGrp="1"/>
          </p:cNvSpPr>
          <p:nvPr>
            <p:ph type="sldNum" sz="quarter" idx="10"/>
          </p:nvPr>
        </p:nvSpPr>
        <p:spPr/>
        <p:txBody>
          <a:bodyPr/>
          <a:lstStyle/>
          <a:p>
            <a:fld id="{78728B45-2415-4443-B537-14CFD11274DE}" type="slidenum">
              <a:rPr lang="en-US" smtClean="0"/>
              <a:pPr/>
              <a:t>15</a:t>
            </a:fld>
            <a:endParaRPr lang="en-US"/>
          </a:p>
        </p:txBody>
      </p:sp>
    </p:spTree>
    <p:extLst>
      <p:ext uri="{BB962C8B-B14F-4D97-AF65-F5344CB8AC3E}">
        <p14:creationId xmlns:p14="http://schemas.microsoft.com/office/powerpoint/2010/main" val="1820388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Rounds:  </a:t>
            </a:r>
            <a:endParaRPr lang="en-US" b="1" dirty="0" smtClean="0"/>
          </a:p>
          <a:p>
            <a:endParaRPr lang="en-US" b="1" dirty="0" smtClean="0"/>
          </a:p>
          <a:p>
            <a:r>
              <a:rPr lang="en-US" dirty="0" smtClean="0"/>
              <a:t>Typical </a:t>
            </a:r>
            <a:r>
              <a:rPr lang="en-US" dirty="0"/>
              <a:t>seating for meals.  Usually set for 8-10 people.</a:t>
            </a:r>
          </a:p>
          <a:p>
            <a:endParaRPr lang="en-US" dirty="0"/>
          </a:p>
        </p:txBody>
      </p:sp>
      <p:sp>
        <p:nvSpPr>
          <p:cNvPr id="4" name="Slide Number Placeholder 3"/>
          <p:cNvSpPr>
            <a:spLocks noGrp="1"/>
          </p:cNvSpPr>
          <p:nvPr>
            <p:ph type="sldNum" sz="quarter" idx="10"/>
          </p:nvPr>
        </p:nvSpPr>
        <p:spPr/>
        <p:txBody>
          <a:bodyPr/>
          <a:lstStyle/>
          <a:p>
            <a:fld id="{78728B45-2415-4443-B537-14CFD11274DE}" type="slidenum">
              <a:rPr lang="en-US" smtClean="0"/>
              <a:pPr/>
              <a:t>16</a:t>
            </a:fld>
            <a:endParaRPr lang="en-US"/>
          </a:p>
        </p:txBody>
      </p:sp>
    </p:spTree>
    <p:extLst>
      <p:ext uri="{BB962C8B-B14F-4D97-AF65-F5344CB8AC3E}">
        <p14:creationId xmlns:p14="http://schemas.microsoft.com/office/powerpoint/2010/main" val="933110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Crescents</a:t>
            </a:r>
            <a:r>
              <a:rPr lang="en-US" b="1" u="none" dirty="0"/>
              <a:t>:</a:t>
            </a:r>
            <a:endParaRPr lang="en-US" b="1" dirty="0"/>
          </a:p>
          <a:p>
            <a:endParaRPr lang="en-US" dirty="0" smtClean="0"/>
          </a:p>
          <a:p>
            <a:r>
              <a:rPr lang="en-US" dirty="0" smtClean="0"/>
              <a:t>Round </a:t>
            </a:r>
            <a:r>
              <a:rPr lang="en-US" dirty="0"/>
              <a:t>tables set with four or five chairs.  It is space-intensive but appropriate where writing surface is required and participants need to interact in discussion periods.</a:t>
            </a:r>
          </a:p>
          <a:p>
            <a:endParaRPr lang="en-US" dirty="0"/>
          </a:p>
        </p:txBody>
      </p:sp>
      <p:sp>
        <p:nvSpPr>
          <p:cNvPr id="4" name="Slide Number Placeholder 3"/>
          <p:cNvSpPr>
            <a:spLocks noGrp="1"/>
          </p:cNvSpPr>
          <p:nvPr>
            <p:ph type="sldNum" sz="quarter" idx="10"/>
          </p:nvPr>
        </p:nvSpPr>
        <p:spPr/>
        <p:txBody>
          <a:bodyPr/>
          <a:lstStyle/>
          <a:p>
            <a:fld id="{78728B45-2415-4443-B537-14CFD11274DE}" type="slidenum">
              <a:rPr lang="en-US" smtClean="0"/>
              <a:pPr/>
              <a:t>17</a:t>
            </a:fld>
            <a:endParaRPr lang="en-US"/>
          </a:p>
        </p:txBody>
      </p:sp>
    </p:spTree>
    <p:extLst>
      <p:ext uri="{BB962C8B-B14F-4D97-AF65-F5344CB8AC3E}">
        <p14:creationId xmlns:p14="http://schemas.microsoft.com/office/powerpoint/2010/main" val="6939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U or Hollow </a:t>
            </a:r>
            <a:r>
              <a:rPr lang="en-US" b="1" u="sng" dirty="0" smtClean="0"/>
              <a:t>Square</a:t>
            </a:r>
            <a:r>
              <a:rPr lang="en-US" b="1" u="none" dirty="0"/>
              <a:t>:</a:t>
            </a:r>
            <a:endParaRPr lang="en-US" b="1" dirty="0" smtClean="0"/>
          </a:p>
          <a:p>
            <a:endParaRPr lang="en-US" dirty="0"/>
          </a:p>
          <a:p>
            <a:r>
              <a:rPr lang="en-US" dirty="0" smtClean="0"/>
              <a:t>This </a:t>
            </a:r>
            <a:r>
              <a:rPr lang="en-US" dirty="0"/>
              <a:t>is an excellent setup for small groups where everyone needs to see each other but it is very space consuming.  Our overhead shows the U-shape.  By placing tables at the open side it becomes a hollow square.</a:t>
            </a:r>
          </a:p>
          <a:p>
            <a:endParaRPr lang="en-US" dirty="0"/>
          </a:p>
        </p:txBody>
      </p:sp>
      <p:sp>
        <p:nvSpPr>
          <p:cNvPr id="4" name="Slide Number Placeholder 3"/>
          <p:cNvSpPr>
            <a:spLocks noGrp="1"/>
          </p:cNvSpPr>
          <p:nvPr>
            <p:ph type="sldNum" sz="quarter" idx="10"/>
          </p:nvPr>
        </p:nvSpPr>
        <p:spPr/>
        <p:txBody>
          <a:bodyPr/>
          <a:lstStyle/>
          <a:p>
            <a:fld id="{78728B45-2415-4443-B537-14CFD11274DE}" type="slidenum">
              <a:rPr lang="en-US" smtClean="0"/>
              <a:pPr/>
              <a:t>18</a:t>
            </a:fld>
            <a:endParaRPr lang="en-US"/>
          </a:p>
        </p:txBody>
      </p:sp>
    </p:spTree>
    <p:extLst>
      <p:ext uri="{BB962C8B-B14F-4D97-AF65-F5344CB8AC3E}">
        <p14:creationId xmlns:p14="http://schemas.microsoft.com/office/powerpoint/2010/main" val="740759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Board or Conference </a:t>
            </a:r>
            <a:r>
              <a:rPr lang="en-US" b="1" u="sng" dirty="0" smtClean="0"/>
              <a:t>Room</a:t>
            </a:r>
            <a:r>
              <a:rPr lang="en-US" b="1" dirty="0" smtClean="0"/>
              <a:t>:  </a:t>
            </a:r>
            <a:endParaRPr lang="en-US" b="1" dirty="0"/>
          </a:p>
          <a:p>
            <a:endParaRPr lang="en-US" dirty="0" smtClean="0"/>
          </a:p>
          <a:p>
            <a:r>
              <a:rPr lang="en-US" dirty="0" smtClean="0"/>
              <a:t>An </a:t>
            </a:r>
            <a:r>
              <a:rPr lang="en-US" dirty="0"/>
              <a:t>excellent setup for a small group.  Allows everyone to be seen and heard and provides excellent interchange between participants.</a:t>
            </a:r>
          </a:p>
          <a:p>
            <a:endParaRPr lang="en-US" dirty="0"/>
          </a:p>
        </p:txBody>
      </p:sp>
      <p:sp>
        <p:nvSpPr>
          <p:cNvPr id="4" name="Slide Number Placeholder 3"/>
          <p:cNvSpPr>
            <a:spLocks noGrp="1"/>
          </p:cNvSpPr>
          <p:nvPr>
            <p:ph type="sldNum" sz="quarter" idx="10"/>
          </p:nvPr>
        </p:nvSpPr>
        <p:spPr/>
        <p:txBody>
          <a:bodyPr/>
          <a:lstStyle/>
          <a:p>
            <a:fld id="{78728B45-2415-4443-B537-14CFD11274DE}" type="slidenum">
              <a:rPr lang="en-US" smtClean="0"/>
              <a:pPr/>
              <a:t>19</a:t>
            </a:fld>
            <a:endParaRPr lang="en-US"/>
          </a:p>
        </p:txBody>
      </p:sp>
    </p:spTree>
    <p:extLst>
      <p:ext uri="{BB962C8B-B14F-4D97-AF65-F5344CB8AC3E}">
        <p14:creationId xmlns:p14="http://schemas.microsoft.com/office/powerpoint/2010/main" val="1285228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468313"/>
            <a:ext cx="2263775" cy="1697037"/>
          </a:xfrm>
        </p:spPr>
      </p:sp>
      <p:sp>
        <p:nvSpPr>
          <p:cNvPr id="3" name="Notes Placeholder 2"/>
          <p:cNvSpPr>
            <a:spLocks noGrp="1"/>
          </p:cNvSpPr>
          <p:nvPr>
            <p:ph type="body" idx="1"/>
          </p:nvPr>
        </p:nvSpPr>
        <p:spPr>
          <a:xfrm>
            <a:off x="685800" y="2195736"/>
            <a:ext cx="5839544" cy="5974432"/>
          </a:xfrm>
        </p:spPr>
        <p:txBody>
          <a:bodyPr>
            <a:noAutofit/>
          </a:bodyPr>
          <a:lstStyle/>
          <a:p>
            <a:r>
              <a:rPr lang="en-US" sz="1100" b="1" dirty="0"/>
              <a:t>INTRODUCTION</a:t>
            </a:r>
            <a:endParaRPr lang="en-US" sz="1100" dirty="0"/>
          </a:p>
          <a:p>
            <a:r>
              <a:rPr lang="en-US" sz="1100" dirty="0"/>
              <a:t> </a:t>
            </a:r>
          </a:p>
          <a:p>
            <a:r>
              <a:rPr lang="en-US" sz="1100" dirty="0"/>
              <a:t>There have been many memorable meetings throughout history in the political and corporate arenas that receive wide publicity. We hear of peace talks between countries and large events to introduce new products for consumers.  There are medical meetings and everyone has heard of the Olympics and other sporting events.  Let’s take a moment and think of some very important meetings in the Bible.</a:t>
            </a:r>
          </a:p>
          <a:p>
            <a:r>
              <a:rPr lang="en-US" sz="1100" dirty="0"/>
              <a:t> </a:t>
            </a:r>
          </a:p>
          <a:p>
            <a:r>
              <a:rPr lang="en-US" sz="1100" dirty="0"/>
              <a:t>Noah’s Ark was probably the first cruise ship meeting.  It might qualify as a family reunion - plus pets - type of meeting, but it was a meeting nevertheless.  Just be glad that your meeting doesn’t last for 40 days and 40 </a:t>
            </a:r>
            <a:r>
              <a:rPr lang="en-US" sz="1100" dirty="0" smtClean="0"/>
              <a:t>nights. Moses </a:t>
            </a:r>
            <a:r>
              <a:rPr lang="en-US" sz="1100" dirty="0"/>
              <a:t>was the champion of meeting planners.  He had to plan the transportation out of Egypt; find camping sites for 40 years; keep thousands of people fed and otherwise happy; build a church, and countless other details.  Fortunately for him, he learned to delegate tasks.</a:t>
            </a:r>
          </a:p>
          <a:p>
            <a:r>
              <a:rPr lang="en-US" sz="1100" dirty="0"/>
              <a:t> </a:t>
            </a:r>
          </a:p>
          <a:p>
            <a:r>
              <a:rPr lang="en-US" sz="1100" dirty="0"/>
              <a:t>Who planned the Last Supper?  Someone had to find appropriate space, make sure the room was set, and be sure the basins and water were ready.  Who ordered the food?  </a:t>
            </a:r>
            <a:r>
              <a:rPr lang="en-US" sz="1100" dirty="0" smtClean="0"/>
              <a:t>I </a:t>
            </a:r>
            <a:r>
              <a:rPr lang="en-US" sz="1100" dirty="0"/>
              <a:t>wonder if Martha knew she was a meeting planner?  She had all the right ideas and was most hospitable.  However, she did have a bit of a problem with volunteer recruitment.</a:t>
            </a:r>
          </a:p>
          <a:p>
            <a:r>
              <a:rPr lang="en-US" sz="1100" dirty="0"/>
              <a:t> </a:t>
            </a:r>
          </a:p>
          <a:p>
            <a:r>
              <a:rPr lang="en-US" sz="1100" dirty="0"/>
              <a:t>Now think of your own experience.  Have you ever had guests over for Sabbath lunch? Have you ever invited the whole extended family, all the grandparents, moms and dads, aunties and uncles, nieces and nephews, etc., to your house for a Christmas or a birthday party?  Have you ever been in charge of a potluck at your church</a:t>
            </a:r>
            <a:r>
              <a:rPr lang="en-US" sz="1100" dirty="0" smtClean="0"/>
              <a:t>? If </a:t>
            </a:r>
            <a:r>
              <a:rPr lang="en-US" sz="1100" dirty="0"/>
              <a:t>you answered yes, then you have planned an event.  Now all we have to do is add some programming, a couple hundred more people, audiovisual, a few hotel rooms, and presto!  We have a meeting.</a:t>
            </a:r>
          </a:p>
          <a:p>
            <a:r>
              <a:rPr lang="en-US" sz="1100" dirty="0"/>
              <a:t> </a:t>
            </a:r>
          </a:p>
          <a:p>
            <a:r>
              <a:rPr lang="en-US" sz="1100" dirty="0"/>
              <a:t>Meeting planning is like a puzzle.  If someone hands you 500 puzzle pieces and asks you to put it together but does not give you a picture of what the puzzle should look like, it takes a while to figure out what’s going on.  You don’t know if the various blue colored pieces are sky or water.  You don’t know if the dark pieces are the ground or rocks on a mountain.  But if they hand you 500 puzzle pieces </a:t>
            </a:r>
            <a:r>
              <a:rPr lang="en-US" sz="1100" u="sng" dirty="0"/>
              <a:t>and</a:t>
            </a:r>
            <a:r>
              <a:rPr lang="en-US" sz="1100" dirty="0"/>
              <a:t> give you a picture of what to expect, it becomes much easier, doesn’t it?</a:t>
            </a:r>
          </a:p>
          <a:p>
            <a:r>
              <a:rPr lang="en-US" sz="1100" dirty="0"/>
              <a:t> </a:t>
            </a:r>
          </a:p>
          <a:p>
            <a:r>
              <a:rPr lang="en-US" sz="1100" dirty="0"/>
              <a:t>Our purpose is to review the physical arrangements of planning your event.  The programming is up to you.  You know your objectives and what you want your attendees to learn.  We will work through other aspects of the puzzle and what it takes to make your program work. </a:t>
            </a:r>
          </a:p>
          <a:p>
            <a:r>
              <a:rPr lang="en-US" sz="1100" dirty="0"/>
              <a:t> </a:t>
            </a:r>
          </a:p>
          <a:p>
            <a:r>
              <a:rPr lang="en-US" sz="1100" b="1" dirty="0"/>
              <a:t>PLEASE NOTE THAT IF YOU ARE NOT USING A HOTEL FOR YOUR RETREAT MUCH OF THIS MATERIAL STILL APPLIES TO THE PLANNING AND IMPLEMENTING OF RETREATS/CONGRESSES.</a:t>
            </a:r>
            <a:endParaRPr lang="en-US" sz="1100" dirty="0"/>
          </a:p>
          <a:p>
            <a:endParaRPr lang="en-US" sz="1100" dirty="0"/>
          </a:p>
        </p:txBody>
      </p:sp>
      <p:sp>
        <p:nvSpPr>
          <p:cNvPr id="4" name="Slide Number Placeholder 3"/>
          <p:cNvSpPr>
            <a:spLocks noGrp="1"/>
          </p:cNvSpPr>
          <p:nvPr>
            <p:ph type="sldNum" sz="quarter" idx="10"/>
          </p:nvPr>
        </p:nvSpPr>
        <p:spPr/>
        <p:txBody>
          <a:bodyPr/>
          <a:lstStyle/>
          <a:p>
            <a:fld id="{78728B45-2415-4443-B537-14CFD11274DE}" type="slidenum">
              <a:rPr lang="en-US" smtClean="0"/>
              <a:pPr/>
              <a:t>2</a:t>
            </a:fld>
            <a:endParaRPr lang="en-US"/>
          </a:p>
        </p:txBody>
      </p:sp>
    </p:spTree>
    <p:extLst>
      <p:ext uri="{BB962C8B-B14F-4D97-AF65-F5344CB8AC3E}">
        <p14:creationId xmlns:p14="http://schemas.microsoft.com/office/powerpoint/2010/main" val="480298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compare the seating capacity in these various styles of room sets, let’s look at this overhead.  If we have a 2,000 square foot (186 square meters) room, you would be able to seat approximately the following depending on staging and audiovisual requirements:</a:t>
            </a:r>
          </a:p>
          <a:p>
            <a:r>
              <a:rPr lang="en-US" dirty="0"/>
              <a:t> </a:t>
            </a:r>
          </a:p>
          <a:p>
            <a:pPr>
              <a:tabLst>
                <a:tab pos="1139825" algn="l"/>
                <a:tab pos="3146425" algn="l"/>
              </a:tabLst>
            </a:pPr>
            <a:r>
              <a:rPr lang="en-US" dirty="0"/>
              <a:t>	</a:t>
            </a:r>
            <a:r>
              <a:rPr lang="en-US" b="1" dirty="0"/>
              <a:t>Theater seating	200</a:t>
            </a:r>
          </a:p>
          <a:p>
            <a:pPr>
              <a:tabLst>
                <a:tab pos="1139825" algn="l"/>
                <a:tab pos="3146425" algn="l"/>
              </a:tabLst>
            </a:pPr>
            <a:r>
              <a:rPr lang="en-US" b="1" dirty="0"/>
              <a:t>	Rounds	160</a:t>
            </a:r>
          </a:p>
          <a:p>
            <a:pPr>
              <a:tabLst>
                <a:tab pos="1139825" algn="l"/>
                <a:tab pos="3146425" algn="l"/>
              </a:tabLst>
            </a:pPr>
            <a:r>
              <a:rPr lang="en-US" b="1" dirty="0"/>
              <a:t>	School Room	130</a:t>
            </a:r>
          </a:p>
          <a:p>
            <a:pPr>
              <a:tabLst>
                <a:tab pos="1139825" algn="l"/>
                <a:tab pos="3146425" algn="l"/>
              </a:tabLst>
            </a:pPr>
            <a:r>
              <a:rPr lang="en-US" b="1" dirty="0"/>
              <a:t>	Crescents	</a:t>
            </a:r>
            <a:r>
              <a:rPr lang="en-US" b="1" dirty="0" smtClean="0"/>
              <a:t>   80</a:t>
            </a:r>
            <a:endParaRPr lang="en-US" b="1" dirty="0"/>
          </a:p>
          <a:p>
            <a:pPr>
              <a:tabLst>
                <a:tab pos="1139825" algn="l"/>
                <a:tab pos="3146425" algn="l"/>
              </a:tabLst>
            </a:pPr>
            <a:r>
              <a:rPr lang="en-US" b="1" dirty="0"/>
              <a:t>	Hollow Square	</a:t>
            </a:r>
            <a:r>
              <a:rPr lang="en-US" b="1" dirty="0" smtClean="0"/>
              <a:t>   </a:t>
            </a:r>
            <a:r>
              <a:rPr lang="en-US" b="1" dirty="0"/>
              <a:t>50</a:t>
            </a:r>
          </a:p>
          <a:p>
            <a:endParaRPr lang="en-US" b="1" dirty="0"/>
          </a:p>
        </p:txBody>
      </p:sp>
      <p:sp>
        <p:nvSpPr>
          <p:cNvPr id="4" name="Slide Number Placeholder 3"/>
          <p:cNvSpPr>
            <a:spLocks noGrp="1"/>
          </p:cNvSpPr>
          <p:nvPr>
            <p:ph type="sldNum" sz="quarter" idx="10"/>
          </p:nvPr>
        </p:nvSpPr>
        <p:spPr/>
        <p:txBody>
          <a:bodyPr/>
          <a:lstStyle/>
          <a:p>
            <a:fld id="{78728B45-2415-4443-B537-14CFD11274DE}" type="slidenum">
              <a:rPr lang="en-US" smtClean="0"/>
              <a:pPr/>
              <a:t>20</a:t>
            </a:fld>
            <a:endParaRPr lang="en-US"/>
          </a:p>
        </p:txBody>
      </p:sp>
    </p:spTree>
    <p:extLst>
      <p:ext uri="{BB962C8B-B14F-4D97-AF65-F5344CB8AC3E}">
        <p14:creationId xmlns:p14="http://schemas.microsoft.com/office/powerpoint/2010/main" val="1450573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that you have put your needs into writing in the form of a Request for Proposal (RFP), send it to the hotel(s) that you believe can handle your program.  Or, send it to the Convention and Visitor’s Bureau in the city you are interested in.  They will send it to facilities appropriate for your event.  </a:t>
            </a:r>
          </a:p>
          <a:p>
            <a:r>
              <a:rPr lang="en-US" dirty="0"/>
              <a:t> </a:t>
            </a:r>
          </a:p>
          <a:p>
            <a:r>
              <a:rPr lang="en-US" dirty="0"/>
              <a:t>When the proposals come in, evaluate them and determine which ones best fit the objectives of your event.  You should have enough information to arrange for a personal site inspection to finalize your site.</a:t>
            </a:r>
          </a:p>
          <a:p>
            <a:endParaRPr lang="en-US" dirty="0"/>
          </a:p>
        </p:txBody>
      </p:sp>
      <p:sp>
        <p:nvSpPr>
          <p:cNvPr id="4" name="Slide Number Placeholder 3"/>
          <p:cNvSpPr>
            <a:spLocks noGrp="1"/>
          </p:cNvSpPr>
          <p:nvPr>
            <p:ph type="sldNum" sz="quarter" idx="10"/>
          </p:nvPr>
        </p:nvSpPr>
        <p:spPr/>
        <p:txBody>
          <a:bodyPr/>
          <a:lstStyle/>
          <a:p>
            <a:fld id="{78728B45-2415-4443-B537-14CFD11274DE}" type="slidenum">
              <a:rPr lang="en-US" smtClean="0"/>
              <a:pPr/>
              <a:t>21</a:t>
            </a:fld>
            <a:endParaRPr lang="en-US"/>
          </a:p>
        </p:txBody>
      </p:sp>
    </p:spTree>
    <p:extLst>
      <p:ext uri="{BB962C8B-B14F-4D97-AF65-F5344CB8AC3E}">
        <p14:creationId xmlns:p14="http://schemas.microsoft.com/office/powerpoint/2010/main" val="1037127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b="1" dirty="0"/>
              <a:t>Site Inspection</a:t>
            </a:r>
            <a:r>
              <a:rPr lang="en-US" dirty="0"/>
              <a:t>.  Many facilities have virtual site inspections on their web sites.  Even a well-designed web site is no substitute for an in-person site inspection.  Photographs do not tell the whole story inside the facility or the surroundings around the hotel.  Prepare a check sheet of what you are looking for and don’t want to forget after your visit.  (See handout, “Hotel/Site Inspection Check Sheet.”)  On your walk through the facilities remember that no question is unimportant.  Ask the following:</a:t>
            </a:r>
          </a:p>
          <a:p>
            <a:r>
              <a:rPr lang="en-US" dirty="0"/>
              <a:t> </a:t>
            </a:r>
          </a:p>
          <a:p>
            <a:pPr marL="344488" lvl="0" indent="-119063">
              <a:buFont typeface="Arial" pitchFamily="34" charset="0"/>
              <a:buChar char="•"/>
            </a:pPr>
            <a:r>
              <a:rPr lang="en-US" dirty="0"/>
              <a:t>What other groups will be using the facility during our meetings?  (This will help you know if there will be a rock band practicing next door to your prayer breakfast.)</a:t>
            </a:r>
          </a:p>
          <a:p>
            <a:pPr marL="344488" lvl="0" indent="-119063">
              <a:buFont typeface="Arial" pitchFamily="34" charset="0"/>
              <a:buChar char="•"/>
            </a:pPr>
            <a:r>
              <a:rPr lang="en-US" dirty="0"/>
              <a:t>What plans does the hotel (or facility) have for renovation?  (You might not want to use this particular hotel if they are in the middle of major renovations during your event.)</a:t>
            </a:r>
          </a:p>
          <a:p>
            <a:pPr marL="344488" lvl="0" indent="-119063">
              <a:buFont typeface="Arial" pitchFamily="34" charset="0"/>
              <a:buChar char="•"/>
            </a:pPr>
            <a:r>
              <a:rPr lang="en-US" dirty="0"/>
              <a:t>What services are exclusive to the hotel?  (Food and beverage is almost always an exclusive service.  Audiovisual may or may not be.)</a:t>
            </a:r>
          </a:p>
          <a:p>
            <a:endParaRPr lang="en-US" dirty="0"/>
          </a:p>
        </p:txBody>
      </p:sp>
      <p:sp>
        <p:nvSpPr>
          <p:cNvPr id="4" name="Slide Number Placeholder 3"/>
          <p:cNvSpPr>
            <a:spLocks noGrp="1"/>
          </p:cNvSpPr>
          <p:nvPr>
            <p:ph type="sldNum" sz="quarter" idx="10"/>
          </p:nvPr>
        </p:nvSpPr>
        <p:spPr/>
        <p:txBody>
          <a:bodyPr/>
          <a:lstStyle/>
          <a:p>
            <a:fld id="{78728B45-2415-4443-B537-14CFD11274DE}" type="slidenum">
              <a:rPr lang="en-US" smtClean="0"/>
              <a:pPr/>
              <a:t>22</a:t>
            </a:fld>
            <a:endParaRPr lang="en-US"/>
          </a:p>
        </p:txBody>
      </p:sp>
    </p:spTree>
    <p:extLst>
      <p:ext uri="{BB962C8B-B14F-4D97-AF65-F5344CB8AC3E}">
        <p14:creationId xmlns:p14="http://schemas.microsoft.com/office/powerpoint/2010/main" val="1034949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915816"/>
            <a:ext cx="5486400" cy="5542384"/>
          </a:xfrm>
        </p:spPr>
        <p:txBody>
          <a:bodyPr>
            <a:normAutofit/>
          </a:bodyPr>
          <a:lstStyle/>
          <a:p>
            <a:r>
              <a:rPr lang="en-US" b="1" dirty="0"/>
              <a:t>Negotiation</a:t>
            </a:r>
            <a:r>
              <a:rPr lang="en-US" dirty="0"/>
              <a:t>.  Negotiation is not “You win, I lose.”  Nor is it “My way or no way.”  Real negotiation should be a win-win situation for both sides.  It may take a while to do it, to lay your cards out on the table.  Identify what you want as an outcome.  You may find that your requests are received without further conversation. </a:t>
            </a:r>
            <a:endParaRPr lang="en-US" b="1" dirty="0"/>
          </a:p>
          <a:p>
            <a:r>
              <a:rPr lang="en-US" dirty="0"/>
              <a:t> </a:t>
            </a:r>
            <a:endParaRPr lang="en-US" b="1" dirty="0"/>
          </a:p>
          <a:p>
            <a:r>
              <a:rPr lang="en-US" dirty="0"/>
              <a:t>The basic rule of negotiation is:  If you don’t ask, you won’t know if you can get it.  Do you want a suite for your top-ranking officer?  Ask.  Do you need an extra complimentary room or two for your staff?  Ask.  Do you want a fruit basket in that suite when the occupant arrives?  Ask.  If you don’t ask, they probably won’t tell.  If you don’t like the deal, walk away.  There are other facilities that will want your business.  Remember that sales people are trained to answer </a:t>
            </a:r>
            <a:r>
              <a:rPr lang="en-US" u="sng" dirty="0"/>
              <a:t>only</a:t>
            </a:r>
            <a:r>
              <a:rPr lang="en-US" dirty="0"/>
              <a:t> what you ask.  They won’t volunteer additional information, especially if it’s going to cost them something.  </a:t>
            </a:r>
            <a:endParaRPr lang="en-US" b="1" dirty="0"/>
          </a:p>
          <a:p>
            <a:r>
              <a:rPr lang="en-US" dirty="0"/>
              <a:t> </a:t>
            </a:r>
          </a:p>
          <a:p>
            <a:r>
              <a:rPr lang="en-US" dirty="0"/>
              <a:t>Let your salesperson know that you are inspecting several sites and will be making a recommendation to your organizing committee.  Be open about when your committee will meet so that the hotel can pencil in your dates.  But remember that you must make a decision when you say you will.  You don’t have a signed contract, so the hotel may sell that space to another group while you go back and forth with your committee for the next six </a:t>
            </a:r>
            <a:r>
              <a:rPr lang="en-US" dirty="0" smtClean="0"/>
              <a:t>months.</a:t>
            </a:r>
            <a:endParaRPr lang="en-US" dirty="0"/>
          </a:p>
          <a:p>
            <a:endParaRPr lang="en-US" dirty="0"/>
          </a:p>
        </p:txBody>
      </p:sp>
      <p:sp>
        <p:nvSpPr>
          <p:cNvPr id="4" name="Slide Number Placeholder 3"/>
          <p:cNvSpPr>
            <a:spLocks noGrp="1"/>
          </p:cNvSpPr>
          <p:nvPr>
            <p:ph type="sldNum" sz="quarter" idx="10"/>
          </p:nvPr>
        </p:nvSpPr>
        <p:spPr/>
        <p:txBody>
          <a:bodyPr/>
          <a:lstStyle/>
          <a:p>
            <a:fld id="{78728B45-2415-4443-B537-14CFD11274DE}" type="slidenum">
              <a:rPr lang="en-US" smtClean="0"/>
              <a:pPr/>
              <a:t>23</a:t>
            </a:fld>
            <a:endParaRPr lang="en-US"/>
          </a:p>
        </p:txBody>
      </p:sp>
    </p:spTree>
    <p:extLst>
      <p:ext uri="{BB962C8B-B14F-4D97-AF65-F5344CB8AC3E}">
        <p14:creationId xmlns:p14="http://schemas.microsoft.com/office/powerpoint/2010/main" val="654887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Contracts. </a:t>
            </a:r>
            <a:r>
              <a:rPr lang="en-US" dirty="0"/>
              <a:t> Review your contract carefully.  Read every word.  Understand what it says and what it means.  After the contract is signed, you have to live with it.  Make sure it accurately reflects what you want and need for your event.  Get everything you negotiated in writing. </a:t>
            </a:r>
            <a:endParaRPr lang="en-US" b="1" dirty="0"/>
          </a:p>
          <a:p>
            <a:r>
              <a:rPr lang="en-US" dirty="0"/>
              <a:t> </a:t>
            </a:r>
            <a:endParaRPr lang="en-US" b="1" dirty="0"/>
          </a:p>
          <a:p>
            <a:r>
              <a:rPr lang="en-US" u="sng" dirty="0"/>
              <a:t>Who will sign the contract?</a:t>
            </a:r>
            <a:r>
              <a:rPr lang="en-US" dirty="0"/>
              <a:t>  Are you authorized to sign contracts for your church or conference?  If you sign as the principal you are personally liable for performance.   If you sign as an agent your acts are the responsibility of the principal as long as you were authorized to sign.  If you signed as an agent but weren’t authorized, you become the principal.  Very possibly the contract must be signed by someone who represents the legal corporation.  If your organization does not stand behind a contract you sign, you will be personally liable when things go wrong.  </a:t>
            </a:r>
            <a:endParaRPr lang="en-US" b="1" dirty="0"/>
          </a:p>
          <a:p>
            <a:endParaRPr lang="en-US" dirty="0"/>
          </a:p>
        </p:txBody>
      </p:sp>
      <p:sp>
        <p:nvSpPr>
          <p:cNvPr id="4" name="Slide Number Placeholder 3"/>
          <p:cNvSpPr>
            <a:spLocks noGrp="1"/>
          </p:cNvSpPr>
          <p:nvPr>
            <p:ph type="sldNum" sz="quarter" idx="10"/>
          </p:nvPr>
        </p:nvSpPr>
        <p:spPr/>
        <p:txBody>
          <a:bodyPr/>
          <a:lstStyle/>
          <a:p>
            <a:fld id="{78728B45-2415-4443-B537-14CFD11274DE}" type="slidenum">
              <a:rPr lang="en-US" smtClean="0"/>
              <a:pPr/>
              <a:t>24</a:t>
            </a:fld>
            <a:endParaRPr lang="en-US"/>
          </a:p>
        </p:txBody>
      </p:sp>
    </p:spTree>
    <p:extLst>
      <p:ext uri="{BB962C8B-B14F-4D97-AF65-F5344CB8AC3E}">
        <p14:creationId xmlns:p14="http://schemas.microsoft.com/office/powerpoint/2010/main" val="1529195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5. FINALIZE </a:t>
            </a:r>
            <a:r>
              <a:rPr lang="en-US" b="1" dirty="0"/>
              <a:t>THE PROGRAM</a:t>
            </a:r>
            <a:endParaRPr lang="en-US" dirty="0"/>
          </a:p>
          <a:p>
            <a:r>
              <a:rPr lang="en-US" dirty="0"/>
              <a:t> </a:t>
            </a:r>
          </a:p>
          <a:p>
            <a:r>
              <a:rPr lang="en-US" dirty="0"/>
              <a:t>Now it’s time to start finalizing the program and the multitude of details. </a:t>
            </a:r>
            <a:endParaRPr lang="en-US" dirty="0" smtClean="0"/>
          </a:p>
          <a:p>
            <a:r>
              <a:rPr lang="en-US" dirty="0" smtClean="0"/>
              <a:t> </a:t>
            </a:r>
          </a:p>
          <a:p>
            <a:pPr marL="171450" indent="-171450">
              <a:buFont typeface="Arial" charset="0"/>
              <a:buChar char="•"/>
            </a:pPr>
            <a:r>
              <a:rPr lang="en-US" b="1" dirty="0" smtClean="0"/>
              <a:t>Set </a:t>
            </a:r>
            <a:r>
              <a:rPr lang="en-US" b="1" dirty="0"/>
              <a:t>the daily schedule.  </a:t>
            </a:r>
            <a:endParaRPr lang="en-US" b="1" dirty="0" smtClean="0"/>
          </a:p>
          <a:p>
            <a:pPr marL="171450" indent="-171450">
              <a:buFont typeface="Arial" charset="0"/>
              <a:buChar char="•"/>
            </a:pPr>
            <a:r>
              <a:rPr lang="en-US" b="1" dirty="0" smtClean="0"/>
              <a:t>Choose </a:t>
            </a:r>
            <a:r>
              <a:rPr lang="en-US" b="1" dirty="0"/>
              <a:t>the speakers for the plenary and devotional sessions.  </a:t>
            </a:r>
            <a:endParaRPr lang="en-US" b="1" dirty="0" smtClean="0"/>
          </a:p>
          <a:p>
            <a:pPr marL="171450" indent="-171450">
              <a:buFont typeface="Arial" charset="0"/>
              <a:buChar char="•"/>
            </a:pPr>
            <a:r>
              <a:rPr lang="en-US" b="1" dirty="0" smtClean="0"/>
              <a:t>Determine </a:t>
            </a:r>
            <a:r>
              <a:rPr lang="en-US" b="1" dirty="0"/>
              <a:t>seminar topics and who will present them.  </a:t>
            </a:r>
          </a:p>
        </p:txBody>
      </p:sp>
      <p:sp>
        <p:nvSpPr>
          <p:cNvPr id="4" name="Slide Number Placeholder 3"/>
          <p:cNvSpPr>
            <a:spLocks noGrp="1"/>
          </p:cNvSpPr>
          <p:nvPr>
            <p:ph type="sldNum" sz="quarter" idx="10"/>
          </p:nvPr>
        </p:nvSpPr>
        <p:spPr/>
        <p:txBody>
          <a:bodyPr/>
          <a:lstStyle/>
          <a:p>
            <a:fld id="{78728B45-2415-4443-B537-14CFD11274DE}" type="slidenum">
              <a:rPr lang="en-US" smtClean="0"/>
              <a:pPr/>
              <a:t>25</a:t>
            </a:fld>
            <a:endParaRPr lang="en-US"/>
          </a:p>
        </p:txBody>
      </p:sp>
    </p:spTree>
    <p:extLst>
      <p:ext uri="{BB962C8B-B14F-4D97-AF65-F5344CB8AC3E}">
        <p14:creationId xmlns:p14="http://schemas.microsoft.com/office/powerpoint/2010/main" val="392035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charset="0"/>
              <a:buChar char="•"/>
            </a:pPr>
            <a:r>
              <a:rPr lang="en-US" b="1" dirty="0" smtClean="0"/>
              <a:t>Make sure speakers know what audiovisual equipment will be provided. </a:t>
            </a:r>
          </a:p>
          <a:p>
            <a:pPr marL="171450" indent="-171450">
              <a:buFont typeface="Arial" charset="0"/>
              <a:buChar char="•"/>
            </a:pPr>
            <a:r>
              <a:rPr lang="en-US" b="1" dirty="0" smtClean="0"/>
              <a:t>Ask if they require anything additional.  </a:t>
            </a:r>
          </a:p>
          <a:p>
            <a:pPr marL="171450" indent="-171450">
              <a:buFont typeface="Arial" charset="0"/>
              <a:buChar char="•"/>
            </a:pPr>
            <a:r>
              <a:rPr lang="en-US" b="1" dirty="0" smtClean="0"/>
              <a:t>Give them a deadline to return this information to you. </a:t>
            </a:r>
          </a:p>
          <a:p>
            <a:pPr marL="171450" indent="-171450">
              <a:buFont typeface="Arial" charset="0"/>
              <a:buChar char="•"/>
            </a:pPr>
            <a:r>
              <a:rPr lang="en-US" b="1" dirty="0" smtClean="0"/>
              <a:t>You need this information to finalize your budget.  </a:t>
            </a:r>
          </a:p>
          <a:p>
            <a:r>
              <a:rPr lang="en-US" b="1" dirty="0" smtClean="0"/>
              <a:t> </a:t>
            </a:r>
          </a:p>
          <a:p>
            <a:r>
              <a:rPr lang="en-US" dirty="0" smtClean="0"/>
              <a:t>With this information in place, you can fill in the speaker expense and details of the audiovisual portions of your budget checklist.</a:t>
            </a:r>
          </a:p>
          <a:p>
            <a:endParaRPr lang="en-US" dirty="0"/>
          </a:p>
        </p:txBody>
      </p:sp>
      <p:sp>
        <p:nvSpPr>
          <p:cNvPr id="4" name="Slide Number Placeholder 3"/>
          <p:cNvSpPr>
            <a:spLocks noGrp="1"/>
          </p:cNvSpPr>
          <p:nvPr>
            <p:ph type="sldNum" sz="quarter" idx="10"/>
          </p:nvPr>
        </p:nvSpPr>
        <p:spPr/>
        <p:txBody>
          <a:bodyPr/>
          <a:lstStyle/>
          <a:p>
            <a:fld id="{78728B45-2415-4443-B537-14CFD11274DE}" type="slidenum">
              <a:rPr lang="en-US" smtClean="0"/>
              <a:pPr/>
              <a:t>26</a:t>
            </a:fld>
            <a:endParaRPr lang="en-US"/>
          </a:p>
        </p:txBody>
      </p:sp>
    </p:spTree>
    <p:extLst>
      <p:ext uri="{BB962C8B-B14F-4D97-AF65-F5344CB8AC3E}">
        <p14:creationId xmlns:p14="http://schemas.microsoft.com/office/powerpoint/2010/main" val="1335354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b="1" dirty="0" smtClean="0"/>
              <a:t>6. FINE-TUNE </a:t>
            </a:r>
            <a:r>
              <a:rPr lang="en-US" b="1" dirty="0"/>
              <a:t>THE BUDGET </a:t>
            </a:r>
            <a:endParaRPr lang="en-US" dirty="0"/>
          </a:p>
          <a:p>
            <a:r>
              <a:rPr lang="en-US" dirty="0"/>
              <a:t> </a:t>
            </a:r>
          </a:p>
          <a:p>
            <a:r>
              <a:rPr lang="en-US" dirty="0"/>
              <a:t>Now that you know what the hotel expenses and program expenses, including what audiovisual will actually be, you can finalize your budget.</a:t>
            </a:r>
          </a:p>
          <a:p>
            <a:r>
              <a:rPr lang="en-US" dirty="0"/>
              <a:t> </a:t>
            </a:r>
          </a:p>
          <a:p>
            <a:pPr marL="171450" indent="-171450">
              <a:buFont typeface="Arial" charset="0"/>
              <a:buChar char="•"/>
            </a:pPr>
            <a:r>
              <a:rPr lang="en-US" dirty="0"/>
              <a:t>Do your homework before you start advertising.  </a:t>
            </a:r>
            <a:endParaRPr lang="en-US" dirty="0" smtClean="0"/>
          </a:p>
          <a:p>
            <a:pPr marL="171450" indent="-171450">
              <a:buFont typeface="Arial" charset="0"/>
              <a:buChar char="•"/>
            </a:pPr>
            <a:r>
              <a:rPr lang="en-US" dirty="0" smtClean="0"/>
              <a:t>Make </a:t>
            </a:r>
            <a:r>
              <a:rPr lang="en-US" dirty="0"/>
              <a:t>sure you cover your budget with registration fees and/or subsidies and sponsorships.  There is probably no generous uncle ready to bail you out if you don’t have enough money to pay the bills at the end of your event.</a:t>
            </a:r>
          </a:p>
          <a:p>
            <a:pPr marL="171450" indent="-171450">
              <a:buFont typeface="Arial" charset="0"/>
              <a:buChar char="•"/>
            </a:pPr>
            <a:r>
              <a:rPr lang="en-US" dirty="0" smtClean="0"/>
              <a:t>After </a:t>
            </a:r>
            <a:r>
              <a:rPr lang="en-US" dirty="0"/>
              <a:t>you think you have included every last item on your budget checklist, add 10-15% contingency.  Invariably something is left out.  As you make additional requests to the staff at the facility during the event they will no doubt respond with “no problem.”  Remember, the “no problem” response to your request does not mean “no charge” to you.  </a:t>
            </a:r>
          </a:p>
        </p:txBody>
      </p:sp>
      <p:sp>
        <p:nvSpPr>
          <p:cNvPr id="4" name="Slide Number Placeholder 3"/>
          <p:cNvSpPr>
            <a:spLocks noGrp="1"/>
          </p:cNvSpPr>
          <p:nvPr>
            <p:ph type="sldNum" sz="quarter" idx="10"/>
          </p:nvPr>
        </p:nvSpPr>
        <p:spPr/>
        <p:txBody>
          <a:bodyPr/>
          <a:lstStyle/>
          <a:p>
            <a:fld id="{78728B45-2415-4443-B537-14CFD11274DE}" type="slidenum">
              <a:rPr lang="en-US" smtClean="0"/>
              <a:pPr/>
              <a:t>27</a:t>
            </a:fld>
            <a:endParaRPr lang="en-US"/>
          </a:p>
        </p:txBody>
      </p:sp>
    </p:spTree>
    <p:extLst>
      <p:ext uri="{BB962C8B-B14F-4D97-AF65-F5344CB8AC3E}">
        <p14:creationId xmlns:p14="http://schemas.microsoft.com/office/powerpoint/2010/main" val="87755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7. MARKET </a:t>
            </a:r>
            <a:r>
              <a:rPr lang="en-US" b="1" dirty="0"/>
              <a:t>YOUR MEETING</a:t>
            </a:r>
            <a:endParaRPr lang="en-US" dirty="0"/>
          </a:p>
          <a:p>
            <a:r>
              <a:rPr lang="en-US" dirty="0"/>
              <a:t> </a:t>
            </a:r>
          </a:p>
          <a:p>
            <a:pPr marL="171450" indent="-171450">
              <a:buFont typeface="Arial" charset="0"/>
              <a:buChar char="•"/>
            </a:pPr>
            <a:r>
              <a:rPr lang="en-US" dirty="0"/>
              <a:t>Plan your advertising.  You have the objectives, you have planned the program, and you know where it will meet and what it will cost.  Now it’s time to invite the people to attend your event.  </a:t>
            </a:r>
            <a:endParaRPr lang="en-US" dirty="0" smtClean="0"/>
          </a:p>
          <a:p>
            <a:pPr marL="171450" indent="-171450">
              <a:buFont typeface="Arial" charset="0"/>
              <a:buChar char="•"/>
            </a:pPr>
            <a:r>
              <a:rPr lang="en-US" dirty="0" smtClean="0"/>
              <a:t>Make </a:t>
            </a:r>
            <a:r>
              <a:rPr lang="en-US" dirty="0"/>
              <a:t>sure that your advertising piece is attractive and gives all the information needed for the attendee to make a decision.  </a:t>
            </a:r>
            <a:endParaRPr lang="en-US" dirty="0" smtClean="0"/>
          </a:p>
          <a:p>
            <a:pPr marL="171450" indent="-171450">
              <a:buFont typeface="Arial" charset="0"/>
              <a:buChar char="•"/>
            </a:pPr>
            <a:r>
              <a:rPr lang="en-US" dirty="0" smtClean="0"/>
              <a:t>Be </a:t>
            </a:r>
            <a:r>
              <a:rPr lang="en-US" dirty="0"/>
              <a:t>sure that the deadline and the refund information is clear. </a:t>
            </a:r>
            <a:endParaRPr lang="en-US" dirty="0" smtClean="0"/>
          </a:p>
          <a:p>
            <a:pPr marL="171450" indent="-171450">
              <a:buFont typeface="Arial" charset="0"/>
              <a:buChar char="•"/>
            </a:pPr>
            <a:r>
              <a:rPr lang="en-US" dirty="0" smtClean="0"/>
              <a:t> </a:t>
            </a:r>
            <a:r>
              <a:rPr lang="en-US" dirty="0"/>
              <a:t>Look at the layout of your brochure carefully.  Take care that important information is not on the back of the portion that will be returned to you.</a:t>
            </a:r>
          </a:p>
        </p:txBody>
      </p:sp>
      <p:sp>
        <p:nvSpPr>
          <p:cNvPr id="4" name="Slide Number Placeholder 3"/>
          <p:cNvSpPr>
            <a:spLocks noGrp="1"/>
          </p:cNvSpPr>
          <p:nvPr>
            <p:ph type="sldNum" sz="quarter" idx="10"/>
          </p:nvPr>
        </p:nvSpPr>
        <p:spPr/>
        <p:txBody>
          <a:bodyPr/>
          <a:lstStyle/>
          <a:p>
            <a:fld id="{78728B45-2415-4443-B537-14CFD11274DE}" type="slidenum">
              <a:rPr lang="en-US" smtClean="0"/>
              <a:pPr/>
              <a:t>28</a:t>
            </a:fld>
            <a:endParaRPr lang="en-US"/>
          </a:p>
        </p:txBody>
      </p:sp>
    </p:spTree>
    <p:extLst>
      <p:ext uri="{BB962C8B-B14F-4D97-AF65-F5344CB8AC3E}">
        <p14:creationId xmlns:p14="http://schemas.microsoft.com/office/powerpoint/2010/main" val="8890233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8. PLACE </a:t>
            </a:r>
            <a:r>
              <a:rPr lang="en-US" b="1" dirty="0"/>
              <a:t>THE LITTLE PIECES</a:t>
            </a:r>
            <a:endParaRPr lang="en-US" dirty="0"/>
          </a:p>
          <a:p>
            <a:r>
              <a:rPr lang="en-US" dirty="0"/>
              <a:t> </a:t>
            </a:r>
          </a:p>
          <a:p>
            <a:r>
              <a:rPr lang="en-US" dirty="0"/>
              <a:t>Details, details.  Now is the time to place all the little puzzle pieces together for your event.  </a:t>
            </a:r>
            <a:endParaRPr lang="en-US" dirty="0" smtClean="0"/>
          </a:p>
          <a:p>
            <a:endParaRPr lang="en-US" dirty="0" smtClean="0"/>
          </a:p>
          <a:p>
            <a:r>
              <a:rPr lang="en-US" b="1" dirty="0" smtClean="0"/>
              <a:t>Work </a:t>
            </a:r>
            <a:r>
              <a:rPr lang="en-US" b="1" dirty="0"/>
              <a:t>with the hotel or facility on menus.  Determine what seminars will be held in the various rooms available to you.  Plan the minute-by-minute details of each daily program.  Determine what system you will use to control seminar attendance in the space available.  Train your helpers in their responsibilities.  Make sure they know the whole program so they can answer questions intelligently.  </a:t>
            </a:r>
          </a:p>
          <a:p>
            <a:r>
              <a:rPr lang="en-US" b="1" dirty="0"/>
              <a:t> </a:t>
            </a:r>
          </a:p>
          <a:p>
            <a:endParaRPr lang="en-US" dirty="0"/>
          </a:p>
        </p:txBody>
      </p:sp>
      <p:sp>
        <p:nvSpPr>
          <p:cNvPr id="4" name="Slide Number Placeholder 3"/>
          <p:cNvSpPr>
            <a:spLocks noGrp="1"/>
          </p:cNvSpPr>
          <p:nvPr>
            <p:ph type="sldNum" sz="quarter" idx="10"/>
          </p:nvPr>
        </p:nvSpPr>
        <p:spPr/>
        <p:txBody>
          <a:bodyPr/>
          <a:lstStyle/>
          <a:p>
            <a:fld id="{78728B45-2415-4443-B537-14CFD11274DE}" type="slidenum">
              <a:rPr lang="en-US" smtClean="0"/>
              <a:pPr/>
              <a:t>29</a:t>
            </a:fld>
            <a:endParaRPr lang="en-US"/>
          </a:p>
        </p:txBody>
      </p:sp>
    </p:spTree>
    <p:extLst>
      <p:ext uri="{BB962C8B-B14F-4D97-AF65-F5344CB8AC3E}">
        <p14:creationId xmlns:p14="http://schemas.microsoft.com/office/powerpoint/2010/main" val="1494613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395288"/>
            <a:ext cx="3657600" cy="2743200"/>
          </a:xfrm>
        </p:spPr>
      </p:sp>
      <p:sp>
        <p:nvSpPr>
          <p:cNvPr id="3" name="Notes Placeholder 2"/>
          <p:cNvSpPr>
            <a:spLocks noGrp="1"/>
          </p:cNvSpPr>
          <p:nvPr>
            <p:ph type="body" idx="1"/>
          </p:nvPr>
        </p:nvSpPr>
        <p:spPr>
          <a:xfrm>
            <a:off x="685800" y="3491880"/>
            <a:ext cx="5486400" cy="4966320"/>
          </a:xfrm>
        </p:spPr>
        <p:txBody>
          <a:bodyPr>
            <a:noAutofit/>
          </a:bodyPr>
          <a:lstStyle/>
          <a:p>
            <a:r>
              <a:rPr lang="en-US" dirty="0"/>
              <a:t>Let’s get started on our puzzle.</a:t>
            </a:r>
          </a:p>
          <a:p>
            <a:r>
              <a:rPr lang="en-US" dirty="0"/>
              <a:t> </a:t>
            </a:r>
          </a:p>
          <a:p>
            <a:r>
              <a:rPr lang="en-US" b="1" dirty="0"/>
              <a:t>Definitions. </a:t>
            </a:r>
            <a:r>
              <a:rPr lang="en-US" dirty="0"/>
              <a:t>There are many different terms that can be used for meetings:</a:t>
            </a:r>
          </a:p>
          <a:p>
            <a:r>
              <a:rPr lang="en-US" dirty="0"/>
              <a:t> </a:t>
            </a:r>
          </a:p>
          <a:p>
            <a:pPr marL="171450" indent="-171450">
              <a:buFont typeface="Arial" charset="0"/>
              <a:buChar char="•"/>
            </a:pPr>
            <a:r>
              <a:rPr lang="en-US" b="1" dirty="0"/>
              <a:t>Retreat</a:t>
            </a:r>
            <a:r>
              <a:rPr lang="en-US" dirty="0"/>
              <a:t> – A period of time a group withdraws for prayer, meditation and study.</a:t>
            </a:r>
          </a:p>
          <a:p>
            <a:pPr marL="171450" indent="-171450">
              <a:buFont typeface="Arial" charset="0"/>
              <a:buChar char="•"/>
            </a:pPr>
            <a:r>
              <a:rPr lang="en-US" b="1" dirty="0"/>
              <a:t>Congress</a:t>
            </a:r>
            <a:r>
              <a:rPr lang="en-US" dirty="0"/>
              <a:t> – A formal assembly, the act of coming together for a set purpose.</a:t>
            </a:r>
          </a:p>
          <a:p>
            <a:pPr marL="171450" indent="-171450">
              <a:buFont typeface="Arial" charset="0"/>
              <a:buChar char="•"/>
            </a:pPr>
            <a:r>
              <a:rPr lang="en-US" b="1" dirty="0"/>
              <a:t>Convention</a:t>
            </a:r>
            <a:r>
              <a:rPr lang="en-US" dirty="0"/>
              <a:t> – A formal meeting of members, representatives or delegates.</a:t>
            </a:r>
          </a:p>
          <a:p>
            <a:pPr marL="171450" indent="-171450">
              <a:buFont typeface="Arial" charset="0"/>
              <a:buChar char="•"/>
            </a:pPr>
            <a:r>
              <a:rPr lang="en-US" b="1" dirty="0"/>
              <a:t>Session</a:t>
            </a:r>
            <a:r>
              <a:rPr lang="en-US" dirty="0"/>
              <a:t> – A meeting to transact business.</a:t>
            </a:r>
          </a:p>
          <a:p>
            <a:pPr marL="171450" indent="-171450">
              <a:buFont typeface="Arial" charset="0"/>
              <a:buChar char="•"/>
            </a:pPr>
            <a:r>
              <a:rPr lang="en-US" b="1" dirty="0"/>
              <a:t>Seminar</a:t>
            </a:r>
            <a:r>
              <a:rPr lang="en-US" dirty="0"/>
              <a:t> – A meeting for exchange of ideas.</a:t>
            </a:r>
          </a:p>
          <a:p>
            <a:pPr marL="171450" indent="-171450">
              <a:buFont typeface="Arial" charset="0"/>
              <a:buChar char="•"/>
            </a:pPr>
            <a:r>
              <a:rPr lang="en-US" b="1" dirty="0"/>
              <a:t>Board Meeting</a:t>
            </a:r>
            <a:r>
              <a:rPr lang="en-US" dirty="0"/>
              <a:t> – A meeting of an organized body of administrators.</a:t>
            </a:r>
          </a:p>
          <a:p>
            <a:r>
              <a:rPr lang="en-US" dirty="0"/>
              <a:t>	</a:t>
            </a:r>
          </a:p>
          <a:p>
            <a:r>
              <a:rPr lang="en-US" dirty="0"/>
              <a:t>It doesn’t matter what we call it, the basics of organization for all meetings are the same.  The difference is in the programming.  To simplify our discussion, we will use the term “event” or “meeting.”  For additional terms relating to event planning, see the handout “Terminology.”</a:t>
            </a:r>
          </a:p>
          <a:p>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fld id="{78728B45-2415-4443-B537-14CFD11274DE}" type="slidenum">
              <a:rPr lang="en-US" smtClean="0"/>
              <a:pPr/>
              <a:t>3</a:t>
            </a:fld>
            <a:endParaRPr lang="en-US"/>
          </a:p>
        </p:txBody>
      </p:sp>
    </p:spTree>
    <p:extLst>
      <p:ext uri="{BB962C8B-B14F-4D97-AF65-F5344CB8AC3E}">
        <p14:creationId xmlns:p14="http://schemas.microsoft.com/office/powerpoint/2010/main" val="13982954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Last-minute changes and requests can drive meeting planners crazy and raise stress levels. </a:t>
            </a:r>
            <a:endParaRPr lang="en-US" dirty="0" smtClean="0"/>
          </a:p>
          <a:p>
            <a:endParaRPr lang="en-US" dirty="0" smtClean="0"/>
          </a:p>
          <a:p>
            <a:pPr marL="171450" indent="-171450">
              <a:buFont typeface="Arial" charset="0"/>
              <a:buChar char="•"/>
            </a:pPr>
            <a:r>
              <a:rPr lang="en-US" dirty="0" smtClean="0"/>
              <a:t>Do </a:t>
            </a:r>
            <a:r>
              <a:rPr lang="en-US" dirty="0" smtClean="0"/>
              <a:t>everything possible to avoid last-minute surprises.  </a:t>
            </a:r>
          </a:p>
          <a:p>
            <a:pPr marL="171450" indent="-171450">
              <a:buFont typeface="Arial" charset="0"/>
              <a:buChar char="•"/>
            </a:pPr>
            <a:r>
              <a:rPr lang="en-US" dirty="0" smtClean="0"/>
              <a:t>If your speakers do not return speaker information and audiovisual requirements, talk to them personally.  Last-minute requests for unplanned audiovisual equipment can ruin your carefully planned budget.</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78728B45-2415-4443-B537-14CFD11274DE}" type="slidenum">
              <a:rPr lang="en-US" smtClean="0"/>
              <a:pPr/>
              <a:t>30</a:t>
            </a:fld>
            <a:endParaRPr lang="en-US"/>
          </a:p>
        </p:txBody>
      </p:sp>
    </p:spTree>
    <p:extLst>
      <p:ext uri="{BB962C8B-B14F-4D97-AF65-F5344CB8AC3E}">
        <p14:creationId xmlns:p14="http://schemas.microsoft.com/office/powerpoint/2010/main" val="1447267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3059832"/>
            <a:ext cx="5486400" cy="5398368"/>
          </a:xfrm>
        </p:spPr>
        <p:txBody>
          <a:bodyPr>
            <a:normAutofit/>
          </a:bodyPr>
          <a:lstStyle/>
          <a:p>
            <a:r>
              <a:rPr lang="en-US" b="1" dirty="0"/>
              <a:t>Let’s take a look at some of the other little pieces of our puzzle.</a:t>
            </a:r>
          </a:p>
          <a:p>
            <a:r>
              <a:rPr lang="en-US" b="1" dirty="0"/>
              <a:t> </a:t>
            </a:r>
          </a:p>
          <a:p>
            <a:r>
              <a:rPr lang="en-US" b="1" dirty="0"/>
              <a:t>Food and Beverage</a:t>
            </a:r>
            <a:r>
              <a:rPr lang="en-US" dirty="0"/>
              <a:t>.  The more you eat the happier the hotel is.  The better you eat the happier your attendees are.  Is it possible to keep both groups happy?  Probably not 100%, but let’s look at some tips that might help.</a:t>
            </a:r>
          </a:p>
          <a:p>
            <a:r>
              <a:rPr lang="en-US" dirty="0"/>
              <a:t> </a:t>
            </a:r>
          </a:p>
          <a:p>
            <a:r>
              <a:rPr lang="en-US" b="1" dirty="0"/>
              <a:t>Food at meetings needs to meet three requirements:</a:t>
            </a:r>
          </a:p>
          <a:p>
            <a:r>
              <a:rPr lang="en-US" dirty="0"/>
              <a:t> </a:t>
            </a:r>
          </a:p>
          <a:p>
            <a:pPr marL="228600" indent="-228600">
              <a:buFont typeface="+mj-lt"/>
              <a:buAutoNum type="arabicPeriod"/>
            </a:pPr>
            <a:r>
              <a:rPr lang="en-US" dirty="0" smtClean="0"/>
              <a:t>Satisfy </a:t>
            </a:r>
            <a:r>
              <a:rPr lang="en-US" dirty="0"/>
              <a:t>attendees’ hunger</a:t>
            </a:r>
          </a:p>
          <a:p>
            <a:pPr marL="228600" indent="-228600">
              <a:buFont typeface="+mj-lt"/>
              <a:buAutoNum type="arabicPeriod"/>
            </a:pPr>
            <a:r>
              <a:rPr lang="en-US" dirty="0" smtClean="0"/>
              <a:t>Provide </a:t>
            </a:r>
            <a:r>
              <a:rPr lang="en-US" dirty="0"/>
              <a:t>the right nutrients that people need to stay alert.</a:t>
            </a:r>
          </a:p>
          <a:p>
            <a:pPr marL="228600" indent="-228600">
              <a:buFont typeface="+mj-lt"/>
              <a:buAutoNum type="arabicPeriod"/>
            </a:pPr>
            <a:r>
              <a:rPr lang="en-US" dirty="0" smtClean="0"/>
              <a:t>Fulfill </a:t>
            </a:r>
            <a:r>
              <a:rPr lang="en-US" dirty="0"/>
              <a:t>the hospitality role of effectively serving your guests.</a:t>
            </a:r>
          </a:p>
          <a:p>
            <a:r>
              <a:rPr lang="en-US" dirty="0"/>
              <a:t> </a:t>
            </a:r>
          </a:p>
          <a:p>
            <a:r>
              <a:rPr lang="en-US" dirty="0"/>
              <a:t>In the area of food and beverage (F&amp;B), it is extremely important to “know your group.” If you have an international group, keep in mind that over half the world prefers rice to potatoes.  A teen-age group will prefer a different menu than you might serve to a group of ladies.</a:t>
            </a:r>
          </a:p>
          <a:p>
            <a:r>
              <a:rPr lang="en-US" dirty="0"/>
              <a:t> </a:t>
            </a:r>
          </a:p>
          <a:p>
            <a:r>
              <a:rPr lang="en-US" dirty="0"/>
              <a:t>Before you start insisting on your favorite home menu, talk to the food and beverage manager.  At some point, insist on talking to the chef to be sure he/she understands your needs.  You may be surprised that he/she is quite knowledgeable about vegetarian cooking.  They may come up with something that you never heard of but it sounds exciting, has a great presentation, and tastes wonderful.  Doesn’t grilled vegetable </a:t>
            </a:r>
            <a:r>
              <a:rPr lang="en-US" dirty="0" err="1"/>
              <a:t>struddle</a:t>
            </a:r>
            <a:r>
              <a:rPr lang="en-US" dirty="0"/>
              <a:t> in </a:t>
            </a:r>
            <a:r>
              <a:rPr lang="en-US" dirty="0" err="1"/>
              <a:t>phyllo</a:t>
            </a:r>
            <a:r>
              <a:rPr lang="en-US" dirty="0"/>
              <a:t> dough nestled on a bed of rice with a base of tomato sauce sound better than those peanut butter and jelly sandwiches you were going to ask for! You may still have to explain the difference between lacto-</a:t>
            </a:r>
            <a:r>
              <a:rPr lang="en-US" dirty="0" err="1"/>
              <a:t>ovo</a:t>
            </a:r>
            <a:r>
              <a:rPr lang="en-US" dirty="0"/>
              <a:t> (eggs, milk and cheese are acceptable) and vegan (plant foods only), but there is much more acceptance of a vegetarian diet than there was several years ago. (See handout “20 Questions for Catering Managers.”)</a:t>
            </a:r>
          </a:p>
          <a:p>
            <a:endParaRPr lang="en-US" dirty="0"/>
          </a:p>
        </p:txBody>
      </p:sp>
      <p:sp>
        <p:nvSpPr>
          <p:cNvPr id="4" name="Slide Number Placeholder 3"/>
          <p:cNvSpPr>
            <a:spLocks noGrp="1"/>
          </p:cNvSpPr>
          <p:nvPr>
            <p:ph type="sldNum" sz="quarter" idx="10"/>
          </p:nvPr>
        </p:nvSpPr>
        <p:spPr/>
        <p:txBody>
          <a:bodyPr/>
          <a:lstStyle/>
          <a:p>
            <a:fld id="{78728B45-2415-4443-B537-14CFD11274DE}" type="slidenum">
              <a:rPr lang="en-US" smtClean="0"/>
              <a:pPr/>
              <a:t>31</a:t>
            </a:fld>
            <a:endParaRPr lang="en-US"/>
          </a:p>
        </p:txBody>
      </p:sp>
    </p:spTree>
    <p:extLst>
      <p:ext uri="{BB962C8B-B14F-4D97-AF65-F5344CB8AC3E}">
        <p14:creationId xmlns:p14="http://schemas.microsoft.com/office/powerpoint/2010/main" val="1369321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395288"/>
            <a:ext cx="2743200" cy="2057400"/>
          </a:xfrm>
        </p:spPr>
      </p:sp>
      <p:sp>
        <p:nvSpPr>
          <p:cNvPr id="3" name="Notes Placeholder 2"/>
          <p:cNvSpPr>
            <a:spLocks noGrp="1"/>
          </p:cNvSpPr>
          <p:nvPr>
            <p:ph type="body" idx="1"/>
          </p:nvPr>
        </p:nvSpPr>
        <p:spPr>
          <a:xfrm>
            <a:off x="685800" y="2771800"/>
            <a:ext cx="5486400" cy="5686400"/>
          </a:xfrm>
        </p:spPr>
        <p:txBody>
          <a:bodyPr>
            <a:normAutofit/>
          </a:bodyPr>
          <a:lstStyle/>
          <a:p>
            <a:r>
              <a:rPr lang="en-US" b="1" dirty="0" smtClean="0"/>
              <a:t>What </a:t>
            </a:r>
            <a:r>
              <a:rPr lang="en-US" b="1" dirty="0"/>
              <a:t>type of meal service fits your program needs?  </a:t>
            </a:r>
          </a:p>
          <a:p>
            <a:r>
              <a:rPr lang="en-US" b="1" dirty="0"/>
              <a:t> </a:t>
            </a:r>
          </a:p>
          <a:p>
            <a:r>
              <a:rPr lang="en-US" u="sng" dirty="0"/>
              <a:t>Plated meal</a:t>
            </a:r>
            <a:r>
              <a:rPr lang="en-US" dirty="0"/>
              <a:t>. If you have only a short lunch break, serve a plated meal.  The salad, dessert course and beverage can already be on the table when you dismiss the morning meeting.  Waiters need only serve the hot plate.  Another advantage of the plated meal is </a:t>
            </a:r>
            <a:r>
              <a:rPr lang="en-US" dirty="0" smtClean="0"/>
              <a:t>that you </a:t>
            </a:r>
            <a:r>
              <a:rPr lang="en-US" dirty="0"/>
              <a:t>have total control over the menu and consumption.</a:t>
            </a:r>
          </a:p>
          <a:p>
            <a:r>
              <a:rPr lang="en-US" dirty="0"/>
              <a:t> </a:t>
            </a:r>
          </a:p>
          <a:p>
            <a:r>
              <a:rPr lang="en-US" u="sng" dirty="0"/>
              <a:t>Buffet</a:t>
            </a:r>
            <a:r>
              <a:rPr lang="en-US" dirty="0"/>
              <a:t>.  Do you want to provide choices and have time in the schedule?  Serve buffet.  Don’t expect a buffet to be less expensive than a plated meal.  Remember the chef has to prepare approximately one-half more than the anticipated attendance because of waste.  People have a tendency to try everything on the buffet table.  You can control the cost by limiting the number of dishes you serve.</a:t>
            </a:r>
          </a:p>
          <a:p>
            <a:r>
              <a:rPr lang="en-US" dirty="0"/>
              <a:t> </a:t>
            </a:r>
          </a:p>
          <a:p>
            <a:r>
              <a:rPr lang="en-US" u="sng" dirty="0"/>
              <a:t>Food -station buffet</a:t>
            </a:r>
            <a:r>
              <a:rPr lang="en-US" dirty="0"/>
              <a:t>.  Food station buffets work well when you are trying to get the attendees to mingle and network.  Limit the number of tables and chairs so that everyone can’t sit down at the same time.  Cooked-to-order stations are a fun way to meet, greet, and eat.  This type of food service may call for additional staff to keep the lines moving at popular stations.  The idea of getting your stir-fried veggies made to order is appealing and lots of fun. This type of food service will require additional time in your schedule.</a:t>
            </a:r>
          </a:p>
          <a:p>
            <a:r>
              <a:rPr lang="en-US" dirty="0"/>
              <a:t> </a:t>
            </a:r>
          </a:p>
          <a:p>
            <a:r>
              <a:rPr lang="en-US" u="sng" dirty="0"/>
              <a:t>Reception.</a:t>
            </a:r>
            <a:r>
              <a:rPr lang="en-US" dirty="0"/>
              <a:t>  Instead of an evening sit-down meal, try a reception.  If the reception replaces dinner, you will need 15-20 appetizers per person, but it’s a great way to get people to mingle since there are limited small tables and chairs.</a:t>
            </a:r>
          </a:p>
          <a:p>
            <a:r>
              <a:rPr lang="en-US" dirty="0"/>
              <a:t> </a:t>
            </a:r>
          </a:p>
          <a:p>
            <a:r>
              <a:rPr lang="en-US" dirty="0"/>
              <a:t>Ask for proposals not menus.  Be open with the catering director or your food service provider.  Tell them what your budget is.  Ask for three proposals in that budget range.  Once you see what is proposed you can ask, “How can I fit this meal into my budget?”  The chef will give you valuable input.</a:t>
            </a:r>
          </a:p>
          <a:p>
            <a:endParaRPr lang="en-US" dirty="0"/>
          </a:p>
        </p:txBody>
      </p:sp>
      <p:sp>
        <p:nvSpPr>
          <p:cNvPr id="4" name="Slide Number Placeholder 3"/>
          <p:cNvSpPr>
            <a:spLocks noGrp="1"/>
          </p:cNvSpPr>
          <p:nvPr>
            <p:ph type="sldNum" sz="quarter" idx="10"/>
          </p:nvPr>
        </p:nvSpPr>
        <p:spPr/>
        <p:txBody>
          <a:bodyPr/>
          <a:lstStyle/>
          <a:p>
            <a:fld id="{78728B45-2415-4443-B537-14CFD11274DE}" type="slidenum">
              <a:rPr lang="en-US" smtClean="0"/>
              <a:pPr/>
              <a:t>32</a:t>
            </a:fld>
            <a:endParaRPr lang="en-US"/>
          </a:p>
        </p:txBody>
      </p:sp>
    </p:spTree>
    <p:extLst>
      <p:ext uri="{BB962C8B-B14F-4D97-AF65-F5344CB8AC3E}">
        <p14:creationId xmlns:p14="http://schemas.microsoft.com/office/powerpoint/2010/main" val="7454256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915816"/>
            <a:ext cx="5486400" cy="5542384"/>
          </a:xfrm>
        </p:spPr>
        <p:txBody>
          <a:bodyPr>
            <a:normAutofit/>
          </a:bodyPr>
          <a:lstStyle/>
          <a:p>
            <a:r>
              <a:rPr lang="en-US" b="1" dirty="0"/>
              <a:t>Guarantees.</a:t>
            </a:r>
            <a:r>
              <a:rPr lang="en-US" dirty="0"/>
              <a:t>  </a:t>
            </a:r>
            <a:endParaRPr lang="en-US" dirty="0" smtClean="0"/>
          </a:p>
          <a:p>
            <a:endParaRPr lang="en-US" dirty="0"/>
          </a:p>
          <a:p>
            <a:r>
              <a:rPr lang="en-US" dirty="0" smtClean="0"/>
              <a:t>No </a:t>
            </a:r>
            <a:r>
              <a:rPr lang="en-US" dirty="0"/>
              <a:t>one wants to run out of food.  As the meeting planner you will be embarrassed if everyone is not served.  Food service providers will generally prepare food for 5% more people than you guarantee.  Your guarantee can be 5% under the actual anticipated meal count. If the meal or meals are included in the price of your registration, your guarantees are simple.  </a:t>
            </a:r>
          </a:p>
          <a:p>
            <a:r>
              <a:rPr lang="en-US" dirty="0"/>
              <a:t> </a:t>
            </a:r>
          </a:p>
          <a:p>
            <a:r>
              <a:rPr lang="en-US" dirty="0"/>
              <a:t>If you are meeting in an isolated location and there is no place to go, you can probably be pretty sure that 99% of your attendees are going to eat at the only food service around—yours.  If you are meeting in an area where there are other restaurants, food courts, and other dining options, many of your attendees will want to try other food options after the first day.   If the lunch break is very short, they may not have time to go to other eateries. Think about local attendance when you calculate meal guarantees.  Will they eat breakfast with the group or at home?  Will they stay for the evening function or go home to eat?  What other events are going on during the meal break?  How will they affect your meal counts?  </a:t>
            </a:r>
          </a:p>
          <a:p>
            <a:r>
              <a:rPr lang="en-US" dirty="0"/>
              <a:t> </a:t>
            </a:r>
          </a:p>
          <a:p>
            <a:r>
              <a:rPr lang="en-US" dirty="0"/>
              <a:t>If you need an accurate guarantee for a meal event such as a formal banquet, use a ticket exchange.  The guests exchange their invitation for an actual ticket at registration.  The deadline for ticket exchange can be set prior to the deadline for your banquet guarantee for the facility.</a:t>
            </a:r>
          </a:p>
          <a:p>
            <a:endParaRPr lang="en-US" dirty="0"/>
          </a:p>
        </p:txBody>
      </p:sp>
      <p:sp>
        <p:nvSpPr>
          <p:cNvPr id="4" name="Slide Number Placeholder 3"/>
          <p:cNvSpPr>
            <a:spLocks noGrp="1"/>
          </p:cNvSpPr>
          <p:nvPr>
            <p:ph type="sldNum" sz="quarter" idx="10"/>
          </p:nvPr>
        </p:nvSpPr>
        <p:spPr/>
        <p:txBody>
          <a:bodyPr/>
          <a:lstStyle/>
          <a:p>
            <a:fld id="{78728B45-2415-4443-B537-14CFD11274DE}" type="slidenum">
              <a:rPr lang="en-US" smtClean="0"/>
              <a:pPr/>
              <a:t>33</a:t>
            </a:fld>
            <a:endParaRPr lang="en-US"/>
          </a:p>
        </p:txBody>
      </p:sp>
    </p:spTree>
    <p:extLst>
      <p:ext uri="{BB962C8B-B14F-4D97-AF65-F5344CB8AC3E}">
        <p14:creationId xmlns:p14="http://schemas.microsoft.com/office/powerpoint/2010/main" val="3964737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Pre-Con Meeting.  </a:t>
            </a:r>
            <a:endParaRPr lang="en-US" b="1" dirty="0" smtClean="0"/>
          </a:p>
          <a:p>
            <a:endParaRPr lang="en-US" b="1" dirty="0"/>
          </a:p>
          <a:p>
            <a:r>
              <a:rPr lang="en-US" dirty="0" smtClean="0"/>
              <a:t>Several </a:t>
            </a:r>
            <a:r>
              <a:rPr lang="en-US" dirty="0"/>
              <a:t>days before the event begins, plan for a pre-con (pre-convention) meeting with the facility staff.  Your convention services manager will call together the heads of various departments in the facility to go over your plans with you. This is an excellent opportunity to work out any last-minute concerns regarding your event before your attendees arrive.  You should develop an agenda of things you want to be sure that the various departments know about your event.  The facility will probably also come with their own agenda of questions for you to answer.  (See handout, “Pre-Con Meeting Agenda.”)</a:t>
            </a:r>
          </a:p>
          <a:p>
            <a:endParaRPr lang="en-US" dirty="0"/>
          </a:p>
        </p:txBody>
      </p:sp>
      <p:sp>
        <p:nvSpPr>
          <p:cNvPr id="4" name="Slide Number Placeholder 3"/>
          <p:cNvSpPr>
            <a:spLocks noGrp="1"/>
          </p:cNvSpPr>
          <p:nvPr>
            <p:ph type="sldNum" sz="quarter" idx="10"/>
          </p:nvPr>
        </p:nvSpPr>
        <p:spPr/>
        <p:txBody>
          <a:bodyPr/>
          <a:lstStyle/>
          <a:p>
            <a:fld id="{78728B45-2415-4443-B537-14CFD11274DE}" type="slidenum">
              <a:rPr lang="en-US" smtClean="0"/>
              <a:pPr/>
              <a:t>34</a:t>
            </a:fld>
            <a:endParaRPr lang="en-US"/>
          </a:p>
        </p:txBody>
      </p:sp>
    </p:spTree>
    <p:extLst>
      <p:ext uri="{BB962C8B-B14F-4D97-AF65-F5344CB8AC3E}">
        <p14:creationId xmlns:p14="http://schemas.microsoft.com/office/powerpoint/2010/main" val="13080448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Meeting Resume.</a:t>
            </a:r>
            <a:r>
              <a:rPr lang="en-US" dirty="0"/>
              <a:t>  </a:t>
            </a:r>
            <a:endParaRPr lang="en-US" dirty="0" smtClean="0"/>
          </a:p>
          <a:p>
            <a:endParaRPr lang="en-US" dirty="0"/>
          </a:p>
          <a:p>
            <a:r>
              <a:rPr lang="en-US" dirty="0" smtClean="0"/>
              <a:t>How </a:t>
            </a:r>
            <a:r>
              <a:rPr lang="en-US" dirty="0"/>
              <a:t>can you guarantee that your Convention Services Manager has understood everything you talked about leading up to your meeting?  Try a detailed meeting resume.  A day-by-day, hour-by-hour written detail of what you want when and where.  You need to put into writing clear, concise instructions about one month before your event (depending on the size of the meeting).  The hotel or facility will put your instructions into their format for their staff.  One month gives them time to instruct their staff as to your event, what additional equipment may be needed, and finalize on which staff members will be assigned to your event.  (See handout, “Event Summary — Meeting Resume Sample.”)</a:t>
            </a:r>
          </a:p>
          <a:p>
            <a:endParaRPr lang="en-US" dirty="0"/>
          </a:p>
        </p:txBody>
      </p:sp>
      <p:sp>
        <p:nvSpPr>
          <p:cNvPr id="4" name="Slide Number Placeholder 3"/>
          <p:cNvSpPr>
            <a:spLocks noGrp="1"/>
          </p:cNvSpPr>
          <p:nvPr>
            <p:ph type="sldNum" sz="quarter" idx="10"/>
          </p:nvPr>
        </p:nvSpPr>
        <p:spPr/>
        <p:txBody>
          <a:bodyPr/>
          <a:lstStyle/>
          <a:p>
            <a:fld id="{78728B45-2415-4443-B537-14CFD11274DE}" type="slidenum">
              <a:rPr lang="en-US" smtClean="0"/>
              <a:pPr/>
              <a:t>35</a:t>
            </a:fld>
            <a:endParaRPr lang="en-US"/>
          </a:p>
        </p:txBody>
      </p:sp>
    </p:spTree>
    <p:extLst>
      <p:ext uri="{BB962C8B-B14F-4D97-AF65-F5344CB8AC3E}">
        <p14:creationId xmlns:p14="http://schemas.microsoft.com/office/powerpoint/2010/main" val="13468113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43808"/>
            <a:ext cx="5486400" cy="5614392"/>
          </a:xfrm>
        </p:spPr>
        <p:txBody>
          <a:bodyPr>
            <a:noAutofit/>
          </a:bodyPr>
          <a:lstStyle/>
          <a:p>
            <a:pPr marL="171450" indent="-171450">
              <a:buFont typeface="Arial" charset="0"/>
              <a:buChar char="•"/>
            </a:pPr>
            <a:r>
              <a:rPr lang="en-US" b="1" dirty="0"/>
              <a:t>Insurance</a:t>
            </a:r>
            <a:r>
              <a:rPr lang="en-US" dirty="0"/>
              <a:t>.  Be sure that your group and attendees are covered by insurance.  Talk to your church treasurer and/or conference treasurer to find out what coverage is required.  Do not assume anything.  </a:t>
            </a:r>
            <a:endParaRPr lang="en-US" b="1" dirty="0"/>
          </a:p>
          <a:p>
            <a:r>
              <a:rPr lang="en-US" dirty="0"/>
              <a:t> </a:t>
            </a:r>
            <a:endParaRPr lang="en-US" dirty="0" smtClean="0"/>
          </a:p>
          <a:p>
            <a:pPr marL="171450" indent="-171450">
              <a:buFont typeface="Arial" charset="0"/>
              <a:buChar char="•"/>
            </a:pPr>
            <a:r>
              <a:rPr lang="en-US" b="1" dirty="0" smtClean="0"/>
              <a:t>Registration</a:t>
            </a:r>
            <a:r>
              <a:rPr lang="en-US" dirty="0"/>
              <a:t>.  Keep it simple, hassle free, fast, and easy.  Ideally, your attendees will have pre-registered so that you know who is coming.  Depending on the size of your group, set up several registration desks divided alphabetically to handle the crowd efficiently, don’t try to register 500 people at 3 p.m. at one table.  Have packets made up and ready to go.  Plan for one desk for on-site registrants, if needed, and problems such as badge corrections.</a:t>
            </a:r>
          </a:p>
          <a:p>
            <a:r>
              <a:rPr lang="en-US" dirty="0"/>
              <a:t>  </a:t>
            </a:r>
          </a:p>
          <a:p>
            <a:pPr marL="171450" indent="-171450">
              <a:buFont typeface="Arial" charset="0"/>
              <a:buChar char="•"/>
            </a:pPr>
            <a:r>
              <a:rPr lang="en-US" b="1" dirty="0"/>
              <a:t>Child Care. </a:t>
            </a:r>
            <a:r>
              <a:rPr lang="en-US" dirty="0"/>
              <a:t> Are you providing childcare for the attendees?  Know and understand the laws of your state regarding child care providers.  How will you identify children?  Will you charge for this service?  What insurance coverage will be required?  Do you have appropriate space for this activity?</a:t>
            </a:r>
          </a:p>
          <a:p>
            <a:r>
              <a:rPr lang="en-US" dirty="0"/>
              <a:t>  </a:t>
            </a:r>
          </a:p>
          <a:p>
            <a:pPr marL="171450" indent="-171450">
              <a:buFont typeface="Arial" charset="0"/>
              <a:buChar char="•"/>
            </a:pPr>
            <a:r>
              <a:rPr lang="en-US" b="1" dirty="0"/>
              <a:t>Websites.  </a:t>
            </a:r>
            <a:r>
              <a:rPr lang="en-US" dirty="0"/>
              <a:t>Don’t forget about the internet as you plan your event.  There are a multitude of sites that you can research for questions that you may have. (See handout “Helpful Websites for Meeting Planners.”)</a:t>
            </a:r>
          </a:p>
          <a:p>
            <a:endParaRPr lang="en-US" dirty="0"/>
          </a:p>
        </p:txBody>
      </p:sp>
      <p:sp>
        <p:nvSpPr>
          <p:cNvPr id="4" name="Slide Number Placeholder 3"/>
          <p:cNvSpPr>
            <a:spLocks noGrp="1"/>
          </p:cNvSpPr>
          <p:nvPr>
            <p:ph type="sldNum" sz="quarter" idx="10"/>
          </p:nvPr>
        </p:nvSpPr>
        <p:spPr/>
        <p:txBody>
          <a:bodyPr/>
          <a:lstStyle/>
          <a:p>
            <a:fld id="{78728B45-2415-4443-B537-14CFD11274DE}" type="slidenum">
              <a:rPr lang="en-US" smtClean="0"/>
              <a:pPr/>
              <a:t>36</a:t>
            </a:fld>
            <a:endParaRPr lang="en-US"/>
          </a:p>
        </p:txBody>
      </p:sp>
    </p:spTree>
    <p:extLst>
      <p:ext uri="{BB962C8B-B14F-4D97-AF65-F5344CB8AC3E}">
        <p14:creationId xmlns:p14="http://schemas.microsoft.com/office/powerpoint/2010/main" val="15692293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9. IT’S </a:t>
            </a:r>
            <a:r>
              <a:rPr lang="en-US" b="1" dirty="0"/>
              <a:t>OPENING DAY</a:t>
            </a:r>
            <a:endParaRPr lang="en-US" dirty="0"/>
          </a:p>
          <a:p>
            <a:r>
              <a:rPr lang="en-US" dirty="0"/>
              <a:t> </a:t>
            </a:r>
          </a:p>
          <a:p>
            <a:r>
              <a:rPr lang="en-US" dirty="0"/>
              <a:t>You’re ready!  Your helpers are in place and your guests are arriving. Make plans to meet with your facility coordinator daily.  Be alert to last-minute decisions or changes that may need to be made on site.</a:t>
            </a:r>
          </a:p>
          <a:p>
            <a:r>
              <a:rPr lang="en-US" dirty="0"/>
              <a:t> </a:t>
            </a:r>
          </a:p>
          <a:p>
            <a:r>
              <a:rPr lang="en-US" dirty="0"/>
              <a:t>Talk to the controller or accountant in charge of your account on a daily basis to control charges to the master account.  </a:t>
            </a:r>
          </a:p>
          <a:p>
            <a:endParaRPr lang="en-US" dirty="0"/>
          </a:p>
        </p:txBody>
      </p:sp>
      <p:sp>
        <p:nvSpPr>
          <p:cNvPr id="4" name="Slide Number Placeholder 3"/>
          <p:cNvSpPr>
            <a:spLocks noGrp="1"/>
          </p:cNvSpPr>
          <p:nvPr>
            <p:ph type="sldNum" sz="quarter" idx="10"/>
          </p:nvPr>
        </p:nvSpPr>
        <p:spPr/>
        <p:txBody>
          <a:bodyPr/>
          <a:lstStyle/>
          <a:p>
            <a:fld id="{78728B45-2415-4443-B537-14CFD11274DE}" type="slidenum">
              <a:rPr lang="en-US" smtClean="0"/>
              <a:pPr/>
              <a:t>37</a:t>
            </a:fld>
            <a:endParaRPr lang="en-US"/>
          </a:p>
        </p:txBody>
      </p:sp>
    </p:spTree>
    <p:extLst>
      <p:ext uri="{BB962C8B-B14F-4D97-AF65-F5344CB8AC3E}">
        <p14:creationId xmlns:p14="http://schemas.microsoft.com/office/powerpoint/2010/main" val="7051787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250825"/>
            <a:ext cx="2519363" cy="1890713"/>
          </a:xfrm>
        </p:spPr>
      </p:sp>
      <p:sp>
        <p:nvSpPr>
          <p:cNvPr id="3" name="Notes Placeholder 2"/>
          <p:cNvSpPr>
            <a:spLocks noGrp="1"/>
          </p:cNvSpPr>
          <p:nvPr>
            <p:ph type="body" idx="1"/>
          </p:nvPr>
        </p:nvSpPr>
        <p:spPr>
          <a:xfrm>
            <a:off x="685800" y="2123728"/>
            <a:ext cx="5695528" cy="5614392"/>
          </a:xfrm>
        </p:spPr>
        <p:txBody>
          <a:bodyPr>
            <a:noAutofit/>
          </a:bodyPr>
          <a:lstStyle/>
          <a:p>
            <a:pPr>
              <a:lnSpc>
                <a:spcPct val="110000"/>
              </a:lnSpc>
            </a:pPr>
            <a:r>
              <a:rPr lang="en-US" b="1" dirty="0" smtClean="0"/>
              <a:t>10. HOLD </a:t>
            </a:r>
            <a:r>
              <a:rPr lang="en-US" b="1" dirty="0"/>
              <a:t>THE APPLAUSE </a:t>
            </a:r>
            <a:endParaRPr lang="en-US" dirty="0"/>
          </a:p>
          <a:p>
            <a:pPr>
              <a:lnSpc>
                <a:spcPct val="110000"/>
              </a:lnSpc>
            </a:pPr>
            <a:r>
              <a:rPr lang="en-US" dirty="0"/>
              <a:t> </a:t>
            </a:r>
          </a:p>
          <a:p>
            <a:pPr>
              <a:lnSpc>
                <a:spcPct val="110000"/>
              </a:lnSpc>
            </a:pPr>
            <a:r>
              <a:rPr lang="en-US" dirty="0"/>
              <a:t>The meeting may be over; the last person has checked out of the hotel. You have settled your account.  You have checked out of your room and are on your way home.  You think it’s over?  Well, the adrenalin that kept you going during the preparation and actual event may be gone, but you’re not through yet.  </a:t>
            </a:r>
          </a:p>
          <a:p>
            <a:pPr>
              <a:lnSpc>
                <a:spcPct val="110000"/>
              </a:lnSpc>
            </a:pPr>
            <a:r>
              <a:rPr lang="en-US" dirty="0"/>
              <a:t>  </a:t>
            </a:r>
          </a:p>
          <a:p>
            <a:pPr>
              <a:lnSpc>
                <a:spcPct val="110000"/>
              </a:lnSpc>
            </a:pPr>
            <a:r>
              <a:rPr lang="en-US" b="1" dirty="0"/>
              <a:t>Post Con-Meeting.</a:t>
            </a:r>
            <a:r>
              <a:rPr lang="en-US" dirty="0"/>
              <a:t>  You started your event with a pre-con (pre-conference) meeting.  Now it’s time to wrap up your event with a post-con (post-conference) meeting.  The post-con is an excellent way to make your future programs even more successful than the one you just finished.  </a:t>
            </a:r>
            <a:r>
              <a:rPr lang="en-US" dirty="0" smtClean="0"/>
              <a:t>This </a:t>
            </a:r>
            <a:r>
              <a:rPr lang="en-US" dirty="0"/>
              <a:t>meeting can help you, as the planner, maximize the return on your investment by assessing whether a meeting reaches its goals and objectives.  The post-con meeting will help you make informed decisions for your next event. There are several ways to do post-cons.  Some planners use interviews; others utilize questionnaires.  A combination of both is often the most successful.  </a:t>
            </a:r>
          </a:p>
          <a:p>
            <a:pPr>
              <a:lnSpc>
                <a:spcPct val="110000"/>
              </a:lnSpc>
            </a:pPr>
            <a:r>
              <a:rPr lang="en-US" dirty="0"/>
              <a:t> </a:t>
            </a:r>
          </a:p>
          <a:p>
            <a:pPr>
              <a:lnSpc>
                <a:spcPct val="110000"/>
              </a:lnSpc>
            </a:pPr>
            <a:r>
              <a:rPr lang="en-US" dirty="0"/>
              <a:t>There are several aspects to your post-con meeting.  You will want to sit down with all your facility suppliers (hotel, convention center, etc.) to get their evaluation of the event.  In the case of hotels or housing bureaus, be sure to get statistics of just how many rooms, room nights, and other business you did at that facility.</a:t>
            </a:r>
          </a:p>
          <a:p>
            <a:pPr>
              <a:lnSpc>
                <a:spcPct val="110000"/>
              </a:lnSpc>
            </a:pPr>
            <a:r>
              <a:rPr lang="en-US" dirty="0"/>
              <a:t> </a:t>
            </a:r>
          </a:p>
          <a:p>
            <a:pPr>
              <a:lnSpc>
                <a:spcPct val="110000"/>
              </a:lnSpc>
            </a:pPr>
            <a:r>
              <a:rPr lang="en-US" dirty="0"/>
              <a:t>Get post-con information from your attendees.  Develop a written evaluation form (see handouts, “Seminar Evaluation” and “Evaluation Form XYZ Conference”) that attendees can leave with you as the event ends.  Don’t fall into the trap of thinking you can never improve your event.  Weigh the information you receive carefully.  Don’t change something just because two people didn’t like it—unless, of course, the criticism is valid.</a:t>
            </a:r>
          </a:p>
          <a:p>
            <a:pPr>
              <a:lnSpc>
                <a:spcPct val="110000"/>
              </a:lnSpc>
            </a:pPr>
            <a:r>
              <a:rPr lang="en-US" dirty="0"/>
              <a:t> </a:t>
            </a:r>
          </a:p>
          <a:p>
            <a:pPr>
              <a:lnSpc>
                <a:spcPct val="110000"/>
              </a:lnSpc>
            </a:pPr>
            <a:r>
              <a:rPr lang="en-US" dirty="0"/>
              <a:t>Have a debriefing with your organizing committee.  Review evaluation sheets filled out by attendees for the overall program and for individual seminars.  List what went right and congratulate yourselves.  List what went wrong and learn from your mistakes.  Every meeting and venue is different.  What works for one event may not work for the next one that you schedule in a different venue.  But at least you have a background of what you don’t want to happen the next time around.  </a:t>
            </a:r>
          </a:p>
          <a:p>
            <a:pPr>
              <a:lnSpc>
                <a:spcPct val="110000"/>
              </a:lnSpc>
            </a:pPr>
            <a:endParaRPr lang="en-US" dirty="0"/>
          </a:p>
        </p:txBody>
      </p:sp>
      <p:sp>
        <p:nvSpPr>
          <p:cNvPr id="4" name="Slide Number Placeholder 3"/>
          <p:cNvSpPr>
            <a:spLocks noGrp="1"/>
          </p:cNvSpPr>
          <p:nvPr>
            <p:ph type="sldNum" sz="quarter" idx="10"/>
          </p:nvPr>
        </p:nvSpPr>
        <p:spPr/>
        <p:txBody>
          <a:bodyPr/>
          <a:lstStyle/>
          <a:p>
            <a:fld id="{78728B45-2415-4443-B537-14CFD11274DE}" type="slidenum">
              <a:rPr lang="en-US" smtClean="0"/>
              <a:pPr/>
              <a:t>38</a:t>
            </a:fld>
            <a:endParaRPr lang="en-US"/>
          </a:p>
        </p:txBody>
      </p:sp>
    </p:spTree>
    <p:extLst>
      <p:ext uri="{BB962C8B-B14F-4D97-AF65-F5344CB8AC3E}">
        <p14:creationId xmlns:p14="http://schemas.microsoft.com/office/powerpoint/2010/main" val="15900794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CONCLUSION</a:t>
            </a:r>
          </a:p>
          <a:p>
            <a:r>
              <a:rPr lang="en-US" b="1" dirty="0"/>
              <a:t> </a:t>
            </a:r>
            <a:endParaRPr lang="en-US" dirty="0"/>
          </a:p>
          <a:p>
            <a:r>
              <a:rPr lang="en-US" dirty="0"/>
              <a:t>We have touched only the highlights of what will help make your event successful.  Every meeting you plan will get easier.  Keep your planning files to aid you in successive events.  Did you make mistakes?  Probably.  Most of us do. Did the people out front know about them?  If not, then consider your event a success.  Now it’s time to applaud your successful event!</a:t>
            </a:r>
          </a:p>
        </p:txBody>
      </p:sp>
      <p:sp>
        <p:nvSpPr>
          <p:cNvPr id="4" name="Slide Number Placeholder 3"/>
          <p:cNvSpPr>
            <a:spLocks noGrp="1"/>
          </p:cNvSpPr>
          <p:nvPr>
            <p:ph type="sldNum" sz="quarter" idx="10"/>
          </p:nvPr>
        </p:nvSpPr>
        <p:spPr/>
        <p:txBody>
          <a:bodyPr/>
          <a:lstStyle/>
          <a:p>
            <a:fld id="{78728B45-2415-4443-B537-14CFD11274DE}" type="slidenum">
              <a:rPr lang="en-US" smtClean="0"/>
              <a:pPr/>
              <a:t>39</a:t>
            </a:fld>
            <a:endParaRPr lang="en-US"/>
          </a:p>
        </p:txBody>
      </p:sp>
    </p:spTree>
    <p:extLst>
      <p:ext uri="{BB962C8B-B14F-4D97-AF65-F5344CB8AC3E}">
        <p14:creationId xmlns:p14="http://schemas.microsoft.com/office/powerpoint/2010/main" val="434248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1.   DETERMINE YOUR OBJECTIVES, AUDIENCE, AND ORGANIZERS </a:t>
            </a:r>
            <a:endParaRPr lang="en-US" dirty="0"/>
          </a:p>
          <a:p>
            <a:r>
              <a:rPr lang="en-US" dirty="0"/>
              <a:t> </a:t>
            </a:r>
          </a:p>
          <a:p>
            <a:r>
              <a:rPr lang="en-US" dirty="0"/>
              <a:t>The first step in putting the meeting puzzle together is to determine the objectives and audience for the event.  This is the framework.  You cannot plan a budget until you know what your objectives are.  You cannot find a site until you know what your purpose is.  You should not proceed with your plans until you have answered these questions:</a:t>
            </a:r>
          </a:p>
          <a:p>
            <a:r>
              <a:rPr lang="en-US" dirty="0"/>
              <a:t> </a:t>
            </a:r>
          </a:p>
          <a:p>
            <a:pPr marL="228600" indent="-228600">
              <a:buFont typeface="+mj-lt"/>
              <a:buAutoNum type="arabicPeriod"/>
            </a:pPr>
            <a:r>
              <a:rPr lang="en-US" b="1" dirty="0" smtClean="0"/>
              <a:t>What </a:t>
            </a:r>
            <a:r>
              <a:rPr lang="en-US" b="1" dirty="0"/>
              <a:t>is the purpose of the event?  Are you bringing people together to pray or to play?</a:t>
            </a:r>
          </a:p>
          <a:p>
            <a:pPr marL="228600" lvl="0" indent="-228600">
              <a:buFont typeface="+mj-lt"/>
              <a:buAutoNum type="arabicPeriod"/>
            </a:pPr>
            <a:r>
              <a:rPr lang="en-US" b="1" dirty="0"/>
              <a:t>What is the goal and final outcome you anticipate?  What do you want attendees to take away from their time together</a:t>
            </a:r>
            <a:r>
              <a:rPr lang="en-US" b="1" dirty="0" smtClean="0"/>
              <a:t>?</a:t>
            </a:r>
            <a:endParaRPr lang="en-US" b="1" dirty="0"/>
          </a:p>
        </p:txBody>
      </p:sp>
      <p:sp>
        <p:nvSpPr>
          <p:cNvPr id="4" name="Slide Number Placeholder 3"/>
          <p:cNvSpPr>
            <a:spLocks noGrp="1"/>
          </p:cNvSpPr>
          <p:nvPr>
            <p:ph type="sldNum" sz="quarter" idx="10"/>
          </p:nvPr>
        </p:nvSpPr>
        <p:spPr/>
        <p:txBody>
          <a:bodyPr/>
          <a:lstStyle/>
          <a:p>
            <a:fld id="{78728B45-2415-4443-B537-14CFD11274DE}" type="slidenum">
              <a:rPr lang="en-US" sz="1600" smtClean="0"/>
              <a:pPr/>
              <a:t>4</a:t>
            </a:fld>
            <a:endParaRPr lang="en-US" sz="1600"/>
          </a:p>
        </p:txBody>
      </p:sp>
    </p:spTree>
    <p:extLst>
      <p:ext uri="{BB962C8B-B14F-4D97-AF65-F5344CB8AC3E}">
        <p14:creationId xmlns:p14="http://schemas.microsoft.com/office/powerpoint/2010/main" val="1096689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r>
              <a:rPr lang="en-GB" b="1" dirty="0" smtClean="0"/>
              <a:t>3. Are you bringing people together to pray or to play?</a:t>
            </a:r>
            <a:endParaRPr lang="en-US" b="1" dirty="0" smtClean="0"/>
          </a:p>
          <a:p>
            <a:pPr marL="228600" lvl="0" indent="-228600"/>
            <a:r>
              <a:rPr lang="en-GB" b="1" dirty="0" smtClean="0"/>
              <a:t>4. What do your want attendees to take away from their time together? </a:t>
            </a:r>
            <a:endParaRPr lang="en-US" b="1" dirty="0" smtClean="0"/>
          </a:p>
          <a:p>
            <a:pPr marL="228600" lvl="0" indent="-228600"/>
            <a:r>
              <a:rPr lang="en-US" b="1" dirty="0" smtClean="0"/>
              <a:t>5. Who do you anticipate will attend?  Teenagers, senior citizens, families, couples, or women only?</a:t>
            </a:r>
          </a:p>
          <a:p>
            <a:pPr marL="228600" lvl="0" indent="-228600"/>
            <a:r>
              <a:rPr lang="en-US" b="1" dirty="0" smtClean="0"/>
              <a:t>6. Are you working alone or with an organizing committee?</a:t>
            </a:r>
          </a:p>
          <a:p>
            <a:r>
              <a:rPr lang="en-US" dirty="0" smtClean="0"/>
              <a:t> </a:t>
            </a:r>
          </a:p>
          <a:p>
            <a:r>
              <a:rPr lang="en-US" b="1" dirty="0" smtClean="0"/>
              <a:t>Working with Committees.</a:t>
            </a:r>
            <a:r>
              <a:rPr lang="en-US" dirty="0" smtClean="0"/>
              <a:t>  Yes, you can do it all alone, but do you want to?  A small active committee is much better than a huge committee that comes together once, makes a few decisions and then leaves all the work to you before, during, and after the event.  Your organizing committee can give good input.  Each committee member should have a specific role to fill in the planning and execution of the event.  Make sure “job descriptions” are detailed so each person understands their responsibility and relationship to other committee members.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8728B45-2415-4443-B537-14CFD11274DE}" type="slidenum">
              <a:rPr lang="en-US" smtClean="0"/>
              <a:pPr/>
              <a:t>5</a:t>
            </a:fld>
            <a:endParaRPr lang="en-US"/>
          </a:p>
        </p:txBody>
      </p:sp>
    </p:spTree>
    <p:extLst>
      <p:ext uri="{BB962C8B-B14F-4D97-AF65-F5344CB8AC3E}">
        <p14:creationId xmlns:p14="http://schemas.microsoft.com/office/powerpoint/2010/main" val="2086206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2. OUTLINE </a:t>
            </a:r>
            <a:r>
              <a:rPr lang="en-US" b="1" dirty="0"/>
              <a:t>THE PROGRAM IN BROAD STROKES </a:t>
            </a:r>
            <a:endParaRPr lang="en-US" dirty="0"/>
          </a:p>
          <a:p>
            <a:r>
              <a:rPr lang="en-US" dirty="0"/>
              <a:t> </a:t>
            </a:r>
          </a:p>
          <a:p>
            <a:r>
              <a:rPr lang="en-US" b="1" dirty="0"/>
              <a:t>Now that you have determined your objectives and know who your audience is, it is time to outline your program in broad strokes.  </a:t>
            </a:r>
          </a:p>
          <a:p>
            <a:r>
              <a:rPr lang="en-US" b="1" dirty="0"/>
              <a:t> </a:t>
            </a:r>
          </a:p>
        </p:txBody>
      </p:sp>
      <p:sp>
        <p:nvSpPr>
          <p:cNvPr id="4" name="Slide Number Placeholder 3"/>
          <p:cNvSpPr>
            <a:spLocks noGrp="1"/>
          </p:cNvSpPr>
          <p:nvPr>
            <p:ph type="sldNum" sz="quarter" idx="10"/>
          </p:nvPr>
        </p:nvSpPr>
        <p:spPr/>
        <p:txBody>
          <a:bodyPr/>
          <a:lstStyle/>
          <a:p>
            <a:fld id="{78728B45-2415-4443-B537-14CFD11274DE}" type="slidenum">
              <a:rPr lang="en-US" smtClean="0"/>
              <a:pPr/>
              <a:t>6</a:t>
            </a:fld>
            <a:endParaRPr lang="en-US"/>
          </a:p>
        </p:txBody>
      </p:sp>
    </p:spTree>
    <p:extLst>
      <p:ext uri="{BB962C8B-B14F-4D97-AF65-F5344CB8AC3E}">
        <p14:creationId xmlns:p14="http://schemas.microsoft.com/office/powerpoint/2010/main" val="601385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a:t>
            </a:r>
            <a:r>
              <a:rPr lang="en-US" dirty="0"/>
              <a:t>you go any further, you will need to have the answers for these questions:</a:t>
            </a:r>
          </a:p>
          <a:p>
            <a:r>
              <a:rPr lang="en-US" dirty="0"/>
              <a:t> </a:t>
            </a:r>
          </a:p>
          <a:p>
            <a:pPr marL="344488" lvl="0" indent="-119063">
              <a:buFont typeface="Arial" pitchFamily="34" charset="0"/>
              <a:buChar char="•"/>
            </a:pPr>
            <a:r>
              <a:rPr lang="en-US" b="1" dirty="0"/>
              <a:t>What time of year will best meet the objectives?</a:t>
            </a:r>
          </a:p>
          <a:p>
            <a:pPr marL="344488" lvl="0" indent="-119063">
              <a:buFont typeface="Arial" pitchFamily="34" charset="0"/>
              <a:buChar char="•"/>
            </a:pPr>
            <a:r>
              <a:rPr lang="en-US" b="1" dirty="0"/>
              <a:t>What day should the program begin and end?  Tuesday to Thursday or Thursday to Sunday?  </a:t>
            </a:r>
          </a:p>
          <a:p>
            <a:pPr marL="344488" lvl="0" indent="-119063">
              <a:buFont typeface="Arial" pitchFamily="34" charset="0"/>
              <a:buChar char="•"/>
            </a:pPr>
            <a:r>
              <a:rPr lang="en-US" b="1" dirty="0" smtClean="0"/>
              <a:t>Will there be plenary sessions, if so, how many and what time?  </a:t>
            </a:r>
          </a:p>
          <a:p>
            <a:endParaRPr lang="en-US" b="1" dirty="0"/>
          </a:p>
        </p:txBody>
      </p:sp>
      <p:sp>
        <p:nvSpPr>
          <p:cNvPr id="4" name="Slide Number Placeholder 3"/>
          <p:cNvSpPr>
            <a:spLocks noGrp="1"/>
          </p:cNvSpPr>
          <p:nvPr>
            <p:ph type="sldNum" sz="quarter" idx="10"/>
          </p:nvPr>
        </p:nvSpPr>
        <p:spPr/>
        <p:txBody>
          <a:bodyPr/>
          <a:lstStyle/>
          <a:p>
            <a:fld id="{78728B45-2415-4443-B537-14CFD11274DE}" type="slidenum">
              <a:rPr lang="en-US" smtClean="0"/>
              <a:pPr/>
              <a:t>7</a:t>
            </a:fld>
            <a:endParaRPr lang="en-US"/>
          </a:p>
        </p:txBody>
      </p:sp>
    </p:spTree>
    <p:extLst>
      <p:ext uri="{BB962C8B-B14F-4D97-AF65-F5344CB8AC3E}">
        <p14:creationId xmlns:p14="http://schemas.microsoft.com/office/powerpoint/2010/main" val="1172755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4488" lvl="0" indent="-119063">
              <a:buFont typeface="Arial" pitchFamily="34" charset="0"/>
              <a:buChar char="•"/>
            </a:pPr>
            <a:r>
              <a:rPr lang="en-US" b="1" dirty="0" smtClean="0"/>
              <a:t>Will there be breakout groups or seminars?  How many?  </a:t>
            </a:r>
          </a:p>
          <a:p>
            <a:pPr marL="344488" lvl="0" indent="-119063">
              <a:buFont typeface="Arial" pitchFamily="34" charset="0"/>
              <a:buChar char="•"/>
            </a:pPr>
            <a:r>
              <a:rPr lang="en-US" b="1" dirty="0" smtClean="0"/>
              <a:t>What time will the program begin on the first day and end on the last day? </a:t>
            </a:r>
          </a:p>
          <a:p>
            <a:pPr marL="344488" lvl="0" indent="-119063">
              <a:buFont typeface="Arial" pitchFamily="34" charset="0"/>
              <a:buChar char="•"/>
            </a:pPr>
            <a:r>
              <a:rPr lang="en-US" b="1" dirty="0" smtClean="0"/>
              <a:t>Will you have exhibits?  </a:t>
            </a:r>
          </a:p>
        </p:txBody>
      </p:sp>
      <p:sp>
        <p:nvSpPr>
          <p:cNvPr id="4" name="Slide Number Placeholder 3"/>
          <p:cNvSpPr>
            <a:spLocks noGrp="1"/>
          </p:cNvSpPr>
          <p:nvPr>
            <p:ph type="sldNum" sz="quarter" idx="10"/>
          </p:nvPr>
        </p:nvSpPr>
        <p:spPr/>
        <p:txBody>
          <a:bodyPr/>
          <a:lstStyle/>
          <a:p>
            <a:fld id="{78728B45-2415-4443-B537-14CFD11274DE}" type="slidenum">
              <a:rPr lang="en-US" smtClean="0"/>
              <a:pPr/>
              <a:t>8</a:t>
            </a:fld>
            <a:endParaRPr lang="en-US"/>
          </a:p>
        </p:txBody>
      </p:sp>
    </p:spTree>
    <p:extLst>
      <p:ext uri="{BB962C8B-B14F-4D97-AF65-F5344CB8AC3E}">
        <p14:creationId xmlns:p14="http://schemas.microsoft.com/office/powerpoint/2010/main" val="1544617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987824"/>
            <a:ext cx="5486400" cy="5470376"/>
          </a:xfrm>
        </p:spPr>
        <p:txBody>
          <a:bodyPr>
            <a:noAutofit/>
          </a:bodyPr>
          <a:lstStyle/>
          <a:p>
            <a:r>
              <a:rPr lang="en-US" b="1" dirty="0" smtClean="0"/>
              <a:t>3. OUTLINE </a:t>
            </a:r>
            <a:r>
              <a:rPr lang="en-US" b="1" dirty="0"/>
              <a:t>THE BUDGET</a:t>
            </a:r>
            <a:endParaRPr lang="en-US" dirty="0"/>
          </a:p>
          <a:p>
            <a:r>
              <a:rPr lang="en-US" dirty="0"/>
              <a:t> </a:t>
            </a:r>
          </a:p>
          <a:p>
            <a:r>
              <a:rPr lang="en-US" dirty="0"/>
              <a:t>Now that we have thought through the goals and objectives for the meeting and we have an idea of whom we expect to attend, we need to begin thinking about what it will cost to meet those objectives.  </a:t>
            </a:r>
          </a:p>
          <a:p>
            <a:r>
              <a:rPr lang="en-US" dirty="0"/>
              <a:t> </a:t>
            </a:r>
          </a:p>
          <a:p>
            <a:r>
              <a:rPr lang="en-US" dirty="0"/>
              <a:t>While you will not know the cost of each item at this point, you must begin to make a checklist of every item that will be required to make your function a success.  This will help you know what questions to ask when you start negotiating for a site and when you begin working with suppliers.  For example, your list should include such items as hotel rate, cost of speakers, rooms and transportation for speakers and staff (don’t forget to include taxes), cost of decorations, audiovisual equipment, gifts to attendees and/or speakers, tips, meals, refreshment breaks, meeting room rental and set up charges, advertising, postage, staging, staff, etc.  </a:t>
            </a:r>
          </a:p>
          <a:p>
            <a:r>
              <a:rPr lang="en-US" dirty="0"/>
              <a:t> </a:t>
            </a:r>
          </a:p>
          <a:p>
            <a:r>
              <a:rPr lang="en-US" dirty="0"/>
              <a:t>Now begin to think about how you will finance the meeting.  Ask yourself these questions</a:t>
            </a:r>
            <a:r>
              <a:rPr lang="en-US" dirty="0" smtClean="0"/>
              <a:t>:</a:t>
            </a:r>
          </a:p>
          <a:p>
            <a:endParaRPr lang="en-US" dirty="0"/>
          </a:p>
          <a:p>
            <a:pPr marL="344488" indent="-119063"/>
            <a:r>
              <a:rPr lang="en-US" b="1" dirty="0"/>
              <a:t>1</a:t>
            </a:r>
            <a:r>
              <a:rPr lang="en-US" b="1" dirty="0" smtClean="0"/>
              <a:t>.  Are </a:t>
            </a:r>
            <a:r>
              <a:rPr lang="en-US" b="1" dirty="0"/>
              <a:t>there any start-up funds?  </a:t>
            </a:r>
          </a:p>
          <a:p>
            <a:pPr marL="344488" indent="-119063"/>
            <a:r>
              <a:rPr lang="en-US" b="1" dirty="0"/>
              <a:t>2</a:t>
            </a:r>
            <a:r>
              <a:rPr lang="en-US" b="1" dirty="0" smtClean="0"/>
              <a:t>.  Will </a:t>
            </a:r>
            <a:r>
              <a:rPr lang="en-US" b="1" dirty="0"/>
              <a:t>there be a registration fee?  </a:t>
            </a:r>
          </a:p>
          <a:p>
            <a:pPr marL="344488" indent="-119063"/>
            <a:r>
              <a:rPr lang="en-US" b="1" dirty="0"/>
              <a:t>3</a:t>
            </a:r>
            <a:r>
              <a:rPr lang="en-US" b="1" dirty="0" smtClean="0"/>
              <a:t>.  Is </a:t>
            </a:r>
            <a:r>
              <a:rPr lang="en-US" b="1" dirty="0"/>
              <a:t>registration expected to cover all costs of the event?  </a:t>
            </a:r>
          </a:p>
          <a:p>
            <a:pPr marL="344488" indent="-119063"/>
            <a:r>
              <a:rPr lang="en-US" b="1" dirty="0"/>
              <a:t>4</a:t>
            </a:r>
            <a:r>
              <a:rPr lang="en-US" b="1" dirty="0" smtClean="0"/>
              <a:t>.  What </a:t>
            </a:r>
            <a:r>
              <a:rPr lang="en-US" b="1" dirty="0"/>
              <a:t>is included in the registration fee?  </a:t>
            </a:r>
          </a:p>
          <a:p>
            <a:pPr marL="344488" indent="-119063"/>
            <a:r>
              <a:rPr lang="en-US" b="1" dirty="0"/>
              <a:t>5</a:t>
            </a:r>
            <a:r>
              <a:rPr lang="en-US" b="1" dirty="0" smtClean="0"/>
              <a:t>.  What </a:t>
            </a:r>
            <a:r>
              <a:rPr lang="en-US" b="1" dirty="0"/>
              <a:t>fees will the target audience be willing to pay?</a:t>
            </a:r>
          </a:p>
          <a:p>
            <a:pPr marL="344488" indent="-119063"/>
            <a:r>
              <a:rPr lang="en-US" b="1" dirty="0"/>
              <a:t>6</a:t>
            </a:r>
            <a:r>
              <a:rPr lang="en-US" b="1" dirty="0" smtClean="0"/>
              <a:t>.  How </a:t>
            </a:r>
            <a:r>
              <a:rPr lang="en-US" b="1" dirty="0"/>
              <a:t>much audiovisual and high tech items will be required?  </a:t>
            </a:r>
          </a:p>
          <a:p>
            <a:pPr marL="344488" indent="-119063"/>
            <a:r>
              <a:rPr lang="en-US" b="1" dirty="0"/>
              <a:t>7</a:t>
            </a:r>
            <a:r>
              <a:rPr lang="en-US" b="1" dirty="0" smtClean="0"/>
              <a:t>.  Will </a:t>
            </a:r>
            <a:r>
              <a:rPr lang="en-US" b="1" dirty="0"/>
              <a:t>there be any meals included in the registration fee?  </a:t>
            </a:r>
          </a:p>
          <a:p>
            <a:pPr marL="344488" indent="-119063"/>
            <a:r>
              <a:rPr lang="en-US" b="1" dirty="0"/>
              <a:t>8</a:t>
            </a:r>
            <a:r>
              <a:rPr lang="en-US" b="1" dirty="0" smtClean="0"/>
              <a:t>.  Can </a:t>
            </a:r>
            <a:r>
              <a:rPr lang="en-US" b="1" dirty="0"/>
              <a:t>sponsors be obtained for some aspects of the program?</a:t>
            </a:r>
          </a:p>
          <a:p>
            <a:endParaRPr lang="en-US" b="1" dirty="0"/>
          </a:p>
        </p:txBody>
      </p:sp>
      <p:sp>
        <p:nvSpPr>
          <p:cNvPr id="4" name="Slide Number Placeholder 3"/>
          <p:cNvSpPr>
            <a:spLocks noGrp="1"/>
          </p:cNvSpPr>
          <p:nvPr>
            <p:ph type="sldNum" sz="quarter" idx="10"/>
          </p:nvPr>
        </p:nvSpPr>
        <p:spPr/>
        <p:txBody>
          <a:bodyPr/>
          <a:lstStyle/>
          <a:p>
            <a:fld id="{78728B45-2415-4443-B537-14CFD11274DE}" type="slidenum">
              <a:rPr lang="en-US" smtClean="0"/>
              <a:pPr/>
              <a:t>9</a:t>
            </a:fld>
            <a:endParaRPr lang="en-US"/>
          </a:p>
        </p:txBody>
      </p:sp>
    </p:spTree>
    <p:extLst>
      <p:ext uri="{BB962C8B-B14F-4D97-AF65-F5344CB8AC3E}">
        <p14:creationId xmlns:p14="http://schemas.microsoft.com/office/powerpoint/2010/main" val="243268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C597B7-FB5F-480A-A83C-C7A4B9C2AD3D}" type="datetimeFigureOut">
              <a:rPr lang="en-US" smtClean="0"/>
              <a:pPr/>
              <a:t>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C597B7-FB5F-480A-A83C-C7A4B9C2AD3D}" type="datetimeFigureOut">
              <a:rPr lang="en-US" smtClean="0"/>
              <a:pPr/>
              <a:t>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C597B7-FB5F-480A-A83C-C7A4B9C2AD3D}" type="datetimeFigureOut">
              <a:rPr lang="en-US" smtClean="0"/>
              <a:pPr/>
              <a:t>2/14/16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C597B7-FB5F-480A-A83C-C7A4B9C2AD3D}" type="datetimeFigureOut">
              <a:rPr lang="en-US" smtClean="0"/>
              <a:pPr/>
              <a:t>2/14/16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597B7-FB5F-480A-A83C-C7A4B9C2AD3D}" type="datetimeFigureOut">
              <a:rPr lang="en-US" smtClean="0"/>
              <a:pPr/>
              <a:t>2/14/16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597B7-FB5F-480A-A83C-C7A4B9C2AD3D}" type="datetimeFigureOut">
              <a:rPr lang="en-US" smtClean="0"/>
              <a:pPr/>
              <a:t>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597B7-FB5F-480A-A83C-C7A4B9C2AD3D}" type="datetimeFigureOut">
              <a:rPr lang="en-US" smtClean="0"/>
              <a:pPr/>
              <a:t>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597B7-FB5F-480A-A83C-C7A4B9C2AD3D}" type="datetimeFigureOut">
              <a:rPr lang="en-US" smtClean="0"/>
              <a:pPr/>
              <a:t>2/14/16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0859B-F2CB-4E95-8423-2400291867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4.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404664"/>
            <a:ext cx="8892480" cy="5400600"/>
          </a:xfrm>
          <a:ln>
            <a:noFill/>
          </a:ln>
        </p:spPr>
        <p:txBody>
          <a:bodyPr>
            <a:noAutofit/>
          </a:bodyPr>
          <a:lstStyle/>
          <a:p>
            <a:r>
              <a:rPr lang="en-US" sz="7200" dirty="0" smtClean="0">
                <a:ln w="18415" cmpd="sng">
                  <a:noFill/>
                  <a:prstDash val="solid"/>
                </a:ln>
                <a:solidFill>
                  <a:srgbClr val="009999"/>
                </a:solidFill>
                <a:effectLst>
                  <a:outerShdw blurRad="38100" dist="38100" dir="2700000" algn="tl">
                    <a:srgbClr val="000000">
                      <a:alpha val="43137"/>
                    </a:srgbClr>
                  </a:outerShdw>
                </a:effectLst>
              </a:rPr>
              <a:t>LEADERSHIP</a:t>
            </a:r>
            <a:r>
              <a:rPr lang="en-US" sz="2400" dirty="0" smtClean="0">
                <a:ln w="18415" cmpd="sng">
                  <a:noFill/>
                  <a:prstDash val="solid"/>
                </a:ln>
                <a:solidFill>
                  <a:srgbClr val="009999"/>
                </a:solidFill>
                <a:effectLst>
                  <a:outerShdw blurRad="38100" dist="38100" dir="2700000" algn="tl">
                    <a:srgbClr val="000000">
                      <a:alpha val="43137"/>
                    </a:srgbClr>
                  </a:outerShdw>
                </a:effectLst>
              </a:rPr>
              <a:t/>
            </a:r>
            <a:br>
              <a:rPr lang="en-US" sz="2400" dirty="0" smtClean="0">
                <a:ln w="18415" cmpd="sng">
                  <a:noFill/>
                  <a:prstDash val="solid"/>
                </a:ln>
                <a:solidFill>
                  <a:srgbClr val="009999"/>
                </a:solidFill>
                <a:effectLst>
                  <a:outerShdw blurRad="38100" dist="38100" dir="2700000" algn="tl">
                    <a:srgbClr val="000000">
                      <a:alpha val="43137"/>
                    </a:srgbClr>
                  </a:outerShdw>
                </a:effectLst>
              </a:rPr>
            </a:br>
            <a:r>
              <a:rPr lang="en-US" sz="3200" dirty="0" smtClean="0">
                <a:ln w="18415" cmpd="sng">
                  <a:noFill/>
                  <a:prstDash val="solid"/>
                </a:ln>
                <a:effectLst>
                  <a:outerShdw blurRad="38100" dist="38100" dir="2700000" algn="tl">
                    <a:srgbClr val="000000">
                      <a:alpha val="43137"/>
                    </a:srgbClr>
                  </a:outerShdw>
                </a:effectLst>
              </a:rPr>
              <a:t>Certification  Program</a:t>
            </a:r>
            <a:r>
              <a:rPr lang="en-US" sz="2000" dirty="0" smtClean="0">
                <a:ln w="18415" cmpd="sng">
                  <a:noFill/>
                  <a:prstDash val="solid"/>
                </a:ln>
                <a:effectLst>
                  <a:outerShdw blurRad="38100" dist="38100" dir="2700000" algn="tl">
                    <a:srgbClr val="000000">
                      <a:alpha val="43137"/>
                    </a:srgbClr>
                  </a:outerShdw>
                </a:effectLst>
              </a:rPr>
              <a:t/>
            </a:r>
            <a:br>
              <a:rPr lang="en-US" sz="2000" dirty="0" smtClean="0">
                <a:ln w="18415" cmpd="sng">
                  <a:noFill/>
                  <a:prstDash val="solid"/>
                </a:ln>
                <a:effectLst>
                  <a:outerShdw blurRad="38100" dist="38100" dir="2700000" algn="tl">
                    <a:srgbClr val="000000">
                      <a:alpha val="43137"/>
                    </a:srgbClr>
                  </a:outerShdw>
                </a:effectLst>
              </a:rPr>
            </a:br>
            <a:r>
              <a:rPr lang="en-US" sz="3200" dirty="0">
                <a:ln w="18415" cmpd="sng">
                  <a:noFill/>
                  <a:prstDash val="solid"/>
                </a:ln>
                <a:effectLst>
                  <a:outerShdw blurRad="38100" dist="38100" dir="2700000" algn="tl">
                    <a:srgbClr val="000000">
                      <a:alpha val="43137"/>
                    </a:srgbClr>
                  </a:outerShdw>
                </a:effectLst>
              </a:rPr>
              <a:t>L</a:t>
            </a:r>
            <a:r>
              <a:rPr lang="en-US" sz="3200" dirty="0" smtClean="0">
                <a:ln w="18415" cmpd="sng">
                  <a:noFill/>
                  <a:prstDash val="solid"/>
                </a:ln>
                <a:effectLst>
                  <a:outerShdw blurRad="38100" dist="38100" dir="2700000" algn="tl">
                    <a:srgbClr val="000000">
                      <a:alpha val="43137"/>
                    </a:srgbClr>
                  </a:outerShdw>
                </a:effectLst>
              </a:rPr>
              <a:t>evel 1</a:t>
            </a:r>
            <a:endParaRPr lang="en-US" sz="1600" dirty="0">
              <a:ln w="18415" cmpd="sng">
                <a:noFill/>
                <a:prstDash val="solid"/>
              </a:ln>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55576" y="5877272"/>
            <a:ext cx="8280920" cy="720080"/>
          </a:xfrm>
        </p:spPr>
        <p:txBody>
          <a:bodyPr>
            <a:noAutofit/>
          </a:bodyPr>
          <a:lstStyle/>
          <a:p>
            <a:pPr>
              <a:spcBef>
                <a:spcPts val="0"/>
              </a:spcBef>
            </a:pPr>
            <a:r>
              <a:rPr lang="en-US" sz="1500" dirty="0" smtClean="0">
                <a:solidFill>
                  <a:schemeClr val="bg1"/>
                </a:solidFill>
              </a:rPr>
              <a:t>General Conference of Seventh-day Adventists  Women’s Ministries Department</a:t>
            </a:r>
          </a:p>
          <a:p>
            <a:pPr>
              <a:spcBef>
                <a:spcPts val="0"/>
              </a:spcBef>
            </a:pPr>
            <a:r>
              <a:rPr lang="en-US" sz="2400" dirty="0" smtClean="0">
                <a:solidFill>
                  <a:schemeClr val="bg1"/>
                </a:solidFill>
              </a:rPr>
              <a:t>www.adventistwomensministries.org</a:t>
            </a:r>
            <a:endParaRPr lang="en-US" sz="2400" dirty="0">
              <a:solidFill>
                <a:schemeClr val="bg1"/>
              </a:solidFill>
            </a:endParaRPr>
          </a:p>
        </p:txBody>
      </p:sp>
      <p:sp>
        <p:nvSpPr>
          <p:cNvPr id="4" name="Rectangle 3"/>
          <p:cNvSpPr/>
          <p:nvPr/>
        </p:nvSpPr>
        <p:spPr>
          <a:xfrm>
            <a:off x="0" y="5517232"/>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08520" y="1342509"/>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4000" b="1" dirty="0" smtClean="0">
                <a:solidFill>
                  <a:srgbClr val="57257D"/>
                </a:solidFill>
              </a:rPr>
              <a:t>4. Choose a Site</a:t>
            </a:r>
            <a:endParaRPr lang="en-US" sz="4000" b="1" dirty="0">
              <a:solidFill>
                <a:srgbClr val="57257D"/>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 name="Rectangle 12"/>
          <p:cNvSpPr/>
          <p:nvPr/>
        </p:nvSpPr>
        <p:spPr>
          <a:xfrm>
            <a:off x="5580112" y="2266994"/>
            <a:ext cx="3168352" cy="3970318"/>
          </a:xfrm>
          <a:prstGeom prst="rect">
            <a:avLst/>
          </a:prstGeom>
        </p:spPr>
        <p:txBody>
          <a:bodyPr wrap="square">
            <a:spAutoFit/>
          </a:bodyPr>
          <a:lstStyle/>
          <a:p>
            <a:pPr algn="ctr">
              <a:buFont typeface="WP IconicSymbolsA" pitchFamily="2" charset="2"/>
              <a:buNone/>
            </a:pPr>
            <a:r>
              <a:rPr lang="en-GB" sz="2800" dirty="0" smtClean="0"/>
              <a:t>Now that you know your objectives and you have a feel for the program, and you have your budget checklist in hand, you are ready to find a place to hold your meeting.</a:t>
            </a:r>
            <a:endParaRPr lang="en-GB"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 name="Rectangle 12"/>
          <p:cNvSpPr/>
          <p:nvPr/>
        </p:nvSpPr>
        <p:spPr>
          <a:xfrm>
            <a:off x="3635896" y="2421463"/>
            <a:ext cx="4752528" cy="4031873"/>
          </a:xfrm>
          <a:prstGeom prst="rect">
            <a:avLst/>
          </a:prstGeom>
        </p:spPr>
        <p:txBody>
          <a:bodyPr wrap="square">
            <a:spAutoFit/>
          </a:bodyPr>
          <a:lstStyle/>
          <a:p>
            <a:pPr marL="457200" indent="-457200">
              <a:buFont typeface="Arial" charset="0"/>
              <a:buChar char="•"/>
            </a:pPr>
            <a:r>
              <a:rPr lang="en-US" sz="3200" dirty="0" smtClean="0">
                <a:cs typeface="Times New Roman" pitchFamily="18" charset="0"/>
              </a:rPr>
              <a:t>What hotel rates will your target audience be willing to pay?</a:t>
            </a:r>
          </a:p>
          <a:p>
            <a:pPr marL="457200" indent="-457200">
              <a:buFont typeface="Arial" charset="0"/>
              <a:buChar char="•"/>
            </a:pPr>
            <a:r>
              <a:rPr lang="en-US" sz="3200" dirty="0" smtClean="0">
                <a:cs typeface="Times New Roman" pitchFamily="18" charset="0"/>
              </a:rPr>
              <a:t>How many sleeping rooms do you need?  On what days?</a:t>
            </a:r>
          </a:p>
          <a:p>
            <a:pPr marL="457200" indent="-457200">
              <a:buFont typeface="Arial" charset="0"/>
              <a:buChar char="•"/>
            </a:pPr>
            <a:r>
              <a:rPr lang="en-US" sz="3200" dirty="0" smtClean="0">
                <a:cs typeface="Times New Roman" pitchFamily="18" charset="0"/>
              </a:rPr>
              <a:t>How will reservations be made?</a:t>
            </a:r>
            <a:endParaRPr lang="en-US" sz="3200" dirty="0">
              <a:cs typeface="Times New Roman" pitchFamily="18" charset="0"/>
            </a:endParaRPr>
          </a:p>
        </p:txBody>
      </p:sp>
      <p:sp>
        <p:nvSpPr>
          <p:cNvPr id="7" name="Rectangle 6"/>
          <p:cNvSpPr/>
          <p:nvPr/>
        </p:nvSpPr>
        <p:spPr>
          <a:xfrm>
            <a:off x="1187624" y="1332057"/>
            <a:ext cx="6840760" cy="646331"/>
          </a:xfrm>
          <a:prstGeom prst="rect">
            <a:avLst/>
          </a:prstGeom>
        </p:spPr>
        <p:txBody>
          <a:bodyPr wrap="square">
            <a:spAutoFit/>
          </a:bodyPr>
          <a:lstStyle/>
          <a:p>
            <a:pPr algn="ctr"/>
            <a:r>
              <a:rPr lang="en-US" sz="3600" b="1" dirty="0" smtClean="0">
                <a:solidFill>
                  <a:srgbClr val="57257D"/>
                </a:solidFill>
                <a:latin typeface="+mj-lt"/>
                <a:cs typeface="Times New Roman" pitchFamily="18" charset="0"/>
              </a:rPr>
              <a:t>What is important to consider?</a:t>
            </a:r>
            <a:endParaRPr lang="en-GB" sz="3600" b="1" dirty="0">
              <a:solidFill>
                <a:srgbClr val="57257D"/>
              </a:solidFill>
              <a:latin typeface="+mj-lt"/>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 name="Rectangle 12"/>
          <p:cNvSpPr/>
          <p:nvPr/>
        </p:nvSpPr>
        <p:spPr>
          <a:xfrm>
            <a:off x="4067944" y="2492896"/>
            <a:ext cx="5184576" cy="3108543"/>
          </a:xfrm>
          <a:prstGeom prst="rect">
            <a:avLst/>
          </a:prstGeom>
        </p:spPr>
        <p:txBody>
          <a:bodyPr wrap="square">
            <a:spAutoFit/>
          </a:bodyPr>
          <a:lstStyle/>
          <a:p>
            <a:pPr marL="457200" indent="-457200">
              <a:buFont typeface="Arial" charset="0"/>
              <a:buChar char="•"/>
            </a:pPr>
            <a:r>
              <a:rPr lang="en-US" sz="2800" dirty="0" smtClean="0">
                <a:cs typeface="Times New Roman" pitchFamily="18" charset="0"/>
              </a:rPr>
              <a:t>What kind and how much meeting space will be required?</a:t>
            </a:r>
          </a:p>
          <a:p>
            <a:pPr marL="457200" indent="-457200">
              <a:buFont typeface="Arial" charset="0"/>
              <a:buChar char="•"/>
            </a:pPr>
            <a:r>
              <a:rPr lang="en-US" sz="2800" dirty="0" smtClean="0">
                <a:cs typeface="Times New Roman" pitchFamily="18" charset="0"/>
              </a:rPr>
              <a:t>Will you be serving meals?</a:t>
            </a:r>
          </a:p>
          <a:p>
            <a:pPr marL="457200" indent="-457200">
              <a:buFont typeface="Arial" charset="0"/>
              <a:buChar char="•"/>
            </a:pPr>
            <a:r>
              <a:rPr lang="en-US" sz="2800" dirty="0" smtClean="0">
                <a:cs typeface="Times New Roman" pitchFamily="18" charset="0"/>
              </a:rPr>
              <a:t>What are your anticipated audiovisual needs?</a:t>
            </a:r>
          </a:p>
          <a:p>
            <a:pPr marL="457200" indent="-457200">
              <a:buFont typeface="Arial" charset="0"/>
              <a:buChar char="•"/>
            </a:pPr>
            <a:r>
              <a:rPr lang="en-US" sz="2800" dirty="0" smtClean="0">
                <a:cs typeface="Times New Roman" pitchFamily="18" charset="0"/>
              </a:rPr>
              <a:t>How will services be paid?</a:t>
            </a:r>
            <a:r>
              <a:rPr lang="en-GB" sz="2800" dirty="0" smtClean="0"/>
              <a:t> </a:t>
            </a:r>
          </a:p>
        </p:txBody>
      </p:sp>
      <p:sp>
        <p:nvSpPr>
          <p:cNvPr id="7" name="Rectangle 6"/>
          <p:cNvSpPr/>
          <p:nvPr/>
        </p:nvSpPr>
        <p:spPr>
          <a:xfrm>
            <a:off x="971600" y="2492896"/>
            <a:ext cx="2664296" cy="1754327"/>
          </a:xfrm>
          <a:prstGeom prst="rect">
            <a:avLst/>
          </a:prstGeom>
        </p:spPr>
        <p:txBody>
          <a:bodyPr wrap="square">
            <a:spAutoFit/>
          </a:bodyPr>
          <a:lstStyle/>
          <a:p>
            <a:pPr algn="ctr"/>
            <a:r>
              <a:rPr lang="en-US" sz="3600" b="1" dirty="0" smtClean="0">
                <a:solidFill>
                  <a:srgbClr val="57257D"/>
                </a:solidFill>
                <a:latin typeface="+mj-lt"/>
                <a:cs typeface="Times New Roman" pitchFamily="18" charset="0"/>
              </a:rPr>
              <a:t>What is important to consider?</a:t>
            </a:r>
            <a:endParaRPr lang="en-GB" sz="3600" b="1" dirty="0">
              <a:solidFill>
                <a:srgbClr val="57257D"/>
              </a:solidFill>
              <a:latin typeface="+mj-lt"/>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80528" y="1414517"/>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4000" b="1" dirty="0" smtClean="0">
                <a:solidFill>
                  <a:srgbClr val="57257D"/>
                </a:solidFill>
              </a:rPr>
              <a:t>Site Considerations</a:t>
            </a:r>
            <a:endParaRPr lang="en-US" sz="4000" b="1" dirty="0">
              <a:solidFill>
                <a:srgbClr val="57257D"/>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 name="Rectangle 12"/>
          <p:cNvSpPr/>
          <p:nvPr/>
        </p:nvSpPr>
        <p:spPr>
          <a:xfrm>
            <a:off x="1224136" y="2708920"/>
            <a:ext cx="4572000" cy="2585323"/>
          </a:xfrm>
          <a:prstGeom prst="rect">
            <a:avLst/>
          </a:prstGeom>
        </p:spPr>
        <p:txBody>
          <a:bodyPr wrap="square">
            <a:spAutoFit/>
          </a:bodyPr>
          <a:lstStyle/>
          <a:p>
            <a:pPr marL="571500" indent="-571500">
              <a:lnSpc>
                <a:spcPct val="150000"/>
              </a:lnSpc>
              <a:buFont typeface="Arial" charset="0"/>
              <a:buChar char="•"/>
            </a:pPr>
            <a:r>
              <a:rPr lang="en-US" sz="3600" dirty="0" smtClean="0"/>
              <a:t>Hotel Rates  </a:t>
            </a:r>
          </a:p>
          <a:p>
            <a:pPr marL="571500" indent="-571500">
              <a:lnSpc>
                <a:spcPct val="150000"/>
              </a:lnSpc>
              <a:buFont typeface="Arial" charset="0"/>
              <a:buChar char="•"/>
            </a:pPr>
            <a:r>
              <a:rPr lang="en-US" sz="3600" dirty="0" smtClean="0"/>
              <a:t>Reservations  </a:t>
            </a:r>
          </a:p>
          <a:p>
            <a:pPr marL="571500" indent="-571500">
              <a:lnSpc>
                <a:spcPct val="150000"/>
              </a:lnSpc>
              <a:buFont typeface="Arial" charset="0"/>
              <a:buChar char="•"/>
            </a:pPr>
            <a:r>
              <a:rPr lang="en-US" sz="3600" dirty="0" smtClean="0"/>
              <a:t>Space</a:t>
            </a:r>
            <a:endParaRPr lang="en-US" sz="3200" dirty="0"/>
          </a:p>
        </p:txBody>
      </p:sp>
      <p:pic>
        <p:nvPicPr>
          <p:cNvPr id="3" name="Picture 2"/>
          <p:cNvPicPr>
            <a:picLocks noChangeAspect="1"/>
          </p:cNvPicPr>
          <p:nvPr/>
        </p:nvPicPr>
        <p:blipFill>
          <a:blip r:embed="rId4"/>
          <a:stretch>
            <a:fillRect/>
          </a:stretch>
        </p:blipFill>
        <p:spPr>
          <a:xfrm>
            <a:off x="6012160" y="2551904"/>
            <a:ext cx="2232248" cy="361869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6512" y="1340768"/>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err="1" smtClean="0">
                <a:solidFill>
                  <a:srgbClr val="57257D"/>
                </a:solidFill>
              </a:rPr>
              <a:t>Theater</a:t>
            </a:r>
            <a:r>
              <a:rPr lang="en-GB" sz="3600" b="1" dirty="0" smtClean="0">
                <a:solidFill>
                  <a:srgbClr val="57257D"/>
                </a:solidFill>
              </a:rPr>
              <a:t> or Auditorium Seating</a:t>
            </a:r>
            <a:endParaRPr lang="en-US" sz="3600" b="1" dirty="0">
              <a:solidFill>
                <a:srgbClr val="57257D"/>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a:spLocks noChangeArrowheads="1"/>
          </p:cNvSpPr>
          <p:nvPr/>
        </p:nvSpPr>
        <p:spPr bwMode="auto">
          <a:xfrm>
            <a:off x="2267744" y="2350929"/>
            <a:ext cx="2819400" cy="1938992"/>
          </a:xfrm>
          <a:prstGeom prst="rect">
            <a:avLst/>
          </a:prstGeom>
          <a:noFill/>
          <a:ln w="9525">
            <a:noFill/>
            <a:miter lim="800000"/>
            <a:headEnd/>
            <a:tailEnd/>
          </a:ln>
          <a:effectLst/>
        </p:spPr>
        <p:txBody>
          <a:bodyPr>
            <a:spAutoFit/>
          </a:bodyPr>
          <a:lstStyle/>
          <a:p>
            <a:r>
              <a:rPr lang="en-US" sz="2000" dirty="0">
                <a:solidFill>
                  <a:srgbClr val="57257D"/>
                </a:solidFill>
                <a:cs typeface="Times New Roman" pitchFamily="18" charset="0"/>
              </a:rPr>
              <a:t>☻ ☻ ☻ ☻ ☻ ☻</a:t>
            </a:r>
            <a:r>
              <a:rPr lang="en-GB" sz="2000" dirty="0">
                <a:solidFill>
                  <a:srgbClr val="57257D"/>
                </a:solidFill>
              </a:rPr>
              <a:t> </a:t>
            </a:r>
          </a:p>
          <a:p>
            <a:r>
              <a:rPr lang="en-US" sz="2000" dirty="0">
                <a:solidFill>
                  <a:srgbClr val="57257D"/>
                </a:solidFill>
                <a:cs typeface="Times New Roman" pitchFamily="18" charset="0"/>
              </a:rPr>
              <a:t>☻ ☻ ☻ ☻ ☻ ☻</a:t>
            </a:r>
          </a:p>
          <a:p>
            <a:r>
              <a:rPr lang="en-US" sz="2000" dirty="0">
                <a:solidFill>
                  <a:srgbClr val="57257D"/>
                </a:solidFill>
                <a:cs typeface="Times New Roman" pitchFamily="18" charset="0"/>
              </a:rPr>
              <a:t>☻ ☻ ☻ ☻ ☻ ☻</a:t>
            </a:r>
          </a:p>
          <a:p>
            <a:r>
              <a:rPr lang="en-US" sz="2000" dirty="0">
                <a:solidFill>
                  <a:srgbClr val="57257D"/>
                </a:solidFill>
                <a:cs typeface="Times New Roman" pitchFamily="18" charset="0"/>
              </a:rPr>
              <a:t>☻ ☻ ☻ ☻ ☻ ☻</a:t>
            </a:r>
          </a:p>
          <a:p>
            <a:r>
              <a:rPr lang="en-US" sz="2000" dirty="0">
                <a:solidFill>
                  <a:srgbClr val="57257D"/>
                </a:solidFill>
                <a:cs typeface="Times New Roman" pitchFamily="18" charset="0"/>
              </a:rPr>
              <a:t>☻ ☻ ☻ ☻ ☻ ☻</a:t>
            </a:r>
          </a:p>
          <a:p>
            <a:r>
              <a:rPr lang="en-US" sz="2000" dirty="0">
                <a:solidFill>
                  <a:srgbClr val="57257D"/>
                </a:solidFill>
                <a:cs typeface="Times New Roman" pitchFamily="18" charset="0"/>
              </a:rPr>
              <a:t>☻ ☻ ☻ ☻ ☻ ☻</a:t>
            </a:r>
            <a:r>
              <a:rPr lang="en-GB" sz="2000" dirty="0">
                <a:solidFill>
                  <a:srgbClr val="57257D"/>
                </a:solidFill>
              </a:rPr>
              <a:t> </a:t>
            </a:r>
          </a:p>
        </p:txBody>
      </p:sp>
      <p:sp>
        <p:nvSpPr>
          <p:cNvPr id="9" name="Rectangle 9"/>
          <p:cNvSpPr>
            <a:spLocks noChangeArrowheads="1"/>
          </p:cNvSpPr>
          <p:nvPr/>
        </p:nvSpPr>
        <p:spPr bwMode="auto">
          <a:xfrm>
            <a:off x="5031904" y="2354104"/>
            <a:ext cx="2819400" cy="1938992"/>
          </a:xfrm>
          <a:prstGeom prst="rect">
            <a:avLst/>
          </a:prstGeom>
          <a:noFill/>
          <a:ln w="9525">
            <a:noFill/>
            <a:miter lim="800000"/>
            <a:headEnd/>
            <a:tailEnd/>
          </a:ln>
          <a:effectLst/>
        </p:spPr>
        <p:txBody>
          <a:bodyPr>
            <a:spAutoFit/>
          </a:bodyPr>
          <a:lstStyle/>
          <a:p>
            <a:r>
              <a:rPr lang="en-US" sz="2000" dirty="0">
                <a:solidFill>
                  <a:srgbClr val="57257D"/>
                </a:solidFill>
                <a:cs typeface="Times New Roman" pitchFamily="18" charset="0"/>
              </a:rPr>
              <a:t>☻ ☻ ☻ ☻ ☻ ☻</a:t>
            </a:r>
            <a:r>
              <a:rPr lang="en-GB" sz="2000" dirty="0">
                <a:solidFill>
                  <a:srgbClr val="57257D"/>
                </a:solidFill>
              </a:rPr>
              <a:t> </a:t>
            </a:r>
          </a:p>
          <a:p>
            <a:r>
              <a:rPr lang="en-US" sz="2000" dirty="0">
                <a:solidFill>
                  <a:srgbClr val="57257D"/>
                </a:solidFill>
                <a:cs typeface="Times New Roman" pitchFamily="18" charset="0"/>
              </a:rPr>
              <a:t>☻ ☻ ☻ ☻ ☻ ☻</a:t>
            </a:r>
          </a:p>
          <a:p>
            <a:r>
              <a:rPr lang="en-US" sz="2000" dirty="0">
                <a:solidFill>
                  <a:srgbClr val="57257D"/>
                </a:solidFill>
                <a:cs typeface="Times New Roman" pitchFamily="18" charset="0"/>
              </a:rPr>
              <a:t>☻ ☻ ☻ ☻ ☻ ☻</a:t>
            </a:r>
          </a:p>
          <a:p>
            <a:r>
              <a:rPr lang="en-US" sz="2000" dirty="0">
                <a:solidFill>
                  <a:srgbClr val="57257D"/>
                </a:solidFill>
                <a:cs typeface="Times New Roman" pitchFamily="18" charset="0"/>
              </a:rPr>
              <a:t>☻ ☻ ☻ ☻ ☻ ☻</a:t>
            </a:r>
          </a:p>
          <a:p>
            <a:r>
              <a:rPr lang="en-US" sz="2000" dirty="0">
                <a:solidFill>
                  <a:srgbClr val="57257D"/>
                </a:solidFill>
                <a:cs typeface="Times New Roman" pitchFamily="18" charset="0"/>
              </a:rPr>
              <a:t>☻ ☻ ☻ ☻ ☻ ☻</a:t>
            </a:r>
          </a:p>
          <a:p>
            <a:r>
              <a:rPr lang="en-US" sz="2000" dirty="0">
                <a:solidFill>
                  <a:srgbClr val="57257D"/>
                </a:solidFill>
                <a:cs typeface="Times New Roman" pitchFamily="18" charset="0"/>
              </a:rPr>
              <a:t>☻ ☻ ☻ ☻ ☻ ☻</a:t>
            </a:r>
            <a:r>
              <a:rPr lang="en-GB" sz="2000" dirty="0">
                <a:solidFill>
                  <a:srgbClr val="57257D"/>
                </a:solidFill>
              </a:rPr>
              <a:t> </a:t>
            </a:r>
          </a:p>
        </p:txBody>
      </p:sp>
      <p:sp>
        <p:nvSpPr>
          <p:cNvPr id="10" name="Rectangle 10"/>
          <p:cNvSpPr>
            <a:spLocks noChangeArrowheads="1"/>
          </p:cNvSpPr>
          <p:nvPr/>
        </p:nvSpPr>
        <p:spPr bwMode="auto">
          <a:xfrm>
            <a:off x="2267744" y="4581128"/>
            <a:ext cx="2819400" cy="1938992"/>
          </a:xfrm>
          <a:prstGeom prst="rect">
            <a:avLst/>
          </a:prstGeom>
          <a:noFill/>
          <a:ln w="9525">
            <a:noFill/>
            <a:miter lim="800000"/>
            <a:headEnd/>
            <a:tailEnd/>
          </a:ln>
          <a:effectLst/>
        </p:spPr>
        <p:txBody>
          <a:bodyPr>
            <a:spAutoFit/>
          </a:bodyPr>
          <a:lstStyle/>
          <a:p>
            <a:r>
              <a:rPr lang="en-US" sz="2000" dirty="0">
                <a:solidFill>
                  <a:srgbClr val="57257D"/>
                </a:solidFill>
                <a:cs typeface="Times New Roman" pitchFamily="18" charset="0"/>
              </a:rPr>
              <a:t>☻ ☻ ☻ ☻ ☻ ☻</a:t>
            </a:r>
            <a:r>
              <a:rPr lang="en-GB" sz="2000" dirty="0">
                <a:solidFill>
                  <a:srgbClr val="57257D"/>
                </a:solidFill>
              </a:rPr>
              <a:t> </a:t>
            </a:r>
          </a:p>
          <a:p>
            <a:r>
              <a:rPr lang="en-US" sz="2000" dirty="0">
                <a:solidFill>
                  <a:srgbClr val="57257D"/>
                </a:solidFill>
                <a:cs typeface="Times New Roman" pitchFamily="18" charset="0"/>
              </a:rPr>
              <a:t>☻ ☻ ☻ ☻ ☻ ☻</a:t>
            </a:r>
          </a:p>
          <a:p>
            <a:r>
              <a:rPr lang="en-US" sz="2000" dirty="0">
                <a:solidFill>
                  <a:srgbClr val="57257D"/>
                </a:solidFill>
                <a:cs typeface="Times New Roman" pitchFamily="18" charset="0"/>
              </a:rPr>
              <a:t>☻ ☻ ☻ ☻ ☻ ☻</a:t>
            </a:r>
          </a:p>
          <a:p>
            <a:r>
              <a:rPr lang="en-US" sz="2000" dirty="0">
                <a:solidFill>
                  <a:srgbClr val="57257D"/>
                </a:solidFill>
                <a:cs typeface="Times New Roman" pitchFamily="18" charset="0"/>
              </a:rPr>
              <a:t>☻ ☻ ☻ ☻ ☻ ☻</a:t>
            </a:r>
          </a:p>
          <a:p>
            <a:r>
              <a:rPr lang="en-US" sz="2000" dirty="0">
                <a:solidFill>
                  <a:srgbClr val="57257D"/>
                </a:solidFill>
                <a:cs typeface="Times New Roman" pitchFamily="18" charset="0"/>
              </a:rPr>
              <a:t>☻ ☻ ☻ ☻ ☻ ☻</a:t>
            </a:r>
          </a:p>
          <a:p>
            <a:r>
              <a:rPr lang="en-US" sz="2000" dirty="0">
                <a:solidFill>
                  <a:srgbClr val="57257D"/>
                </a:solidFill>
                <a:cs typeface="Times New Roman" pitchFamily="18" charset="0"/>
              </a:rPr>
              <a:t>☻ ☻ ☻ ☻ ☻ ☻</a:t>
            </a:r>
            <a:r>
              <a:rPr lang="en-GB" sz="2000" dirty="0">
                <a:solidFill>
                  <a:srgbClr val="57257D"/>
                </a:solidFill>
              </a:rPr>
              <a:t> </a:t>
            </a:r>
          </a:p>
        </p:txBody>
      </p:sp>
      <p:sp>
        <p:nvSpPr>
          <p:cNvPr id="11" name="Rectangle 11"/>
          <p:cNvSpPr>
            <a:spLocks noChangeArrowheads="1"/>
          </p:cNvSpPr>
          <p:nvPr/>
        </p:nvSpPr>
        <p:spPr bwMode="auto">
          <a:xfrm>
            <a:off x="5031904" y="4581128"/>
            <a:ext cx="2819400" cy="1938992"/>
          </a:xfrm>
          <a:prstGeom prst="rect">
            <a:avLst/>
          </a:prstGeom>
          <a:noFill/>
          <a:ln w="9525">
            <a:noFill/>
            <a:miter lim="800000"/>
            <a:headEnd/>
            <a:tailEnd/>
          </a:ln>
          <a:effectLst/>
        </p:spPr>
        <p:txBody>
          <a:bodyPr>
            <a:spAutoFit/>
          </a:bodyPr>
          <a:lstStyle/>
          <a:p>
            <a:r>
              <a:rPr lang="en-US" sz="2000" dirty="0">
                <a:solidFill>
                  <a:srgbClr val="57257D"/>
                </a:solidFill>
                <a:cs typeface="Times New Roman" pitchFamily="18" charset="0"/>
              </a:rPr>
              <a:t>☻ ☻ ☻ ☻ ☻ ☻</a:t>
            </a:r>
            <a:r>
              <a:rPr lang="en-GB" sz="2000" dirty="0">
                <a:solidFill>
                  <a:srgbClr val="57257D"/>
                </a:solidFill>
              </a:rPr>
              <a:t> </a:t>
            </a:r>
          </a:p>
          <a:p>
            <a:r>
              <a:rPr lang="en-US" sz="2000" dirty="0">
                <a:solidFill>
                  <a:srgbClr val="57257D"/>
                </a:solidFill>
                <a:cs typeface="Times New Roman" pitchFamily="18" charset="0"/>
              </a:rPr>
              <a:t>☻ ☻ ☻ ☻ ☻ ☻</a:t>
            </a:r>
          </a:p>
          <a:p>
            <a:r>
              <a:rPr lang="en-US" sz="2000" dirty="0">
                <a:solidFill>
                  <a:srgbClr val="57257D"/>
                </a:solidFill>
                <a:cs typeface="Times New Roman" pitchFamily="18" charset="0"/>
              </a:rPr>
              <a:t>☻ ☻ ☻ ☻ ☻ ☻</a:t>
            </a:r>
          </a:p>
          <a:p>
            <a:r>
              <a:rPr lang="en-US" sz="2000" dirty="0">
                <a:solidFill>
                  <a:srgbClr val="57257D"/>
                </a:solidFill>
                <a:cs typeface="Times New Roman" pitchFamily="18" charset="0"/>
              </a:rPr>
              <a:t>☻ ☻ ☻ ☻ ☻ ☻</a:t>
            </a:r>
          </a:p>
          <a:p>
            <a:r>
              <a:rPr lang="en-US" sz="2000" dirty="0">
                <a:solidFill>
                  <a:srgbClr val="57257D"/>
                </a:solidFill>
                <a:cs typeface="Times New Roman" pitchFamily="18" charset="0"/>
              </a:rPr>
              <a:t>☻ ☻ ☻ ☻ ☻ ☻</a:t>
            </a:r>
          </a:p>
          <a:p>
            <a:r>
              <a:rPr lang="en-US" sz="2000" dirty="0">
                <a:solidFill>
                  <a:srgbClr val="57257D"/>
                </a:solidFill>
                <a:cs typeface="Times New Roman" pitchFamily="18" charset="0"/>
              </a:rPr>
              <a:t>☻ ☻ ☻ ☻ ☻ ☻</a:t>
            </a:r>
            <a:r>
              <a:rPr lang="en-GB" sz="2000" dirty="0">
                <a:solidFill>
                  <a:srgbClr val="57257D"/>
                </a:solidFill>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52962"/>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4000" b="1" dirty="0" smtClean="0">
                <a:solidFill>
                  <a:srgbClr val="57257D"/>
                </a:solidFill>
              </a:rPr>
              <a:t>School Room</a:t>
            </a:r>
            <a:endParaRPr lang="en-US" sz="4000" b="1" dirty="0">
              <a:solidFill>
                <a:srgbClr val="57257D"/>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5772944" y="5371728"/>
            <a:ext cx="1066800" cy="457200"/>
          </a:xfrm>
          <a:prstGeom prst="rect">
            <a:avLst/>
          </a:prstGeom>
          <a:solidFill>
            <a:schemeClr val="bg1"/>
          </a:solidFill>
          <a:ln w="28575">
            <a:solidFill>
              <a:srgbClr val="7030A0"/>
            </a:solidFill>
            <a:miter lim="800000"/>
            <a:headEnd/>
            <a:tailEnd/>
          </a:ln>
          <a:effectLst/>
        </p:spPr>
        <p:txBody>
          <a:bodyPr wrap="none" anchor="ctr"/>
          <a:lstStyle/>
          <a:p>
            <a:endParaRPr lang="en-US"/>
          </a:p>
        </p:txBody>
      </p:sp>
      <p:sp>
        <p:nvSpPr>
          <p:cNvPr id="13" name="Oval 5"/>
          <p:cNvSpPr>
            <a:spLocks noChangeArrowheads="1"/>
          </p:cNvSpPr>
          <p:nvPr/>
        </p:nvSpPr>
        <p:spPr bwMode="auto">
          <a:xfrm>
            <a:off x="5772944" y="5981328"/>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14" name="Oval 6"/>
          <p:cNvSpPr>
            <a:spLocks noChangeArrowheads="1"/>
          </p:cNvSpPr>
          <p:nvPr/>
        </p:nvSpPr>
        <p:spPr bwMode="auto">
          <a:xfrm>
            <a:off x="6230144" y="5981328"/>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15" name="Oval 7"/>
          <p:cNvSpPr>
            <a:spLocks noChangeArrowheads="1"/>
          </p:cNvSpPr>
          <p:nvPr/>
        </p:nvSpPr>
        <p:spPr bwMode="auto">
          <a:xfrm>
            <a:off x="6687344" y="5981328"/>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16" name="Rectangle 8"/>
          <p:cNvSpPr>
            <a:spLocks noChangeArrowheads="1"/>
          </p:cNvSpPr>
          <p:nvPr/>
        </p:nvSpPr>
        <p:spPr bwMode="auto">
          <a:xfrm>
            <a:off x="4020344" y="5371728"/>
            <a:ext cx="1066800" cy="457200"/>
          </a:xfrm>
          <a:prstGeom prst="rect">
            <a:avLst/>
          </a:prstGeom>
          <a:solidFill>
            <a:schemeClr val="bg1"/>
          </a:solidFill>
          <a:ln w="28575">
            <a:solidFill>
              <a:srgbClr val="7030A0"/>
            </a:solidFill>
            <a:miter lim="800000"/>
            <a:headEnd/>
            <a:tailEnd/>
          </a:ln>
          <a:effectLst/>
        </p:spPr>
        <p:txBody>
          <a:bodyPr wrap="none" anchor="ctr"/>
          <a:lstStyle/>
          <a:p>
            <a:endParaRPr lang="en-US"/>
          </a:p>
        </p:txBody>
      </p:sp>
      <p:sp>
        <p:nvSpPr>
          <p:cNvPr id="17" name="Oval 9"/>
          <p:cNvSpPr>
            <a:spLocks noChangeArrowheads="1"/>
          </p:cNvSpPr>
          <p:nvPr/>
        </p:nvSpPr>
        <p:spPr bwMode="auto">
          <a:xfrm>
            <a:off x="4020344" y="5981328"/>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18" name="Oval 10"/>
          <p:cNvSpPr>
            <a:spLocks noChangeArrowheads="1"/>
          </p:cNvSpPr>
          <p:nvPr/>
        </p:nvSpPr>
        <p:spPr bwMode="auto">
          <a:xfrm>
            <a:off x="4477544" y="5981328"/>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19" name="Oval 11"/>
          <p:cNvSpPr>
            <a:spLocks noChangeArrowheads="1"/>
          </p:cNvSpPr>
          <p:nvPr/>
        </p:nvSpPr>
        <p:spPr bwMode="auto">
          <a:xfrm>
            <a:off x="4934744" y="5981328"/>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20" name="Rectangle 12"/>
          <p:cNvSpPr>
            <a:spLocks noChangeArrowheads="1"/>
          </p:cNvSpPr>
          <p:nvPr/>
        </p:nvSpPr>
        <p:spPr bwMode="auto">
          <a:xfrm>
            <a:off x="5772944" y="4152528"/>
            <a:ext cx="1066800" cy="457200"/>
          </a:xfrm>
          <a:prstGeom prst="rect">
            <a:avLst/>
          </a:prstGeom>
          <a:solidFill>
            <a:schemeClr val="bg1"/>
          </a:solidFill>
          <a:ln w="28575">
            <a:solidFill>
              <a:srgbClr val="7030A0"/>
            </a:solidFill>
            <a:miter lim="800000"/>
            <a:headEnd/>
            <a:tailEnd/>
          </a:ln>
          <a:effectLst/>
        </p:spPr>
        <p:txBody>
          <a:bodyPr wrap="none" anchor="ctr"/>
          <a:lstStyle/>
          <a:p>
            <a:endParaRPr lang="en-US"/>
          </a:p>
        </p:txBody>
      </p:sp>
      <p:sp>
        <p:nvSpPr>
          <p:cNvPr id="21" name="Oval 13"/>
          <p:cNvSpPr>
            <a:spLocks noChangeArrowheads="1"/>
          </p:cNvSpPr>
          <p:nvPr/>
        </p:nvSpPr>
        <p:spPr bwMode="auto">
          <a:xfrm>
            <a:off x="5772944" y="4762128"/>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22" name="Oval 14"/>
          <p:cNvSpPr>
            <a:spLocks noChangeArrowheads="1"/>
          </p:cNvSpPr>
          <p:nvPr/>
        </p:nvSpPr>
        <p:spPr bwMode="auto">
          <a:xfrm>
            <a:off x="6230144" y="4762128"/>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23" name="Oval 15"/>
          <p:cNvSpPr>
            <a:spLocks noChangeArrowheads="1"/>
          </p:cNvSpPr>
          <p:nvPr/>
        </p:nvSpPr>
        <p:spPr bwMode="auto">
          <a:xfrm>
            <a:off x="6687344" y="4762128"/>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24" name="Rectangle 16"/>
          <p:cNvSpPr>
            <a:spLocks noChangeArrowheads="1"/>
          </p:cNvSpPr>
          <p:nvPr/>
        </p:nvSpPr>
        <p:spPr bwMode="auto">
          <a:xfrm>
            <a:off x="4020344" y="4152528"/>
            <a:ext cx="1066800" cy="457200"/>
          </a:xfrm>
          <a:prstGeom prst="rect">
            <a:avLst/>
          </a:prstGeom>
          <a:solidFill>
            <a:schemeClr val="bg1"/>
          </a:solidFill>
          <a:ln w="28575">
            <a:solidFill>
              <a:srgbClr val="7030A0"/>
            </a:solidFill>
            <a:miter lim="800000"/>
            <a:headEnd/>
            <a:tailEnd/>
          </a:ln>
          <a:effectLst/>
        </p:spPr>
        <p:txBody>
          <a:bodyPr wrap="none" anchor="ctr"/>
          <a:lstStyle/>
          <a:p>
            <a:endParaRPr lang="en-US"/>
          </a:p>
        </p:txBody>
      </p:sp>
      <p:sp>
        <p:nvSpPr>
          <p:cNvPr id="25" name="Oval 17"/>
          <p:cNvSpPr>
            <a:spLocks noChangeArrowheads="1"/>
          </p:cNvSpPr>
          <p:nvPr/>
        </p:nvSpPr>
        <p:spPr bwMode="auto">
          <a:xfrm>
            <a:off x="4020344" y="4762128"/>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26" name="Oval 18"/>
          <p:cNvSpPr>
            <a:spLocks noChangeArrowheads="1"/>
          </p:cNvSpPr>
          <p:nvPr/>
        </p:nvSpPr>
        <p:spPr bwMode="auto">
          <a:xfrm>
            <a:off x="4477544" y="4762128"/>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27" name="Oval 19"/>
          <p:cNvSpPr>
            <a:spLocks noChangeArrowheads="1"/>
          </p:cNvSpPr>
          <p:nvPr/>
        </p:nvSpPr>
        <p:spPr bwMode="auto">
          <a:xfrm>
            <a:off x="4934744" y="4762128"/>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28" name="Rectangle 24"/>
          <p:cNvSpPr>
            <a:spLocks noChangeArrowheads="1"/>
          </p:cNvSpPr>
          <p:nvPr/>
        </p:nvSpPr>
        <p:spPr bwMode="auto">
          <a:xfrm>
            <a:off x="2267744" y="5371728"/>
            <a:ext cx="1066800" cy="457200"/>
          </a:xfrm>
          <a:prstGeom prst="rect">
            <a:avLst/>
          </a:prstGeom>
          <a:solidFill>
            <a:schemeClr val="bg1"/>
          </a:solidFill>
          <a:ln w="28575">
            <a:solidFill>
              <a:srgbClr val="7030A0"/>
            </a:solidFill>
            <a:miter lim="800000"/>
            <a:headEnd/>
            <a:tailEnd/>
          </a:ln>
          <a:effectLst/>
        </p:spPr>
        <p:txBody>
          <a:bodyPr wrap="none" anchor="ctr"/>
          <a:lstStyle/>
          <a:p>
            <a:endParaRPr lang="en-US"/>
          </a:p>
        </p:txBody>
      </p:sp>
      <p:sp>
        <p:nvSpPr>
          <p:cNvPr id="29" name="Oval 25"/>
          <p:cNvSpPr>
            <a:spLocks noChangeArrowheads="1"/>
          </p:cNvSpPr>
          <p:nvPr/>
        </p:nvSpPr>
        <p:spPr bwMode="auto">
          <a:xfrm>
            <a:off x="2267744" y="5981328"/>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30" name="Oval 26"/>
          <p:cNvSpPr>
            <a:spLocks noChangeArrowheads="1"/>
          </p:cNvSpPr>
          <p:nvPr/>
        </p:nvSpPr>
        <p:spPr bwMode="auto">
          <a:xfrm>
            <a:off x="2724944" y="5981328"/>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31" name="Oval 27"/>
          <p:cNvSpPr>
            <a:spLocks noChangeArrowheads="1"/>
          </p:cNvSpPr>
          <p:nvPr/>
        </p:nvSpPr>
        <p:spPr bwMode="auto">
          <a:xfrm>
            <a:off x="3182144" y="5981328"/>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32" name="Rectangle 28"/>
          <p:cNvSpPr>
            <a:spLocks noChangeArrowheads="1"/>
          </p:cNvSpPr>
          <p:nvPr/>
        </p:nvSpPr>
        <p:spPr bwMode="auto">
          <a:xfrm>
            <a:off x="2267744" y="4152528"/>
            <a:ext cx="1066800" cy="457200"/>
          </a:xfrm>
          <a:prstGeom prst="rect">
            <a:avLst/>
          </a:prstGeom>
          <a:solidFill>
            <a:schemeClr val="bg1"/>
          </a:solidFill>
          <a:ln w="28575">
            <a:solidFill>
              <a:srgbClr val="7030A0"/>
            </a:solidFill>
            <a:miter lim="800000"/>
            <a:headEnd/>
            <a:tailEnd/>
          </a:ln>
          <a:effectLst/>
        </p:spPr>
        <p:txBody>
          <a:bodyPr wrap="none" anchor="ctr"/>
          <a:lstStyle/>
          <a:p>
            <a:endParaRPr lang="en-US"/>
          </a:p>
        </p:txBody>
      </p:sp>
      <p:sp>
        <p:nvSpPr>
          <p:cNvPr id="33" name="Oval 29"/>
          <p:cNvSpPr>
            <a:spLocks noChangeArrowheads="1"/>
          </p:cNvSpPr>
          <p:nvPr/>
        </p:nvSpPr>
        <p:spPr bwMode="auto">
          <a:xfrm>
            <a:off x="2267744" y="4762128"/>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34" name="Oval 30"/>
          <p:cNvSpPr>
            <a:spLocks noChangeArrowheads="1"/>
          </p:cNvSpPr>
          <p:nvPr/>
        </p:nvSpPr>
        <p:spPr bwMode="auto">
          <a:xfrm>
            <a:off x="2724944" y="4762128"/>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35" name="Oval 31"/>
          <p:cNvSpPr>
            <a:spLocks noChangeArrowheads="1"/>
          </p:cNvSpPr>
          <p:nvPr/>
        </p:nvSpPr>
        <p:spPr bwMode="auto">
          <a:xfrm>
            <a:off x="3182144" y="4762128"/>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36" name="Rectangle 32"/>
          <p:cNvSpPr>
            <a:spLocks noChangeArrowheads="1"/>
          </p:cNvSpPr>
          <p:nvPr/>
        </p:nvSpPr>
        <p:spPr bwMode="auto">
          <a:xfrm>
            <a:off x="3635896" y="2780928"/>
            <a:ext cx="1752600" cy="457200"/>
          </a:xfrm>
          <a:prstGeom prst="rect">
            <a:avLst/>
          </a:prstGeom>
          <a:solidFill>
            <a:schemeClr val="bg1"/>
          </a:solidFill>
          <a:ln w="28575">
            <a:solidFill>
              <a:srgbClr val="7030A0"/>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9" name="Rectangle 59"/>
          <p:cNvSpPr>
            <a:spLocks noChangeArrowheads="1"/>
          </p:cNvSpPr>
          <p:nvPr/>
        </p:nvSpPr>
        <p:spPr bwMode="auto">
          <a:xfrm>
            <a:off x="2267744" y="2420888"/>
            <a:ext cx="4732164" cy="4132312"/>
          </a:xfrm>
          <a:prstGeom prst="rect">
            <a:avLst/>
          </a:prstGeom>
          <a:solidFill>
            <a:schemeClr val="bg1"/>
          </a:solidFill>
          <a:ln w="28575">
            <a:solidFill>
              <a:srgbClr val="57257D"/>
            </a:solidFill>
            <a:miter lim="800000"/>
            <a:headEnd/>
            <a:tailEnd/>
          </a:ln>
          <a:effectLst/>
        </p:spPr>
        <p:txBody>
          <a:bodyPr wrap="none" anchor="ctr"/>
          <a:lstStyle/>
          <a:p>
            <a:endParaRPr lang="en-US"/>
          </a:p>
        </p:txBody>
      </p:sp>
      <p:sp>
        <p:nvSpPr>
          <p:cNvPr id="5" name="Rectangle 4"/>
          <p:cNvSpPr/>
          <p:nvPr/>
        </p:nvSpPr>
        <p:spPr>
          <a:xfrm>
            <a:off x="0" y="1342509"/>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4000" b="1" dirty="0" smtClean="0">
                <a:solidFill>
                  <a:srgbClr val="57257D"/>
                </a:solidFill>
              </a:rPr>
              <a:t>Banquet Rounds</a:t>
            </a:r>
            <a:endParaRPr lang="en-US" sz="4000" b="1" dirty="0">
              <a:solidFill>
                <a:srgbClr val="57257D"/>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7" name="Oval 5"/>
          <p:cNvSpPr>
            <a:spLocks noChangeArrowheads="1"/>
          </p:cNvSpPr>
          <p:nvPr/>
        </p:nvSpPr>
        <p:spPr bwMode="auto">
          <a:xfrm>
            <a:off x="4400550" y="3353991"/>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38" name="Oval 6"/>
          <p:cNvSpPr>
            <a:spLocks noChangeArrowheads="1"/>
          </p:cNvSpPr>
          <p:nvPr/>
        </p:nvSpPr>
        <p:spPr bwMode="auto">
          <a:xfrm>
            <a:off x="5000402" y="3353991"/>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39" name="Oval 7"/>
          <p:cNvSpPr>
            <a:spLocks noChangeArrowheads="1"/>
          </p:cNvSpPr>
          <p:nvPr/>
        </p:nvSpPr>
        <p:spPr bwMode="auto">
          <a:xfrm>
            <a:off x="5600254" y="3353991"/>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40" name="Oval 8"/>
          <p:cNvSpPr>
            <a:spLocks noChangeArrowheads="1"/>
          </p:cNvSpPr>
          <p:nvPr/>
        </p:nvSpPr>
        <p:spPr bwMode="auto">
          <a:xfrm>
            <a:off x="6200106" y="3353991"/>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41" name="Oval 11"/>
          <p:cNvSpPr>
            <a:spLocks noChangeArrowheads="1"/>
          </p:cNvSpPr>
          <p:nvPr/>
        </p:nvSpPr>
        <p:spPr bwMode="auto">
          <a:xfrm>
            <a:off x="4400550" y="2754139"/>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42" name="Oval 13"/>
          <p:cNvSpPr>
            <a:spLocks noChangeArrowheads="1"/>
          </p:cNvSpPr>
          <p:nvPr/>
        </p:nvSpPr>
        <p:spPr bwMode="auto">
          <a:xfrm>
            <a:off x="5000402" y="2754139"/>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43" name="Oval 14"/>
          <p:cNvSpPr>
            <a:spLocks noChangeArrowheads="1"/>
          </p:cNvSpPr>
          <p:nvPr/>
        </p:nvSpPr>
        <p:spPr bwMode="auto">
          <a:xfrm>
            <a:off x="5600254" y="2754139"/>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44" name="Oval 15"/>
          <p:cNvSpPr>
            <a:spLocks noChangeArrowheads="1"/>
          </p:cNvSpPr>
          <p:nvPr/>
        </p:nvSpPr>
        <p:spPr bwMode="auto">
          <a:xfrm>
            <a:off x="6200106" y="2754139"/>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45" name="Oval 17"/>
          <p:cNvSpPr>
            <a:spLocks noChangeArrowheads="1"/>
          </p:cNvSpPr>
          <p:nvPr/>
        </p:nvSpPr>
        <p:spPr bwMode="auto">
          <a:xfrm>
            <a:off x="4400550" y="4553694"/>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46" name="Oval 18"/>
          <p:cNvSpPr>
            <a:spLocks noChangeArrowheads="1"/>
          </p:cNvSpPr>
          <p:nvPr/>
        </p:nvSpPr>
        <p:spPr bwMode="auto">
          <a:xfrm>
            <a:off x="5000402" y="4553694"/>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47" name="Oval 19"/>
          <p:cNvSpPr>
            <a:spLocks noChangeArrowheads="1"/>
          </p:cNvSpPr>
          <p:nvPr/>
        </p:nvSpPr>
        <p:spPr bwMode="auto">
          <a:xfrm>
            <a:off x="5600254" y="4553694"/>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48" name="Oval 20"/>
          <p:cNvSpPr>
            <a:spLocks noChangeArrowheads="1"/>
          </p:cNvSpPr>
          <p:nvPr/>
        </p:nvSpPr>
        <p:spPr bwMode="auto">
          <a:xfrm>
            <a:off x="6200106" y="4553694"/>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49" name="Oval 23"/>
          <p:cNvSpPr>
            <a:spLocks noChangeArrowheads="1"/>
          </p:cNvSpPr>
          <p:nvPr/>
        </p:nvSpPr>
        <p:spPr bwMode="auto">
          <a:xfrm>
            <a:off x="4400550" y="3953842"/>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50" name="Oval 25"/>
          <p:cNvSpPr>
            <a:spLocks noChangeArrowheads="1"/>
          </p:cNvSpPr>
          <p:nvPr/>
        </p:nvSpPr>
        <p:spPr bwMode="auto">
          <a:xfrm>
            <a:off x="5000402" y="3953842"/>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51" name="Oval 26"/>
          <p:cNvSpPr>
            <a:spLocks noChangeArrowheads="1"/>
          </p:cNvSpPr>
          <p:nvPr/>
        </p:nvSpPr>
        <p:spPr bwMode="auto">
          <a:xfrm>
            <a:off x="5600254" y="3953842"/>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52" name="Oval 27"/>
          <p:cNvSpPr>
            <a:spLocks noChangeArrowheads="1"/>
          </p:cNvSpPr>
          <p:nvPr/>
        </p:nvSpPr>
        <p:spPr bwMode="auto">
          <a:xfrm>
            <a:off x="6200106" y="3953842"/>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53" name="Oval 29"/>
          <p:cNvSpPr>
            <a:spLocks noChangeArrowheads="1"/>
          </p:cNvSpPr>
          <p:nvPr/>
        </p:nvSpPr>
        <p:spPr bwMode="auto">
          <a:xfrm>
            <a:off x="4400550" y="5753398"/>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54" name="Oval 30"/>
          <p:cNvSpPr>
            <a:spLocks noChangeArrowheads="1"/>
          </p:cNvSpPr>
          <p:nvPr/>
        </p:nvSpPr>
        <p:spPr bwMode="auto">
          <a:xfrm>
            <a:off x="5000402" y="5753398"/>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55" name="Oval 31"/>
          <p:cNvSpPr>
            <a:spLocks noChangeArrowheads="1"/>
          </p:cNvSpPr>
          <p:nvPr/>
        </p:nvSpPr>
        <p:spPr bwMode="auto">
          <a:xfrm>
            <a:off x="5600254" y="5753398"/>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56" name="Oval 32"/>
          <p:cNvSpPr>
            <a:spLocks noChangeArrowheads="1"/>
          </p:cNvSpPr>
          <p:nvPr/>
        </p:nvSpPr>
        <p:spPr bwMode="auto">
          <a:xfrm>
            <a:off x="6200106" y="5753398"/>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57" name="Oval 35"/>
          <p:cNvSpPr>
            <a:spLocks noChangeArrowheads="1"/>
          </p:cNvSpPr>
          <p:nvPr/>
        </p:nvSpPr>
        <p:spPr bwMode="auto">
          <a:xfrm>
            <a:off x="4400550" y="5153546"/>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58" name="Oval 37"/>
          <p:cNvSpPr>
            <a:spLocks noChangeArrowheads="1"/>
          </p:cNvSpPr>
          <p:nvPr/>
        </p:nvSpPr>
        <p:spPr bwMode="auto">
          <a:xfrm>
            <a:off x="5000402" y="5153546"/>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59" name="Oval 38"/>
          <p:cNvSpPr>
            <a:spLocks noChangeArrowheads="1"/>
          </p:cNvSpPr>
          <p:nvPr/>
        </p:nvSpPr>
        <p:spPr bwMode="auto">
          <a:xfrm>
            <a:off x="5600254" y="5153546"/>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60" name="Oval 39"/>
          <p:cNvSpPr>
            <a:spLocks noChangeArrowheads="1"/>
          </p:cNvSpPr>
          <p:nvPr/>
        </p:nvSpPr>
        <p:spPr bwMode="auto">
          <a:xfrm>
            <a:off x="6200106" y="5153546"/>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61" name="Oval 41"/>
          <p:cNvSpPr>
            <a:spLocks noChangeArrowheads="1"/>
          </p:cNvSpPr>
          <p:nvPr/>
        </p:nvSpPr>
        <p:spPr bwMode="auto">
          <a:xfrm>
            <a:off x="2600995" y="3353991"/>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62" name="Oval 42"/>
          <p:cNvSpPr>
            <a:spLocks noChangeArrowheads="1"/>
          </p:cNvSpPr>
          <p:nvPr/>
        </p:nvSpPr>
        <p:spPr bwMode="auto">
          <a:xfrm>
            <a:off x="3200847" y="3353991"/>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63" name="Oval 43"/>
          <p:cNvSpPr>
            <a:spLocks noChangeArrowheads="1"/>
          </p:cNvSpPr>
          <p:nvPr/>
        </p:nvSpPr>
        <p:spPr bwMode="auto">
          <a:xfrm>
            <a:off x="3800699" y="3353991"/>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64" name="Oval 44"/>
          <p:cNvSpPr>
            <a:spLocks noChangeArrowheads="1"/>
          </p:cNvSpPr>
          <p:nvPr/>
        </p:nvSpPr>
        <p:spPr bwMode="auto">
          <a:xfrm>
            <a:off x="2600995" y="2754139"/>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65" name="Oval 45"/>
          <p:cNvSpPr>
            <a:spLocks noChangeArrowheads="1"/>
          </p:cNvSpPr>
          <p:nvPr/>
        </p:nvSpPr>
        <p:spPr bwMode="auto">
          <a:xfrm>
            <a:off x="3200847" y="2754139"/>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66" name="Oval 46"/>
          <p:cNvSpPr>
            <a:spLocks noChangeArrowheads="1"/>
          </p:cNvSpPr>
          <p:nvPr/>
        </p:nvSpPr>
        <p:spPr bwMode="auto">
          <a:xfrm>
            <a:off x="3800699" y="2754139"/>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67" name="Oval 47"/>
          <p:cNvSpPr>
            <a:spLocks noChangeArrowheads="1"/>
          </p:cNvSpPr>
          <p:nvPr/>
        </p:nvSpPr>
        <p:spPr bwMode="auto">
          <a:xfrm>
            <a:off x="2600995" y="4553694"/>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68" name="Oval 48"/>
          <p:cNvSpPr>
            <a:spLocks noChangeArrowheads="1"/>
          </p:cNvSpPr>
          <p:nvPr/>
        </p:nvSpPr>
        <p:spPr bwMode="auto">
          <a:xfrm>
            <a:off x="3200847" y="4553694"/>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69" name="Oval 49"/>
          <p:cNvSpPr>
            <a:spLocks noChangeArrowheads="1"/>
          </p:cNvSpPr>
          <p:nvPr/>
        </p:nvSpPr>
        <p:spPr bwMode="auto">
          <a:xfrm>
            <a:off x="3800699" y="4553694"/>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70" name="Oval 50"/>
          <p:cNvSpPr>
            <a:spLocks noChangeArrowheads="1"/>
          </p:cNvSpPr>
          <p:nvPr/>
        </p:nvSpPr>
        <p:spPr bwMode="auto">
          <a:xfrm>
            <a:off x="2600995" y="3953842"/>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71" name="Oval 51"/>
          <p:cNvSpPr>
            <a:spLocks noChangeArrowheads="1"/>
          </p:cNvSpPr>
          <p:nvPr/>
        </p:nvSpPr>
        <p:spPr bwMode="auto">
          <a:xfrm>
            <a:off x="3200847" y="3953842"/>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72" name="Oval 52"/>
          <p:cNvSpPr>
            <a:spLocks noChangeArrowheads="1"/>
          </p:cNvSpPr>
          <p:nvPr/>
        </p:nvSpPr>
        <p:spPr bwMode="auto">
          <a:xfrm>
            <a:off x="3800699" y="3953842"/>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73" name="Oval 53"/>
          <p:cNvSpPr>
            <a:spLocks noChangeArrowheads="1"/>
          </p:cNvSpPr>
          <p:nvPr/>
        </p:nvSpPr>
        <p:spPr bwMode="auto">
          <a:xfrm>
            <a:off x="2600995" y="5753398"/>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74" name="Oval 54"/>
          <p:cNvSpPr>
            <a:spLocks noChangeArrowheads="1"/>
          </p:cNvSpPr>
          <p:nvPr/>
        </p:nvSpPr>
        <p:spPr bwMode="auto">
          <a:xfrm>
            <a:off x="3200847" y="5753398"/>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75" name="Oval 55"/>
          <p:cNvSpPr>
            <a:spLocks noChangeArrowheads="1"/>
          </p:cNvSpPr>
          <p:nvPr/>
        </p:nvSpPr>
        <p:spPr bwMode="auto">
          <a:xfrm>
            <a:off x="3800699" y="5753398"/>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76" name="Oval 56"/>
          <p:cNvSpPr>
            <a:spLocks noChangeArrowheads="1"/>
          </p:cNvSpPr>
          <p:nvPr/>
        </p:nvSpPr>
        <p:spPr bwMode="auto">
          <a:xfrm>
            <a:off x="2600995" y="5153546"/>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77" name="Oval 57"/>
          <p:cNvSpPr>
            <a:spLocks noChangeArrowheads="1"/>
          </p:cNvSpPr>
          <p:nvPr/>
        </p:nvSpPr>
        <p:spPr bwMode="auto">
          <a:xfrm>
            <a:off x="3200847" y="5153546"/>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78" name="Oval 58"/>
          <p:cNvSpPr>
            <a:spLocks noChangeArrowheads="1"/>
          </p:cNvSpPr>
          <p:nvPr/>
        </p:nvSpPr>
        <p:spPr bwMode="auto">
          <a:xfrm>
            <a:off x="3800699" y="5153546"/>
            <a:ext cx="466551" cy="466551"/>
          </a:xfrm>
          <a:prstGeom prst="ellipse">
            <a:avLst/>
          </a:prstGeom>
          <a:solidFill>
            <a:srgbClr val="57257D"/>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40768"/>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4000" b="1" dirty="0" smtClean="0">
                <a:solidFill>
                  <a:srgbClr val="57257D"/>
                </a:solidFill>
              </a:rPr>
              <a:t>Crescents</a:t>
            </a:r>
            <a:endParaRPr lang="en-US" sz="4000" b="1" dirty="0">
              <a:solidFill>
                <a:srgbClr val="57257D"/>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0" name="Oval 4"/>
          <p:cNvSpPr>
            <a:spLocks noChangeArrowheads="1"/>
          </p:cNvSpPr>
          <p:nvPr/>
        </p:nvSpPr>
        <p:spPr bwMode="auto">
          <a:xfrm>
            <a:off x="4332277" y="6379961"/>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81" name="Oval 5"/>
          <p:cNvSpPr>
            <a:spLocks noChangeArrowheads="1"/>
          </p:cNvSpPr>
          <p:nvPr/>
        </p:nvSpPr>
        <p:spPr bwMode="auto">
          <a:xfrm>
            <a:off x="4151801" y="5366836"/>
            <a:ext cx="1050041" cy="984413"/>
          </a:xfrm>
          <a:prstGeom prst="ellipse">
            <a:avLst/>
          </a:prstGeom>
          <a:solidFill>
            <a:schemeClr val="bg1"/>
          </a:solidFill>
          <a:ln w="28575">
            <a:solidFill>
              <a:srgbClr val="57257D"/>
            </a:solidFill>
            <a:round/>
            <a:headEnd/>
            <a:tailEnd/>
          </a:ln>
          <a:effectLst/>
        </p:spPr>
        <p:txBody>
          <a:bodyPr wrap="none" anchor="ctr"/>
          <a:lstStyle/>
          <a:p>
            <a:pPr algn="ctr"/>
            <a:endParaRPr lang="en-US" sz="1200">
              <a:solidFill>
                <a:srgbClr val="996600"/>
              </a:solidFill>
            </a:endParaRPr>
          </a:p>
        </p:txBody>
      </p:sp>
      <p:sp>
        <p:nvSpPr>
          <p:cNvPr id="82" name="Oval 6"/>
          <p:cNvSpPr>
            <a:spLocks noChangeArrowheads="1"/>
          </p:cNvSpPr>
          <p:nvPr/>
        </p:nvSpPr>
        <p:spPr bwMode="auto">
          <a:xfrm>
            <a:off x="3889291" y="5826228"/>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83" name="Oval 7"/>
          <p:cNvSpPr>
            <a:spLocks noChangeArrowheads="1"/>
          </p:cNvSpPr>
          <p:nvPr/>
        </p:nvSpPr>
        <p:spPr bwMode="auto">
          <a:xfrm>
            <a:off x="4762958" y="6400469"/>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84" name="Oval 8"/>
          <p:cNvSpPr>
            <a:spLocks noChangeArrowheads="1"/>
          </p:cNvSpPr>
          <p:nvPr/>
        </p:nvSpPr>
        <p:spPr bwMode="auto">
          <a:xfrm>
            <a:off x="5136215" y="6154366"/>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85" name="Oval 9"/>
          <p:cNvSpPr>
            <a:spLocks noChangeArrowheads="1"/>
          </p:cNvSpPr>
          <p:nvPr/>
        </p:nvSpPr>
        <p:spPr bwMode="auto">
          <a:xfrm>
            <a:off x="5267470" y="5826228"/>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86" name="Oval 10"/>
          <p:cNvSpPr>
            <a:spLocks noChangeArrowheads="1"/>
          </p:cNvSpPr>
          <p:nvPr/>
        </p:nvSpPr>
        <p:spPr bwMode="auto">
          <a:xfrm>
            <a:off x="4020546" y="6154366"/>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87" name="Oval 25"/>
          <p:cNvSpPr>
            <a:spLocks noChangeArrowheads="1"/>
          </p:cNvSpPr>
          <p:nvPr/>
        </p:nvSpPr>
        <p:spPr bwMode="auto">
          <a:xfrm>
            <a:off x="6104221" y="6379961"/>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88" name="Oval 26"/>
          <p:cNvSpPr>
            <a:spLocks noChangeArrowheads="1"/>
          </p:cNvSpPr>
          <p:nvPr/>
        </p:nvSpPr>
        <p:spPr bwMode="auto">
          <a:xfrm>
            <a:off x="5923745" y="5366836"/>
            <a:ext cx="1050041" cy="984413"/>
          </a:xfrm>
          <a:prstGeom prst="ellipse">
            <a:avLst/>
          </a:prstGeom>
          <a:solidFill>
            <a:schemeClr val="bg1"/>
          </a:solidFill>
          <a:ln w="28575">
            <a:solidFill>
              <a:srgbClr val="57257D"/>
            </a:solidFill>
            <a:round/>
            <a:headEnd/>
            <a:tailEnd/>
          </a:ln>
          <a:effectLst/>
        </p:spPr>
        <p:txBody>
          <a:bodyPr wrap="none" anchor="ctr"/>
          <a:lstStyle/>
          <a:p>
            <a:pPr algn="ctr"/>
            <a:endParaRPr lang="en-US" sz="1200">
              <a:solidFill>
                <a:srgbClr val="996600"/>
              </a:solidFill>
            </a:endParaRPr>
          </a:p>
        </p:txBody>
      </p:sp>
      <p:sp>
        <p:nvSpPr>
          <p:cNvPr id="89" name="Oval 27"/>
          <p:cNvSpPr>
            <a:spLocks noChangeArrowheads="1"/>
          </p:cNvSpPr>
          <p:nvPr/>
        </p:nvSpPr>
        <p:spPr bwMode="auto">
          <a:xfrm>
            <a:off x="5661235" y="5826228"/>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90" name="Oval 28"/>
          <p:cNvSpPr>
            <a:spLocks noChangeArrowheads="1"/>
          </p:cNvSpPr>
          <p:nvPr/>
        </p:nvSpPr>
        <p:spPr bwMode="auto">
          <a:xfrm>
            <a:off x="6534902" y="6400469"/>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91" name="Oval 29"/>
          <p:cNvSpPr>
            <a:spLocks noChangeArrowheads="1"/>
          </p:cNvSpPr>
          <p:nvPr/>
        </p:nvSpPr>
        <p:spPr bwMode="auto">
          <a:xfrm>
            <a:off x="6908158" y="6154366"/>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92" name="Oval 30"/>
          <p:cNvSpPr>
            <a:spLocks noChangeArrowheads="1"/>
          </p:cNvSpPr>
          <p:nvPr/>
        </p:nvSpPr>
        <p:spPr bwMode="auto">
          <a:xfrm>
            <a:off x="7039413" y="5826228"/>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93" name="Oval 31"/>
          <p:cNvSpPr>
            <a:spLocks noChangeArrowheads="1"/>
          </p:cNvSpPr>
          <p:nvPr/>
        </p:nvSpPr>
        <p:spPr bwMode="auto">
          <a:xfrm>
            <a:off x="5792490" y="6154366"/>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94" name="Oval 32"/>
          <p:cNvSpPr>
            <a:spLocks noChangeArrowheads="1"/>
          </p:cNvSpPr>
          <p:nvPr/>
        </p:nvSpPr>
        <p:spPr bwMode="auto">
          <a:xfrm>
            <a:off x="4332277" y="4870528"/>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95" name="Oval 33"/>
          <p:cNvSpPr>
            <a:spLocks noChangeArrowheads="1"/>
          </p:cNvSpPr>
          <p:nvPr/>
        </p:nvSpPr>
        <p:spPr bwMode="auto">
          <a:xfrm>
            <a:off x="4151801" y="3857402"/>
            <a:ext cx="1050041" cy="984413"/>
          </a:xfrm>
          <a:prstGeom prst="ellipse">
            <a:avLst/>
          </a:prstGeom>
          <a:solidFill>
            <a:schemeClr val="bg1"/>
          </a:solidFill>
          <a:ln w="28575">
            <a:solidFill>
              <a:srgbClr val="57257D"/>
            </a:solidFill>
            <a:round/>
            <a:headEnd/>
            <a:tailEnd/>
          </a:ln>
          <a:effectLst/>
        </p:spPr>
        <p:txBody>
          <a:bodyPr wrap="none" anchor="ctr"/>
          <a:lstStyle/>
          <a:p>
            <a:pPr algn="ctr"/>
            <a:endParaRPr lang="en-US" sz="1200">
              <a:solidFill>
                <a:srgbClr val="996600"/>
              </a:solidFill>
            </a:endParaRPr>
          </a:p>
        </p:txBody>
      </p:sp>
      <p:sp>
        <p:nvSpPr>
          <p:cNvPr id="96" name="Oval 34"/>
          <p:cNvSpPr>
            <a:spLocks noChangeArrowheads="1"/>
          </p:cNvSpPr>
          <p:nvPr/>
        </p:nvSpPr>
        <p:spPr bwMode="auto">
          <a:xfrm>
            <a:off x="3889291" y="4316795"/>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97" name="Oval 35"/>
          <p:cNvSpPr>
            <a:spLocks noChangeArrowheads="1"/>
          </p:cNvSpPr>
          <p:nvPr/>
        </p:nvSpPr>
        <p:spPr bwMode="auto">
          <a:xfrm>
            <a:off x="4762958" y="4891036"/>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98" name="Oval 36"/>
          <p:cNvSpPr>
            <a:spLocks noChangeArrowheads="1"/>
          </p:cNvSpPr>
          <p:nvPr/>
        </p:nvSpPr>
        <p:spPr bwMode="auto">
          <a:xfrm>
            <a:off x="5136215" y="4644933"/>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99" name="Oval 37"/>
          <p:cNvSpPr>
            <a:spLocks noChangeArrowheads="1"/>
          </p:cNvSpPr>
          <p:nvPr/>
        </p:nvSpPr>
        <p:spPr bwMode="auto">
          <a:xfrm>
            <a:off x="5267470" y="4316795"/>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100" name="Oval 38"/>
          <p:cNvSpPr>
            <a:spLocks noChangeArrowheads="1"/>
          </p:cNvSpPr>
          <p:nvPr/>
        </p:nvSpPr>
        <p:spPr bwMode="auto">
          <a:xfrm>
            <a:off x="4020546" y="4644933"/>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101" name="Oval 39"/>
          <p:cNvSpPr>
            <a:spLocks noChangeArrowheads="1"/>
          </p:cNvSpPr>
          <p:nvPr/>
        </p:nvSpPr>
        <p:spPr bwMode="auto">
          <a:xfrm>
            <a:off x="6104221" y="4886935"/>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102" name="Oval 40"/>
          <p:cNvSpPr>
            <a:spLocks noChangeArrowheads="1"/>
          </p:cNvSpPr>
          <p:nvPr/>
        </p:nvSpPr>
        <p:spPr bwMode="auto">
          <a:xfrm>
            <a:off x="5923745" y="3873809"/>
            <a:ext cx="1050041" cy="984413"/>
          </a:xfrm>
          <a:prstGeom prst="ellipse">
            <a:avLst/>
          </a:prstGeom>
          <a:solidFill>
            <a:schemeClr val="bg1"/>
          </a:solidFill>
          <a:ln w="28575">
            <a:solidFill>
              <a:srgbClr val="57257D"/>
            </a:solidFill>
            <a:round/>
            <a:headEnd/>
            <a:tailEnd/>
          </a:ln>
          <a:effectLst/>
        </p:spPr>
        <p:txBody>
          <a:bodyPr wrap="none" anchor="ctr"/>
          <a:lstStyle/>
          <a:p>
            <a:pPr algn="ctr"/>
            <a:endParaRPr lang="en-US" sz="1200">
              <a:solidFill>
                <a:srgbClr val="996600"/>
              </a:solidFill>
            </a:endParaRPr>
          </a:p>
        </p:txBody>
      </p:sp>
      <p:sp>
        <p:nvSpPr>
          <p:cNvPr id="103" name="Oval 41"/>
          <p:cNvSpPr>
            <a:spLocks noChangeArrowheads="1"/>
          </p:cNvSpPr>
          <p:nvPr/>
        </p:nvSpPr>
        <p:spPr bwMode="auto">
          <a:xfrm>
            <a:off x="5661235" y="4333202"/>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104" name="Oval 42"/>
          <p:cNvSpPr>
            <a:spLocks noChangeArrowheads="1"/>
          </p:cNvSpPr>
          <p:nvPr/>
        </p:nvSpPr>
        <p:spPr bwMode="auto">
          <a:xfrm>
            <a:off x="6534902" y="4907443"/>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105" name="Oval 43"/>
          <p:cNvSpPr>
            <a:spLocks noChangeArrowheads="1"/>
          </p:cNvSpPr>
          <p:nvPr/>
        </p:nvSpPr>
        <p:spPr bwMode="auto">
          <a:xfrm>
            <a:off x="6908158" y="4661339"/>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106" name="Oval 44"/>
          <p:cNvSpPr>
            <a:spLocks noChangeArrowheads="1"/>
          </p:cNvSpPr>
          <p:nvPr/>
        </p:nvSpPr>
        <p:spPr bwMode="auto">
          <a:xfrm>
            <a:off x="7039413" y="4333202"/>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107" name="Oval 45"/>
          <p:cNvSpPr>
            <a:spLocks noChangeArrowheads="1"/>
          </p:cNvSpPr>
          <p:nvPr/>
        </p:nvSpPr>
        <p:spPr bwMode="auto">
          <a:xfrm>
            <a:off x="5792490" y="4661339"/>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108" name="Oval 46"/>
          <p:cNvSpPr>
            <a:spLocks noChangeArrowheads="1"/>
          </p:cNvSpPr>
          <p:nvPr/>
        </p:nvSpPr>
        <p:spPr bwMode="auto">
          <a:xfrm>
            <a:off x="2560333" y="6379961"/>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109" name="Oval 47"/>
          <p:cNvSpPr>
            <a:spLocks noChangeArrowheads="1"/>
          </p:cNvSpPr>
          <p:nvPr/>
        </p:nvSpPr>
        <p:spPr bwMode="auto">
          <a:xfrm>
            <a:off x="2379858" y="5366836"/>
            <a:ext cx="1050041" cy="984413"/>
          </a:xfrm>
          <a:prstGeom prst="ellipse">
            <a:avLst/>
          </a:prstGeom>
          <a:solidFill>
            <a:schemeClr val="bg1"/>
          </a:solidFill>
          <a:ln w="28575">
            <a:solidFill>
              <a:srgbClr val="57257D"/>
            </a:solidFill>
            <a:round/>
            <a:headEnd/>
            <a:tailEnd/>
          </a:ln>
          <a:effectLst/>
        </p:spPr>
        <p:txBody>
          <a:bodyPr wrap="none" anchor="ctr"/>
          <a:lstStyle/>
          <a:p>
            <a:pPr algn="ctr"/>
            <a:endParaRPr lang="en-US" sz="1200">
              <a:solidFill>
                <a:srgbClr val="996600"/>
              </a:solidFill>
            </a:endParaRPr>
          </a:p>
        </p:txBody>
      </p:sp>
      <p:sp>
        <p:nvSpPr>
          <p:cNvPr id="110" name="Oval 48"/>
          <p:cNvSpPr>
            <a:spLocks noChangeArrowheads="1"/>
          </p:cNvSpPr>
          <p:nvPr/>
        </p:nvSpPr>
        <p:spPr bwMode="auto">
          <a:xfrm>
            <a:off x="2117348" y="5826228"/>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111" name="Oval 49"/>
          <p:cNvSpPr>
            <a:spLocks noChangeArrowheads="1"/>
          </p:cNvSpPr>
          <p:nvPr/>
        </p:nvSpPr>
        <p:spPr bwMode="auto">
          <a:xfrm>
            <a:off x="2991015" y="6400469"/>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112" name="Oval 50"/>
          <p:cNvSpPr>
            <a:spLocks noChangeArrowheads="1"/>
          </p:cNvSpPr>
          <p:nvPr/>
        </p:nvSpPr>
        <p:spPr bwMode="auto">
          <a:xfrm>
            <a:off x="3364271" y="6154366"/>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113" name="Oval 51"/>
          <p:cNvSpPr>
            <a:spLocks noChangeArrowheads="1"/>
          </p:cNvSpPr>
          <p:nvPr/>
        </p:nvSpPr>
        <p:spPr bwMode="auto">
          <a:xfrm>
            <a:off x="3495526" y="5826228"/>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114" name="Oval 52"/>
          <p:cNvSpPr>
            <a:spLocks noChangeArrowheads="1"/>
          </p:cNvSpPr>
          <p:nvPr/>
        </p:nvSpPr>
        <p:spPr bwMode="auto">
          <a:xfrm>
            <a:off x="2248603" y="6154366"/>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115" name="Oval 53"/>
          <p:cNvSpPr>
            <a:spLocks noChangeArrowheads="1"/>
          </p:cNvSpPr>
          <p:nvPr/>
        </p:nvSpPr>
        <p:spPr bwMode="auto">
          <a:xfrm>
            <a:off x="2494706" y="4870528"/>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116" name="Oval 54"/>
          <p:cNvSpPr>
            <a:spLocks noChangeArrowheads="1"/>
          </p:cNvSpPr>
          <p:nvPr/>
        </p:nvSpPr>
        <p:spPr bwMode="auto">
          <a:xfrm>
            <a:off x="2314230" y="3857402"/>
            <a:ext cx="1050041" cy="984413"/>
          </a:xfrm>
          <a:prstGeom prst="ellipse">
            <a:avLst/>
          </a:prstGeom>
          <a:solidFill>
            <a:schemeClr val="bg1"/>
          </a:solidFill>
          <a:ln w="28575">
            <a:solidFill>
              <a:srgbClr val="57257D"/>
            </a:solidFill>
            <a:round/>
            <a:headEnd/>
            <a:tailEnd/>
          </a:ln>
          <a:effectLst/>
        </p:spPr>
        <p:txBody>
          <a:bodyPr wrap="none" anchor="ctr"/>
          <a:lstStyle/>
          <a:p>
            <a:pPr algn="ctr"/>
            <a:endParaRPr lang="en-US" sz="1200">
              <a:solidFill>
                <a:srgbClr val="996600"/>
              </a:solidFill>
            </a:endParaRPr>
          </a:p>
        </p:txBody>
      </p:sp>
      <p:sp>
        <p:nvSpPr>
          <p:cNvPr id="117" name="Oval 55"/>
          <p:cNvSpPr>
            <a:spLocks noChangeArrowheads="1"/>
          </p:cNvSpPr>
          <p:nvPr/>
        </p:nvSpPr>
        <p:spPr bwMode="auto">
          <a:xfrm>
            <a:off x="2051720" y="4316795"/>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118" name="Oval 56"/>
          <p:cNvSpPr>
            <a:spLocks noChangeArrowheads="1"/>
          </p:cNvSpPr>
          <p:nvPr/>
        </p:nvSpPr>
        <p:spPr bwMode="auto">
          <a:xfrm>
            <a:off x="2925387" y="4891036"/>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119" name="Oval 57"/>
          <p:cNvSpPr>
            <a:spLocks noChangeArrowheads="1"/>
          </p:cNvSpPr>
          <p:nvPr/>
        </p:nvSpPr>
        <p:spPr bwMode="auto">
          <a:xfrm>
            <a:off x="3298643" y="4644933"/>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120" name="Oval 58"/>
          <p:cNvSpPr>
            <a:spLocks noChangeArrowheads="1"/>
          </p:cNvSpPr>
          <p:nvPr/>
        </p:nvSpPr>
        <p:spPr bwMode="auto">
          <a:xfrm>
            <a:off x="3429898" y="4316795"/>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121" name="Oval 59"/>
          <p:cNvSpPr>
            <a:spLocks noChangeArrowheads="1"/>
          </p:cNvSpPr>
          <p:nvPr/>
        </p:nvSpPr>
        <p:spPr bwMode="auto">
          <a:xfrm>
            <a:off x="2182975" y="4644933"/>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122" name="Rectangle 60"/>
          <p:cNvSpPr>
            <a:spLocks noChangeArrowheads="1"/>
          </p:cNvSpPr>
          <p:nvPr/>
        </p:nvSpPr>
        <p:spPr bwMode="auto">
          <a:xfrm>
            <a:off x="3036133" y="2685221"/>
            <a:ext cx="3018867" cy="590648"/>
          </a:xfrm>
          <a:prstGeom prst="rect">
            <a:avLst/>
          </a:prstGeom>
          <a:solidFill>
            <a:schemeClr val="bg1"/>
          </a:solidFill>
          <a:ln w="28575">
            <a:solidFill>
              <a:srgbClr val="57257D"/>
            </a:solidFill>
            <a:miter lim="800000"/>
            <a:headEnd/>
            <a:tailEnd/>
          </a:ln>
          <a:effectLst/>
        </p:spPr>
        <p:txBody>
          <a:bodyPr wrap="none" anchor="ctr"/>
          <a:lstStyle/>
          <a:p>
            <a:endParaRPr lang="en-US"/>
          </a:p>
        </p:txBody>
      </p:sp>
      <p:sp>
        <p:nvSpPr>
          <p:cNvPr id="123" name="Oval 61"/>
          <p:cNvSpPr>
            <a:spLocks noChangeArrowheads="1"/>
          </p:cNvSpPr>
          <p:nvPr/>
        </p:nvSpPr>
        <p:spPr bwMode="auto">
          <a:xfrm>
            <a:off x="3495526" y="2422711"/>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124" name="Oval 62"/>
          <p:cNvSpPr>
            <a:spLocks noChangeArrowheads="1"/>
          </p:cNvSpPr>
          <p:nvPr/>
        </p:nvSpPr>
        <p:spPr bwMode="auto">
          <a:xfrm>
            <a:off x="4086174" y="2422711"/>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125" name="Oval 63"/>
          <p:cNvSpPr>
            <a:spLocks noChangeArrowheads="1"/>
          </p:cNvSpPr>
          <p:nvPr/>
        </p:nvSpPr>
        <p:spPr bwMode="auto">
          <a:xfrm>
            <a:off x="4676822" y="2422711"/>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
        <p:nvSpPr>
          <p:cNvPr id="126" name="Oval 64"/>
          <p:cNvSpPr>
            <a:spLocks noChangeArrowheads="1"/>
          </p:cNvSpPr>
          <p:nvPr/>
        </p:nvSpPr>
        <p:spPr bwMode="auto">
          <a:xfrm>
            <a:off x="5333097" y="2422711"/>
            <a:ext cx="196883" cy="196883"/>
          </a:xfrm>
          <a:prstGeom prst="ellipse">
            <a:avLst/>
          </a:prstGeom>
          <a:solidFill>
            <a:schemeClr val="bg1"/>
          </a:solidFill>
          <a:ln w="28575">
            <a:solidFill>
              <a:srgbClr val="57257D"/>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80528" y="1342509"/>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4000" b="1" dirty="0" smtClean="0">
                <a:solidFill>
                  <a:srgbClr val="57257D"/>
                </a:solidFill>
              </a:rPr>
              <a:t>U-Shape</a:t>
            </a:r>
            <a:endParaRPr lang="en-US" sz="4000" b="1" dirty="0">
              <a:solidFill>
                <a:srgbClr val="57257D"/>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2" name="Rectangle 4"/>
          <p:cNvSpPr>
            <a:spLocks noChangeArrowheads="1"/>
          </p:cNvSpPr>
          <p:nvPr/>
        </p:nvSpPr>
        <p:spPr bwMode="auto">
          <a:xfrm>
            <a:off x="3806552" y="5589240"/>
            <a:ext cx="1066800" cy="457200"/>
          </a:xfrm>
          <a:prstGeom prst="rect">
            <a:avLst/>
          </a:prstGeom>
          <a:solidFill>
            <a:schemeClr val="bg1"/>
          </a:solidFill>
          <a:ln w="28575">
            <a:solidFill>
              <a:srgbClr val="57257D"/>
            </a:solidFill>
            <a:miter lim="800000"/>
            <a:headEnd/>
            <a:tailEnd/>
          </a:ln>
          <a:effectLst/>
        </p:spPr>
        <p:txBody>
          <a:bodyPr wrap="none" anchor="ctr"/>
          <a:lstStyle/>
          <a:p>
            <a:endParaRPr lang="en-US"/>
          </a:p>
        </p:txBody>
      </p:sp>
      <p:sp>
        <p:nvSpPr>
          <p:cNvPr id="53" name="Rectangle 5"/>
          <p:cNvSpPr>
            <a:spLocks noChangeArrowheads="1"/>
          </p:cNvSpPr>
          <p:nvPr/>
        </p:nvSpPr>
        <p:spPr bwMode="auto">
          <a:xfrm>
            <a:off x="4873352" y="5589240"/>
            <a:ext cx="1066800" cy="457200"/>
          </a:xfrm>
          <a:prstGeom prst="rect">
            <a:avLst/>
          </a:prstGeom>
          <a:solidFill>
            <a:schemeClr val="bg1"/>
          </a:solidFill>
          <a:ln w="28575">
            <a:solidFill>
              <a:srgbClr val="57257D"/>
            </a:solidFill>
            <a:miter lim="800000"/>
            <a:headEnd/>
            <a:tailEnd/>
          </a:ln>
          <a:effectLst/>
        </p:spPr>
        <p:txBody>
          <a:bodyPr wrap="none" anchor="ctr"/>
          <a:lstStyle/>
          <a:p>
            <a:endParaRPr lang="en-US"/>
          </a:p>
        </p:txBody>
      </p:sp>
      <p:sp>
        <p:nvSpPr>
          <p:cNvPr id="54" name="Rectangle 7"/>
          <p:cNvSpPr>
            <a:spLocks noChangeArrowheads="1"/>
          </p:cNvSpPr>
          <p:nvPr/>
        </p:nvSpPr>
        <p:spPr bwMode="auto">
          <a:xfrm>
            <a:off x="5940152" y="5589240"/>
            <a:ext cx="1066800" cy="457200"/>
          </a:xfrm>
          <a:prstGeom prst="rect">
            <a:avLst/>
          </a:prstGeom>
          <a:solidFill>
            <a:schemeClr val="bg1"/>
          </a:solidFill>
          <a:ln w="28575">
            <a:solidFill>
              <a:srgbClr val="57257D"/>
            </a:solidFill>
            <a:miter lim="800000"/>
            <a:headEnd/>
            <a:tailEnd/>
          </a:ln>
          <a:effectLst/>
        </p:spPr>
        <p:txBody>
          <a:bodyPr wrap="none" anchor="ctr"/>
          <a:lstStyle/>
          <a:p>
            <a:endParaRPr lang="en-US"/>
          </a:p>
        </p:txBody>
      </p:sp>
      <p:sp>
        <p:nvSpPr>
          <p:cNvPr id="55" name="Rectangle 8"/>
          <p:cNvSpPr>
            <a:spLocks noChangeArrowheads="1"/>
          </p:cNvSpPr>
          <p:nvPr/>
        </p:nvSpPr>
        <p:spPr bwMode="auto">
          <a:xfrm>
            <a:off x="2739752" y="5589240"/>
            <a:ext cx="1066800" cy="457200"/>
          </a:xfrm>
          <a:prstGeom prst="rect">
            <a:avLst/>
          </a:prstGeom>
          <a:solidFill>
            <a:schemeClr val="bg1"/>
          </a:solidFill>
          <a:ln w="28575">
            <a:solidFill>
              <a:srgbClr val="57257D"/>
            </a:solidFill>
            <a:miter lim="800000"/>
            <a:headEnd/>
            <a:tailEnd/>
          </a:ln>
          <a:effectLst/>
        </p:spPr>
        <p:txBody>
          <a:bodyPr wrap="none" anchor="ctr"/>
          <a:lstStyle/>
          <a:p>
            <a:endParaRPr lang="en-US"/>
          </a:p>
        </p:txBody>
      </p:sp>
      <p:sp>
        <p:nvSpPr>
          <p:cNvPr id="56" name="Rectangle 9"/>
          <p:cNvSpPr>
            <a:spLocks noChangeArrowheads="1"/>
          </p:cNvSpPr>
          <p:nvPr/>
        </p:nvSpPr>
        <p:spPr bwMode="auto">
          <a:xfrm>
            <a:off x="3806552" y="2846040"/>
            <a:ext cx="1066800" cy="457200"/>
          </a:xfrm>
          <a:prstGeom prst="rect">
            <a:avLst/>
          </a:prstGeom>
          <a:solidFill>
            <a:schemeClr val="bg1"/>
          </a:solidFill>
          <a:ln w="28575">
            <a:solidFill>
              <a:srgbClr val="57257D"/>
            </a:solidFill>
            <a:miter lim="800000"/>
            <a:headEnd/>
            <a:tailEnd/>
          </a:ln>
          <a:effectLst/>
        </p:spPr>
        <p:txBody>
          <a:bodyPr wrap="none" anchor="ctr"/>
          <a:lstStyle/>
          <a:p>
            <a:endParaRPr lang="en-US"/>
          </a:p>
        </p:txBody>
      </p:sp>
      <p:sp>
        <p:nvSpPr>
          <p:cNvPr id="57" name="Rectangle 10"/>
          <p:cNvSpPr>
            <a:spLocks noChangeArrowheads="1"/>
          </p:cNvSpPr>
          <p:nvPr/>
        </p:nvSpPr>
        <p:spPr bwMode="auto">
          <a:xfrm>
            <a:off x="4873352" y="2846040"/>
            <a:ext cx="1066800" cy="457200"/>
          </a:xfrm>
          <a:prstGeom prst="rect">
            <a:avLst/>
          </a:prstGeom>
          <a:solidFill>
            <a:schemeClr val="bg1"/>
          </a:solidFill>
          <a:ln w="28575">
            <a:solidFill>
              <a:srgbClr val="57257D"/>
            </a:solidFill>
            <a:miter lim="800000"/>
            <a:headEnd/>
            <a:tailEnd/>
          </a:ln>
          <a:effectLst/>
        </p:spPr>
        <p:txBody>
          <a:bodyPr wrap="none" anchor="ctr"/>
          <a:lstStyle/>
          <a:p>
            <a:endParaRPr lang="en-US"/>
          </a:p>
        </p:txBody>
      </p:sp>
      <p:sp>
        <p:nvSpPr>
          <p:cNvPr id="58" name="Rectangle 12"/>
          <p:cNvSpPr>
            <a:spLocks noChangeArrowheads="1"/>
          </p:cNvSpPr>
          <p:nvPr/>
        </p:nvSpPr>
        <p:spPr bwMode="auto">
          <a:xfrm>
            <a:off x="5940152" y="2846040"/>
            <a:ext cx="1066800" cy="457200"/>
          </a:xfrm>
          <a:prstGeom prst="rect">
            <a:avLst/>
          </a:prstGeom>
          <a:solidFill>
            <a:schemeClr val="bg1"/>
          </a:solidFill>
          <a:ln w="28575">
            <a:solidFill>
              <a:srgbClr val="57257D"/>
            </a:solidFill>
            <a:miter lim="800000"/>
            <a:headEnd/>
            <a:tailEnd/>
          </a:ln>
          <a:effectLst/>
        </p:spPr>
        <p:txBody>
          <a:bodyPr wrap="none" anchor="ctr"/>
          <a:lstStyle/>
          <a:p>
            <a:endParaRPr lang="en-US"/>
          </a:p>
        </p:txBody>
      </p:sp>
      <p:sp>
        <p:nvSpPr>
          <p:cNvPr id="59" name="Rectangle 13"/>
          <p:cNvSpPr>
            <a:spLocks noChangeArrowheads="1"/>
          </p:cNvSpPr>
          <p:nvPr/>
        </p:nvSpPr>
        <p:spPr bwMode="auto">
          <a:xfrm>
            <a:off x="2739752" y="2846040"/>
            <a:ext cx="1066800" cy="457200"/>
          </a:xfrm>
          <a:prstGeom prst="rect">
            <a:avLst/>
          </a:prstGeom>
          <a:solidFill>
            <a:schemeClr val="bg1"/>
          </a:solidFill>
          <a:ln w="28575">
            <a:solidFill>
              <a:srgbClr val="57257D"/>
            </a:solidFill>
            <a:miter lim="800000"/>
            <a:headEnd/>
            <a:tailEnd/>
          </a:ln>
          <a:effectLst/>
        </p:spPr>
        <p:txBody>
          <a:bodyPr wrap="none" anchor="ctr"/>
          <a:lstStyle/>
          <a:p>
            <a:endParaRPr lang="en-US"/>
          </a:p>
        </p:txBody>
      </p:sp>
      <p:sp>
        <p:nvSpPr>
          <p:cNvPr id="60" name="Rectangle 14"/>
          <p:cNvSpPr>
            <a:spLocks noChangeArrowheads="1"/>
          </p:cNvSpPr>
          <p:nvPr/>
        </p:nvSpPr>
        <p:spPr bwMode="auto">
          <a:xfrm rot="16200000">
            <a:off x="1977752" y="4217640"/>
            <a:ext cx="1066800" cy="457200"/>
          </a:xfrm>
          <a:prstGeom prst="rect">
            <a:avLst/>
          </a:prstGeom>
          <a:solidFill>
            <a:schemeClr val="bg1"/>
          </a:solidFill>
          <a:ln w="28575">
            <a:solidFill>
              <a:srgbClr val="57257D"/>
            </a:solidFill>
            <a:miter lim="800000"/>
            <a:headEnd/>
            <a:tailEnd/>
          </a:ln>
          <a:effectLst/>
        </p:spPr>
        <p:txBody>
          <a:bodyPr wrap="none" anchor="ctr"/>
          <a:lstStyle/>
          <a:p>
            <a:endParaRPr lang="en-US"/>
          </a:p>
        </p:txBody>
      </p:sp>
      <p:sp>
        <p:nvSpPr>
          <p:cNvPr id="61" name="Rectangle 15"/>
          <p:cNvSpPr>
            <a:spLocks noChangeArrowheads="1"/>
          </p:cNvSpPr>
          <p:nvPr/>
        </p:nvSpPr>
        <p:spPr bwMode="auto">
          <a:xfrm rot="16200000">
            <a:off x="1977752" y="5284440"/>
            <a:ext cx="1066800" cy="457200"/>
          </a:xfrm>
          <a:prstGeom prst="rect">
            <a:avLst/>
          </a:prstGeom>
          <a:solidFill>
            <a:schemeClr val="bg1"/>
          </a:solidFill>
          <a:ln w="28575">
            <a:solidFill>
              <a:srgbClr val="57257D"/>
            </a:solidFill>
            <a:miter lim="800000"/>
            <a:headEnd/>
            <a:tailEnd/>
          </a:ln>
          <a:effectLst/>
        </p:spPr>
        <p:txBody>
          <a:bodyPr wrap="none" anchor="ctr"/>
          <a:lstStyle/>
          <a:p>
            <a:endParaRPr lang="en-US"/>
          </a:p>
        </p:txBody>
      </p:sp>
      <p:sp>
        <p:nvSpPr>
          <p:cNvPr id="62" name="Rectangle 18"/>
          <p:cNvSpPr>
            <a:spLocks noChangeArrowheads="1"/>
          </p:cNvSpPr>
          <p:nvPr/>
        </p:nvSpPr>
        <p:spPr bwMode="auto">
          <a:xfrm rot="16200000">
            <a:off x="1977752" y="3150840"/>
            <a:ext cx="1066800" cy="457200"/>
          </a:xfrm>
          <a:prstGeom prst="rect">
            <a:avLst/>
          </a:prstGeom>
          <a:solidFill>
            <a:schemeClr val="bg1"/>
          </a:solidFill>
          <a:ln w="28575">
            <a:solidFill>
              <a:srgbClr val="57257D"/>
            </a:solidFill>
            <a:miter lim="800000"/>
            <a:headEnd/>
            <a:tailEnd/>
          </a:ln>
          <a:effectLst/>
        </p:spPr>
        <p:txBody>
          <a:bodyPr wrap="none" anchor="ctr"/>
          <a:lstStyle/>
          <a:p>
            <a:endParaRPr lang="en-US"/>
          </a:p>
        </p:txBody>
      </p:sp>
      <p:sp>
        <p:nvSpPr>
          <p:cNvPr id="63" name="Oval 19"/>
          <p:cNvSpPr>
            <a:spLocks noChangeArrowheads="1"/>
          </p:cNvSpPr>
          <p:nvPr/>
        </p:nvSpPr>
        <p:spPr bwMode="auto">
          <a:xfrm>
            <a:off x="2282552" y="61988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64" name="Oval 20"/>
          <p:cNvSpPr>
            <a:spLocks noChangeArrowheads="1"/>
          </p:cNvSpPr>
          <p:nvPr/>
        </p:nvSpPr>
        <p:spPr bwMode="auto">
          <a:xfrm>
            <a:off x="2739752" y="61988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65" name="Oval 21"/>
          <p:cNvSpPr>
            <a:spLocks noChangeArrowheads="1"/>
          </p:cNvSpPr>
          <p:nvPr/>
        </p:nvSpPr>
        <p:spPr bwMode="auto">
          <a:xfrm>
            <a:off x="3196952" y="61988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66" name="Oval 22"/>
          <p:cNvSpPr>
            <a:spLocks noChangeArrowheads="1"/>
          </p:cNvSpPr>
          <p:nvPr/>
        </p:nvSpPr>
        <p:spPr bwMode="auto">
          <a:xfrm>
            <a:off x="3654152" y="61988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67" name="Oval 28"/>
          <p:cNvSpPr>
            <a:spLocks noChangeArrowheads="1"/>
          </p:cNvSpPr>
          <p:nvPr/>
        </p:nvSpPr>
        <p:spPr bwMode="auto">
          <a:xfrm>
            <a:off x="4111352" y="61988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68" name="Oval 29"/>
          <p:cNvSpPr>
            <a:spLocks noChangeArrowheads="1"/>
          </p:cNvSpPr>
          <p:nvPr/>
        </p:nvSpPr>
        <p:spPr bwMode="auto">
          <a:xfrm>
            <a:off x="4568552" y="61988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69" name="Oval 30"/>
          <p:cNvSpPr>
            <a:spLocks noChangeArrowheads="1"/>
          </p:cNvSpPr>
          <p:nvPr/>
        </p:nvSpPr>
        <p:spPr bwMode="auto">
          <a:xfrm>
            <a:off x="5025752" y="61988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70" name="Oval 31"/>
          <p:cNvSpPr>
            <a:spLocks noChangeArrowheads="1"/>
          </p:cNvSpPr>
          <p:nvPr/>
        </p:nvSpPr>
        <p:spPr bwMode="auto">
          <a:xfrm>
            <a:off x="5482952" y="61988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71" name="Oval 40"/>
          <p:cNvSpPr>
            <a:spLocks noChangeArrowheads="1"/>
          </p:cNvSpPr>
          <p:nvPr/>
        </p:nvSpPr>
        <p:spPr bwMode="auto">
          <a:xfrm>
            <a:off x="5940152" y="61988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72" name="Oval 41"/>
          <p:cNvSpPr>
            <a:spLocks noChangeArrowheads="1"/>
          </p:cNvSpPr>
          <p:nvPr/>
        </p:nvSpPr>
        <p:spPr bwMode="auto">
          <a:xfrm>
            <a:off x="6397352" y="61988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73" name="Oval 42"/>
          <p:cNvSpPr>
            <a:spLocks noChangeArrowheads="1"/>
          </p:cNvSpPr>
          <p:nvPr/>
        </p:nvSpPr>
        <p:spPr bwMode="auto">
          <a:xfrm>
            <a:off x="6854552" y="61988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74" name="Oval 44"/>
          <p:cNvSpPr>
            <a:spLocks noChangeArrowheads="1"/>
          </p:cNvSpPr>
          <p:nvPr/>
        </p:nvSpPr>
        <p:spPr bwMode="auto">
          <a:xfrm>
            <a:off x="2206352" y="24650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75" name="Oval 45"/>
          <p:cNvSpPr>
            <a:spLocks noChangeArrowheads="1"/>
          </p:cNvSpPr>
          <p:nvPr/>
        </p:nvSpPr>
        <p:spPr bwMode="auto">
          <a:xfrm>
            <a:off x="2663552" y="24650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76" name="Oval 46"/>
          <p:cNvSpPr>
            <a:spLocks noChangeArrowheads="1"/>
          </p:cNvSpPr>
          <p:nvPr/>
        </p:nvSpPr>
        <p:spPr bwMode="auto">
          <a:xfrm>
            <a:off x="3120752" y="24650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77" name="Oval 47"/>
          <p:cNvSpPr>
            <a:spLocks noChangeArrowheads="1"/>
          </p:cNvSpPr>
          <p:nvPr/>
        </p:nvSpPr>
        <p:spPr bwMode="auto">
          <a:xfrm>
            <a:off x="3577952" y="24650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78" name="Oval 48"/>
          <p:cNvSpPr>
            <a:spLocks noChangeArrowheads="1"/>
          </p:cNvSpPr>
          <p:nvPr/>
        </p:nvSpPr>
        <p:spPr bwMode="auto">
          <a:xfrm>
            <a:off x="4035152" y="24650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79" name="Oval 49"/>
          <p:cNvSpPr>
            <a:spLocks noChangeArrowheads="1"/>
          </p:cNvSpPr>
          <p:nvPr/>
        </p:nvSpPr>
        <p:spPr bwMode="auto">
          <a:xfrm>
            <a:off x="4492352" y="24650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127" name="Oval 50"/>
          <p:cNvSpPr>
            <a:spLocks noChangeArrowheads="1"/>
          </p:cNvSpPr>
          <p:nvPr/>
        </p:nvSpPr>
        <p:spPr bwMode="auto">
          <a:xfrm>
            <a:off x="4949552" y="24650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128" name="Oval 51"/>
          <p:cNvSpPr>
            <a:spLocks noChangeArrowheads="1"/>
          </p:cNvSpPr>
          <p:nvPr/>
        </p:nvSpPr>
        <p:spPr bwMode="auto">
          <a:xfrm>
            <a:off x="5406752" y="24650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129" name="Oval 52"/>
          <p:cNvSpPr>
            <a:spLocks noChangeArrowheads="1"/>
          </p:cNvSpPr>
          <p:nvPr/>
        </p:nvSpPr>
        <p:spPr bwMode="auto">
          <a:xfrm>
            <a:off x="5863952" y="24650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130" name="Oval 53"/>
          <p:cNvSpPr>
            <a:spLocks noChangeArrowheads="1"/>
          </p:cNvSpPr>
          <p:nvPr/>
        </p:nvSpPr>
        <p:spPr bwMode="auto">
          <a:xfrm>
            <a:off x="6321152" y="24650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131" name="Oval 54"/>
          <p:cNvSpPr>
            <a:spLocks noChangeArrowheads="1"/>
          </p:cNvSpPr>
          <p:nvPr/>
        </p:nvSpPr>
        <p:spPr bwMode="auto">
          <a:xfrm>
            <a:off x="6778352" y="24650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132" name="Oval 66"/>
          <p:cNvSpPr>
            <a:spLocks noChangeArrowheads="1"/>
          </p:cNvSpPr>
          <p:nvPr/>
        </p:nvSpPr>
        <p:spPr bwMode="auto">
          <a:xfrm>
            <a:off x="1901552" y="29222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133" name="Oval 67"/>
          <p:cNvSpPr>
            <a:spLocks noChangeArrowheads="1"/>
          </p:cNvSpPr>
          <p:nvPr/>
        </p:nvSpPr>
        <p:spPr bwMode="auto">
          <a:xfrm>
            <a:off x="1901552" y="33032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134" name="Oval 68"/>
          <p:cNvSpPr>
            <a:spLocks noChangeArrowheads="1"/>
          </p:cNvSpPr>
          <p:nvPr/>
        </p:nvSpPr>
        <p:spPr bwMode="auto">
          <a:xfrm>
            <a:off x="1901552" y="36842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135" name="Oval 69"/>
          <p:cNvSpPr>
            <a:spLocks noChangeArrowheads="1"/>
          </p:cNvSpPr>
          <p:nvPr/>
        </p:nvSpPr>
        <p:spPr bwMode="auto">
          <a:xfrm>
            <a:off x="1901552" y="40652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136" name="Oval 70"/>
          <p:cNvSpPr>
            <a:spLocks noChangeArrowheads="1"/>
          </p:cNvSpPr>
          <p:nvPr/>
        </p:nvSpPr>
        <p:spPr bwMode="auto">
          <a:xfrm>
            <a:off x="1901552" y="44462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137" name="Oval 71"/>
          <p:cNvSpPr>
            <a:spLocks noChangeArrowheads="1"/>
          </p:cNvSpPr>
          <p:nvPr/>
        </p:nvSpPr>
        <p:spPr bwMode="auto">
          <a:xfrm>
            <a:off x="1901552" y="48272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138" name="Oval 72"/>
          <p:cNvSpPr>
            <a:spLocks noChangeArrowheads="1"/>
          </p:cNvSpPr>
          <p:nvPr/>
        </p:nvSpPr>
        <p:spPr bwMode="auto">
          <a:xfrm>
            <a:off x="1901552" y="52082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139" name="Oval 73"/>
          <p:cNvSpPr>
            <a:spLocks noChangeArrowheads="1"/>
          </p:cNvSpPr>
          <p:nvPr/>
        </p:nvSpPr>
        <p:spPr bwMode="auto">
          <a:xfrm>
            <a:off x="1901552" y="55892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140" name="Oval 75"/>
          <p:cNvSpPr>
            <a:spLocks noChangeArrowheads="1"/>
          </p:cNvSpPr>
          <p:nvPr/>
        </p:nvSpPr>
        <p:spPr bwMode="auto">
          <a:xfrm>
            <a:off x="1901552" y="59702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414517"/>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4000" b="1" dirty="0" smtClean="0">
                <a:solidFill>
                  <a:srgbClr val="57257D"/>
                </a:solidFill>
              </a:rPr>
              <a:t>Board/Conference Room</a:t>
            </a:r>
            <a:endParaRPr lang="en-US" sz="4000" b="1" dirty="0">
              <a:solidFill>
                <a:srgbClr val="57257D"/>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7" name="Rectangle 4"/>
          <p:cNvSpPr>
            <a:spLocks noChangeArrowheads="1"/>
          </p:cNvSpPr>
          <p:nvPr/>
        </p:nvSpPr>
        <p:spPr bwMode="auto">
          <a:xfrm>
            <a:off x="2366392" y="4246240"/>
            <a:ext cx="2133600" cy="609600"/>
          </a:xfrm>
          <a:prstGeom prst="rect">
            <a:avLst/>
          </a:prstGeom>
          <a:solidFill>
            <a:schemeClr val="bg1"/>
          </a:solidFill>
          <a:ln w="28575">
            <a:solidFill>
              <a:srgbClr val="57257D"/>
            </a:solidFill>
            <a:miter lim="800000"/>
            <a:headEnd/>
            <a:tailEnd/>
          </a:ln>
          <a:effectLst/>
        </p:spPr>
        <p:txBody>
          <a:bodyPr wrap="none" anchor="ctr"/>
          <a:lstStyle/>
          <a:p>
            <a:endParaRPr lang="en-US"/>
          </a:p>
        </p:txBody>
      </p:sp>
      <p:sp>
        <p:nvSpPr>
          <p:cNvPr id="48" name="Rectangle 5"/>
          <p:cNvSpPr>
            <a:spLocks noChangeArrowheads="1"/>
          </p:cNvSpPr>
          <p:nvPr/>
        </p:nvSpPr>
        <p:spPr bwMode="auto">
          <a:xfrm>
            <a:off x="4499992" y="4246240"/>
            <a:ext cx="2133600" cy="609600"/>
          </a:xfrm>
          <a:prstGeom prst="rect">
            <a:avLst/>
          </a:prstGeom>
          <a:solidFill>
            <a:schemeClr val="bg1"/>
          </a:solidFill>
          <a:ln w="28575">
            <a:solidFill>
              <a:srgbClr val="57257D"/>
            </a:solidFill>
            <a:miter lim="800000"/>
            <a:headEnd/>
            <a:tailEnd/>
          </a:ln>
          <a:effectLst/>
        </p:spPr>
        <p:txBody>
          <a:bodyPr wrap="none" anchor="ctr"/>
          <a:lstStyle/>
          <a:p>
            <a:endParaRPr lang="en-US"/>
          </a:p>
        </p:txBody>
      </p:sp>
      <p:sp>
        <p:nvSpPr>
          <p:cNvPr id="49" name="Rectangle 6"/>
          <p:cNvSpPr>
            <a:spLocks noChangeArrowheads="1"/>
          </p:cNvSpPr>
          <p:nvPr/>
        </p:nvSpPr>
        <p:spPr bwMode="auto">
          <a:xfrm>
            <a:off x="4499992" y="4855840"/>
            <a:ext cx="2133600" cy="609600"/>
          </a:xfrm>
          <a:prstGeom prst="rect">
            <a:avLst/>
          </a:prstGeom>
          <a:solidFill>
            <a:schemeClr val="bg1"/>
          </a:solidFill>
          <a:ln w="28575">
            <a:solidFill>
              <a:srgbClr val="57257D"/>
            </a:solidFill>
            <a:miter lim="800000"/>
            <a:headEnd/>
            <a:tailEnd/>
          </a:ln>
          <a:effectLst/>
        </p:spPr>
        <p:txBody>
          <a:bodyPr wrap="none" anchor="ctr"/>
          <a:lstStyle/>
          <a:p>
            <a:endParaRPr lang="en-US"/>
          </a:p>
        </p:txBody>
      </p:sp>
      <p:sp>
        <p:nvSpPr>
          <p:cNvPr id="50" name="Rectangle 7"/>
          <p:cNvSpPr>
            <a:spLocks noChangeArrowheads="1"/>
          </p:cNvSpPr>
          <p:nvPr/>
        </p:nvSpPr>
        <p:spPr bwMode="auto">
          <a:xfrm>
            <a:off x="2366392" y="4855840"/>
            <a:ext cx="2133600" cy="609600"/>
          </a:xfrm>
          <a:prstGeom prst="rect">
            <a:avLst/>
          </a:prstGeom>
          <a:solidFill>
            <a:schemeClr val="bg1"/>
          </a:solidFill>
          <a:ln w="28575">
            <a:solidFill>
              <a:srgbClr val="57257D"/>
            </a:solidFill>
            <a:miter lim="800000"/>
            <a:headEnd/>
            <a:tailEnd/>
          </a:ln>
          <a:effectLst/>
        </p:spPr>
        <p:txBody>
          <a:bodyPr wrap="none" anchor="ctr"/>
          <a:lstStyle/>
          <a:p>
            <a:endParaRPr lang="en-US"/>
          </a:p>
        </p:txBody>
      </p:sp>
      <p:sp>
        <p:nvSpPr>
          <p:cNvPr id="51" name="Oval 8"/>
          <p:cNvSpPr>
            <a:spLocks noChangeArrowheads="1"/>
          </p:cNvSpPr>
          <p:nvPr/>
        </p:nvSpPr>
        <p:spPr bwMode="auto">
          <a:xfrm>
            <a:off x="6862192" y="43986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80" name="Oval 9"/>
          <p:cNvSpPr>
            <a:spLocks noChangeArrowheads="1"/>
          </p:cNvSpPr>
          <p:nvPr/>
        </p:nvSpPr>
        <p:spPr bwMode="auto">
          <a:xfrm>
            <a:off x="6862192" y="51606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81" name="Oval 10"/>
          <p:cNvSpPr>
            <a:spLocks noChangeArrowheads="1"/>
          </p:cNvSpPr>
          <p:nvPr/>
        </p:nvSpPr>
        <p:spPr bwMode="auto">
          <a:xfrm>
            <a:off x="1985392" y="47796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82" name="Oval 11"/>
          <p:cNvSpPr>
            <a:spLocks noChangeArrowheads="1"/>
          </p:cNvSpPr>
          <p:nvPr/>
        </p:nvSpPr>
        <p:spPr bwMode="auto">
          <a:xfrm>
            <a:off x="2747392" y="56940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83" name="Oval 12"/>
          <p:cNvSpPr>
            <a:spLocks noChangeArrowheads="1"/>
          </p:cNvSpPr>
          <p:nvPr/>
        </p:nvSpPr>
        <p:spPr bwMode="auto">
          <a:xfrm>
            <a:off x="3356992" y="56940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84" name="Oval 13"/>
          <p:cNvSpPr>
            <a:spLocks noChangeArrowheads="1"/>
          </p:cNvSpPr>
          <p:nvPr/>
        </p:nvSpPr>
        <p:spPr bwMode="auto">
          <a:xfrm>
            <a:off x="3966592" y="56940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85" name="Oval 16"/>
          <p:cNvSpPr>
            <a:spLocks noChangeArrowheads="1"/>
          </p:cNvSpPr>
          <p:nvPr/>
        </p:nvSpPr>
        <p:spPr bwMode="auto">
          <a:xfrm>
            <a:off x="4957192" y="56940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86" name="Oval 17"/>
          <p:cNvSpPr>
            <a:spLocks noChangeArrowheads="1"/>
          </p:cNvSpPr>
          <p:nvPr/>
        </p:nvSpPr>
        <p:spPr bwMode="auto">
          <a:xfrm>
            <a:off x="5566792" y="56940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87" name="Oval 18"/>
          <p:cNvSpPr>
            <a:spLocks noChangeArrowheads="1"/>
          </p:cNvSpPr>
          <p:nvPr/>
        </p:nvSpPr>
        <p:spPr bwMode="auto">
          <a:xfrm>
            <a:off x="6100192" y="56940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88" name="Oval 19"/>
          <p:cNvSpPr>
            <a:spLocks noChangeArrowheads="1"/>
          </p:cNvSpPr>
          <p:nvPr/>
        </p:nvSpPr>
        <p:spPr bwMode="auto">
          <a:xfrm>
            <a:off x="2747392" y="37890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89" name="Oval 20"/>
          <p:cNvSpPr>
            <a:spLocks noChangeArrowheads="1"/>
          </p:cNvSpPr>
          <p:nvPr/>
        </p:nvSpPr>
        <p:spPr bwMode="auto">
          <a:xfrm>
            <a:off x="3356992" y="37890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90" name="Oval 21"/>
          <p:cNvSpPr>
            <a:spLocks noChangeArrowheads="1"/>
          </p:cNvSpPr>
          <p:nvPr/>
        </p:nvSpPr>
        <p:spPr bwMode="auto">
          <a:xfrm>
            <a:off x="3966592" y="37890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91" name="Oval 22"/>
          <p:cNvSpPr>
            <a:spLocks noChangeArrowheads="1"/>
          </p:cNvSpPr>
          <p:nvPr/>
        </p:nvSpPr>
        <p:spPr bwMode="auto">
          <a:xfrm>
            <a:off x="4957192" y="37890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92" name="Oval 23"/>
          <p:cNvSpPr>
            <a:spLocks noChangeArrowheads="1"/>
          </p:cNvSpPr>
          <p:nvPr/>
        </p:nvSpPr>
        <p:spPr bwMode="auto">
          <a:xfrm>
            <a:off x="5566792" y="37890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93" name="Oval 24"/>
          <p:cNvSpPr>
            <a:spLocks noChangeArrowheads="1"/>
          </p:cNvSpPr>
          <p:nvPr/>
        </p:nvSpPr>
        <p:spPr bwMode="auto">
          <a:xfrm>
            <a:off x="6100192" y="3789040"/>
            <a:ext cx="228600" cy="228600"/>
          </a:xfrm>
          <a:prstGeom prst="ellipse">
            <a:avLst/>
          </a:prstGeom>
          <a:solidFill>
            <a:srgbClr val="57257D"/>
          </a:solidFill>
          <a:ln w="2857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endParaRPr lang="en-US"/>
          </a:p>
        </p:txBody>
      </p:sp>
      <p:sp>
        <p:nvSpPr>
          <p:cNvPr id="94" name="Rectangle 93"/>
          <p:cNvSpPr/>
          <p:nvPr/>
        </p:nvSpPr>
        <p:spPr>
          <a:xfrm>
            <a:off x="0" y="2636912"/>
            <a:ext cx="9144000" cy="584776"/>
          </a:xfrm>
          <a:prstGeom prst="rect">
            <a:avLst/>
          </a:prstGeom>
        </p:spPr>
        <p:txBody>
          <a:bodyPr wrap="square">
            <a:spAutoFit/>
          </a:bodyPr>
          <a:lstStyle/>
          <a:p>
            <a:pPr algn="ctr"/>
            <a:r>
              <a:rPr lang="en-GB" sz="3200" b="1" dirty="0" smtClean="0">
                <a:solidFill>
                  <a:srgbClr val="57257D"/>
                </a:solidFill>
                <a:latin typeface="+mj-lt"/>
              </a:rPr>
              <a:t>How many can you seat?</a:t>
            </a:r>
            <a:endParaRPr lang="en-GB" sz="3200" b="1" dirty="0">
              <a:solidFill>
                <a:srgbClr val="57257D"/>
              </a:solidFill>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548680"/>
            <a:ext cx="5400600" cy="2060848"/>
          </a:xfrm>
        </p:spPr>
        <p:txBody>
          <a:bodyPr>
            <a:noAutofit/>
          </a:bodyPr>
          <a:lstStyle/>
          <a:p>
            <a:pPr>
              <a:lnSpc>
                <a:spcPts val="5000"/>
              </a:lnSpc>
            </a:pPr>
            <a:r>
              <a:rPr lang="en-US" sz="4800" b="1" dirty="0" smtClean="0">
                <a:ln w="13500">
                  <a:solidFill>
                    <a:schemeClr val="accent1">
                      <a:shade val="2500"/>
                      <a:alpha val="6500"/>
                    </a:schemeClr>
                  </a:solidFill>
                  <a:prstDash val="solid"/>
                </a:ln>
                <a:solidFill>
                  <a:schemeClr val="accent4">
                    <a:lumMod val="50000"/>
                  </a:schemeClr>
                </a:solidFill>
                <a:effectLst>
                  <a:innerShdw blurRad="50900" dist="38500" dir="13500000">
                    <a:srgbClr val="000000">
                      <a:alpha val="60000"/>
                    </a:srgbClr>
                  </a:innerShdw>
                </a:effectLst>
              </a:rPr>
              <a:t>Organizing Retreats and Congresses</a:t>
            </a:r>
            <a:endParaRPr lang="en-US" sz="4800" b="1" dirty="0">
              <a:ln w="13500">
                <a:solidFill>
                  <a:schemeClr val="accent1">
                    <a:shade val="2500"/>
                    <a:alpha val="6500"/>
                  </a:schemeClr>
                </a:solidFill>
                <a:prstDash val="solid"/>
              </a:ln>
              <a:solidFill>
                <a:schemeClr val="accent4">
                  <a:lumMod val="50000"/>
                </a:schemeClr>
              </a:solidFill>
              <a:effectLst>
                <a:innerShdw blurRad="50900" dist="38500" dir="13500000">
                  <a:srgbClr val="000000">
                    <a:alpha val="60000"/>
                  </a:srgbClr>
                </a:innerShdw>
              </a:effectLst>
            </a:endParaRPr>
          </a:p>
        </p:txBody>
      </p:sp>
      <p:sp>
        <p:nvSpPr>
          <p:cNvPr id="6" name="Rectangle 5"/>
          <p:cNvSpPr/>
          <p:nvPr/>
        </p:nvSpPr>
        <p:spPr>
          <a:xfrm>
            <a:off x="1259632" y="6021288"/>
            <a:ext cx="7884368" cy="584776"/>
          </a:xfrm>
          <a:prstGeom prst="rect">
            <a:avLst/>
          </a:prstGeom>
        </p:spPr>
        <p:txBody>
          <a:bodyPr wrap="square">
            <a:spAutoFit/>
          </a:bodyP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Leadership Certification Program - Level 1</a:t>
            </a:r>
            <a:endParaRPr lang="en-US" sz="3200" dirty="0">
              <a:latin typeface="+mj-lt"/>
            </a:endParaRPr>
          </a:p>
        </p:txBody>
      </p:sp>
      <p:sp>
        <p:nvSpPr>
          <p:cNvPr id="7" name="Rectangle 6"/>
          <p:cNvSpPr/>
          <p:nvPr/>
        </p:nvSpPr>
        <p:spPr>
          <a:xfrm>
            <a:off x="-18256" y="2528228"/>
            <a:ext cx="5436096" cy="646331"/>
          </a:xfrm>
          <a:prstGeom prst="rect">
            <a:avLst/>
          </a:prstGeom>
        </p:spPr>
        <p:txBody>
          <a:bodyPr wrap="square">
            <a:spAutoFit/>
          </a:bodyPr>
          <a:lstStyle/>
          <a:p>
            <a:pPr algn="ctr"/>
            <a:r>
              <a:rPr lang="en-US" b="1" spc="50" dirty="0" smtClean="0">
                <a:ln w="13500">
                  <a:solidFill>
                    <a:schemeClr val="accent1">
                      <a:shade val="2500"/>
                      <a:alpha val="6500"/>
                    </a:schemeClr>
                  </a:solidFill>
                  <a:prstDash val="solid"/>
                </a:ln>
                <a:solidFill>
                  <a:schemeClr val="accent4">
                    <a:lumMod val="50000"/>
                  </a:schemeClr>
                </a:solidFill>
                <a:effectLst>
                  <a:innerShdw blurRad="50900" dist="38500" dir="13500000">
                    <a:srgbClr val="000000">
                      <a:alpha val="60000"/>
                    </a:srgbClr>
                  </a:innerShdw>
                </a:effectLst>
              </a:rPr>
              <a:t>by</a:t>
            </a:r>
          </a:p>
          <a:p>
            <a:pPr algn="ctr"/>
            <a:r>
              <a:rPr lang="en-US" b="1" spc="50" dirty="0" smtClean="0">
                <a:ln w="13500">
                  <a:solidFill>
                    <a:schemeClr val="accent1">
                      <a:shade val="2500"/>
                      <a:alpha val="6500"/>
                    </a:schemeClr>
                  </a:solidFill>
                  <a:prstDash val="solid"/>
                </a:ln>
                <a:solidFill>
                  <a:schemeClr val="accent4">
                    <a:lumMod val="50000"/>
                  </a:schemeClr>
                </a:solidFill>
                <a:effectLst>
                  <a:innerShdw blurRad="50900" dist="38500" dir="13500000">
                    <a:srgbClr val="000000">
                      <a:alpha val="60000"/>
                    </a:srgbClr>
                  </a:innerShdw>
                </a:effectLst>
              </a:rPr>
              <a:t>Linda M. de Leon</a:t>
            </a:r>
            <a:endParaRPr lang="en-US" dirty="0">
              <a:solidFill>
                <a:schemeClr val="accent4">
                  <a:lumMod val="50000"/>
                </a:schemeClr>
              </a:solidFill>
            </a:endParaRPr>
          </a:p>
        </p:txBody>
      </p:sp>
      <p:sp>
        <p:nvSpPr>
          <p:cNvPr id="9" name="Rectangle 8"/>
          <p:cNvSpPr/>
          <p:nvPr/>
        </p:nvSpPr>
        <p:spPr>
          <a:xfrm>
            <a:off x="0" y="5517232"/>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2123728" y="3702213"/>
            <a:ext cx="4824536" cy="504056"/>
          </a:xfrm>
          <a:prstGeom prst="rect">
            <a:avLst/>
          </a:prstGeom>
          <a:solidFill>
            <a:schemeClr val="accent4">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123728" y="4904025"/>
            <a:ext cx="4824536" cy="504056"/>
          </a:xfrm>
          <a:prstGeom prst="rect">
            <a:avLst/>
          </a:prstGeom>
          <a:solidFill>
            <a:schemeClr val="accent4">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123728" y="4277781"/>
            <a:ext cx="4824536" cy="504056"/>
          </a:xfrm>
          <a:prstGeom prst="rect">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123728" y="5530021"/>
            <a:ext cx="4824536" cy="504056"/>
          </a:xfrm>
          <a:prstGeom prst="rect">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123728" y="3067213"/>
            <a:ext cx="4824536" cy="504056"/>
          </a:xfrm>
          <a:prstGeom prst="rect">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24744"/>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57257D"/>
                </a:solidFill>
              </a:rPr>
              <a:t>2000 sq. feet or 186 sq. meters</a:t>
            </a:r>
            <a:endParaRPr lang="en-US" sz="3600" b="1" dirty="0">
              <a:solidFill>
                <a:srgbClr val="57257D"/>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5" name="Rectangle 24"/>
          <p:cNvSpPr/>
          <p:nvPr/>
        </p:nvSpPr>
        <p:spPr>
          <a:xfrm>
            <a:off x="2339752" y="2923197"/>
            <a:ext cx="4806280" cy="3118803"/>
          </a:xfrm>
          <a:prstGeom prst="rect">
            <a:avLst/>
          </a:prstGeom>
        </p:spPr>
        <p:txBody>
          <a:bodyPr wrap="square">
            <a:spAutoFit/>
          </a:bodyPr>
          <a:lstStyle/>
          <a:p>
            <a:pPr>
              <a:lnSpc>
                <a:spcPct val="200000"/>
              </a:lnSpc>
            </a:pPr>
            <a:r>
              <a:rPr lang="en-GB" sz="2000" b="1" dirty="0" smtClean="0"/>
              <a:t>Theatre seating			200	</a:t>
            </a:r>
          </a:p>
          <a:p>
            <a:pPr>
              <a:lnSpc>
                <a:spcPct val="200000"/>
              </a:lnSpc>
            </a:pPr>
            <a:r>
              <a:rPr lang="en-GB" sz="2000" b="1" dirty="0" smtClean="0"/>
              <a:t>Rounds				160</a:t>
            </a:r>
          </a:p>
          <a:p>
            <a:pPr>
              <a:lnSpc>
                <a:spcPct val="200000"/>
              </a:lnSpc>
            </a:pPr>
            <a:r>
              <a:rPr lang="en-GB" sz="2000" b="1" dirty="0" smtClean="0"/>
              <a:t>School Room			130</a:t>
            </a:r>
          </a:p>
          <a:p>
            <a:pPr>
              <a:lnSpc>
                <a:spcPct val="200000"/>
              </a:lnSpc>
            </a:pPr>
            <a:r>
              <a:rPr lang="en-GB" sz="2000" b="1" dirty="0" smtClean="0"/>
              <a:t>Crescents			  80</a:t>
            </a:r>
          </a:p>
          <a:p>
            <a:pPr>
              <a:lnSpc>
                <a:spcPct val="200000"/>
              </a:lnSpc>
            </a:pPr>
            <a:r>
              <a:rPr lang="en-GB" sz="2000" b="1" dirty="0" smtClean="0"/>
              <a:t>Hollow Square			  50	</a:t>
            </a:r>
            <a:endParaRPr lang="en-GB" sz="20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 name="Right Arrow 10"/>
          <p:cNvSpPr/>
          <p:nvPr/>
        </p:nvSpPr>
        <p:spPr>
          <a:xfrm>
            <a:off x="755576" y="2420888"/>
            <a:ext cx="1143000" cy="685800"/>
          </a:xfrm>
          <a:prstGeom prst="rightArrow">
            <a:avLst/>
          </a:prstGeom>
          <a:solidFill>
            <a:srgbClr val="5725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2420888"/>
            <a:ext cx="9144000" cy="3970318"/>
          </a:xfrm>
          <a:prstGeom prst="rect">
            <a:avLst/>
          </a:prstGeom>
        </p:spPr>
        <p:txBody>
          <a:bodyPr wrap="square">
            <a:spAutoFit/>
          </a:bodyPr>
          <a:lstStyle/>
          <a:p>
            <a:pPr algn="ctr"/>
            <a:r>
              <a:rPr lang="en-US" sz="3600" b="1" dirty="0" smtClean="0"/>
              <a:t>Request for Proposal (RFP)</a:t>
            </a:r>
          </a:p>
          <a:p>
            <a:pPr algn="ctr"/>
            <a:endParaRPr lang="en-US" sz="3600" dirty="0" smtClean="0"/>
          </a:p>
          <a:p>
            <a:pPr algn="ctr"/>
            <a:r>
              <a:rPr lang="en-US" sz="3600" b="1" dirty="0" smtClean="0"/>
              <a:t>Site Inspection</a:t>
            </a:r>
            <a:endParaRPr lang="en-US" sz="3600" dirty="0" smtClean="0"/>
          </a:p>
          <a:p>
            <a:pPr algn="ctr"/>
            <a:r>
              <a:rPr lang="en-US" sz="3600" dirty="0" smtClean="0"/>
              <a:t> </a:t>
            </a:r>
          </a:p>
          <a:p>
            <a:pPr algn="ctr"/>
            <a:r>
              <a:rPr lang="en-US" sz="3600" b="1" dirty="0" smtClean="0"/>
              <a:t>Negotiation</a:t>
            </a:r>
          </a:p>
          <a:p>
            <a:pPr algn="ctr"/>
            <a:endParaRPr lang="en-US" sz="3600" b="1" dirty="0" smtClean="0"/>
          </a:p>
          <a:p>
            <a:pPr algn="ctr"/>
            <a:r>
              <a:rPr lang="en-US" sz="3600" b="1" dirty="0" smtClean="0"/>
              <a:t>Contracts</a:t>
            </a:r>
            <a:endParaRPr lang="en-US" sz="3200" dirty="0"/>
          </a:p>
        </p:txBody>
      </p:sp>
      <p:sp>
        <p:nvSpPr>
          <p:cNvPr id="2" name="Rectangle 1"/>
          <p:cNvSpPr/>
          <p:nvPr/>
        </p:nvSpPr>
        <p:spPr>
          <a:xfrm>
            <a:off x="1603667" y="1340768"/>
            <a:ext cx="5848653" cy="707886"/>
          </a:xfrm>
          <a:prstGeom prst="rect">
            <a:avLst/>
          </a:prstGeom>
        </p:spPr>
        <p:txBody>
          <a:bodyPr wrap="none">
            <a:spAutoFit/>
          </a:bodyPr>
          <a:lstStyle/>
          <a:p>
            <a:pPr algn="ctr"/>
            <a:r>
              <a:rPr lang="en-US" sz="4000" b="1">
                <a:solidFill>
                  <a:srgbClr val="7030A0"/>
                </a:solidFill>
              </a:rPr>
              <a:t>Request for Proposal (RFP)</a:t>
            </a:r>
            <a:endParaRPr lang="en-US" sz="4000" b="1" dirty="0">
              <a:solidFill>
                <a:srgbClr val="7030A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52962"/>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4000" b="1" smtClean="0">
                <a:solidFill>
                  <a:srgbClr val="57257D"/>
                </a:solidFill>
              </a:rPr>
              <a:t>Site Inspection</a:t>
            </a:r>
            <a:endParaRPr lang="en-US" sz="4000" b="1" dirty="0">
              <a:solidFill>
                <a:srgbClr val="57257D"/>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 name="Right Arrow 10"/>
          <p:cNvSpPr/>
          <p:nvPr/>
        </p:nvSpPr>
        <p:spPr>
          <a:xfrm>
            <a:off x="1835696" y="3501008"/>
            <a:ext cx="1143000" cy="685800"/>
          </a:xfrm>
          <a:prstGeom prst="rightArrow">
            <a:avLst/>
          </a:prstGeom>
          <a:solidFill>
            <a:srgbClr val="5725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2420888"/>
            <a:ext cx="9144000" cy="3970318"/>
          </a:xfrm>
          <a:prstGeom prst="rect">
            <a:avLst/>
          </a:prstGeom>
        </p:spPr>
        <p:txBody>
          <a:bodyPr wrap="square">
            <a:spAutoFit/>
          </a:bodyPr>
          <a:lstStyle/>
          <a:p>
            <a:pPr algn="ctr"/>
            <a:r>
              <a:rPr lang="en-US" sz="3600" b="1" dirty="0" smtClean="0"/>
              <a:t>Request for Proposal (RFP)</a:t>
            </a:r>
          </a:p>
          <a:p>
            <a:pPr algn="ctr"/>
            <a:endParaRPr lang="en-US" sz="3600" dirty="0" smtClean="0"/>
          </a:p>
          <a:p>
            <a:pPr algn="ctr"/>
            <a:r>
              <a:rPr lang="en-US" sz="3600" b="1" dirty="0" smtClean="0"/>
              <a:t>Site Inspection</a:t>
            </a:r>
            <a:endParaRPr lang="en-US" sz="3600" dirty="0" smtClean="0"/>
          </a:p>
          <a:p>
            <a:pPr algn="ctr"/>
            <a:r>
              <a:rPr lang="en-US" sz="3600" dirty="0" smtClean="0"/>
              <a:t> </a:t>
            </a:r>
          </a:p>
          <a:p>
            <a:pPr algn="ctr"/>
            <a:r>
              <a:rPr lang="en-US" sz="3600" b="1" dirty="0" smtClean="0"/>
              <a:t>Negotiation</a:t>
            </a:r>
          </a:p>
          <a:p>
            <a:pPr algn="ctr"/>
            <a:endParaRPr lang="en-US" sz="3600" b="1" dirty="0" smtClean="0"/>
          </a:p>
          <a:p>
            <a:pPr algn="ctr"/>
            <a:r>
              <a:rPr lang="en-US" sz="3600" b="1" dirty="0" smtClean="0"/>
              <a:t>Contracts</a:t>
            </a: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6512" y="1340768"/>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4000" b="1" smtClean="0">
                <a:solidFill>
                  <a:srgbClr val="57257D"/>
                </a:solidFill>
              </a:rPr>
              <a:t>Negotiation</a:t>
            </a:r>
            <a:endParaRPr lang="en-US" sz="4000" b="1" dirty="0">
              <a:solidFill>
                <a:srgbClr val="57257D"/>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 name="Right Arrow 10"/>
          <p:cNvSpPr/>
          <p:nvPr/>
        </p:nvSpPr>
        <p:spPr>
          <a:xfrm>
            <a:off x="2195736" y="4581128"/>
            <a:ext cx="1143000" cy="685800"/>
          </a:xfrm>
          <a:prstGeom prst="rightArrow">
            <a:avLst/>
          </a:prstGeom>
          <a:solidFill>
            <a:srgbClr val="5725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2420888"/>
            <a:ext cx="9144000" cy="3970318"/>
          </a:xfrm>
          <a:prstGeom prst="rect">
            <a:avLst/>
          </a:prstGeom>
        </p:spPr>
        <p:txBody>
          <a:bodyPr wrap="square">
            <a:spAutoFit/>
          </a:bodyPr>
          <a:lstStyle/>
          <a:p>
            <a:pPr algn="ctr"/>
            <a:r>
              <a:rPr lang="en-US" sz="3600" b="1" dirty="0" smtClean="0"/>
              <a:t>Request for Proposal (RFP)</a:t>
            </a:r>
          </a:p>
          <a:p>
            <a:pPr algn="ctr"/>
            <a:endParaRPr lang="en-US" sz="3600" dirty="0" smtClean="0"/>
          </a:p>
          <a:p>
            <a:pPr algn="ctr"/>
            <a:r>
              <a:rPr lang="en-US" sz="3600" b="1" dirty="0" smtClean="0"/>
              <a:t>Site Inspection</a:t>
            </a:r>
            <a:endParaRPr lang="en-US" sz="3600" dirty="0" smtClean="0"/>
          </a:p>
          <a:p>
            <a:pPr algn="ctr"/>
            <a:r>
              <a:rPr lang="en-US" sz="3600" dirty="0" smtClean="0"/>
              <a:t> </a:t>
            </a:r>
          </a:p>
          <a:p>
            <a:pPr algn="ctr"/>
            <a:r>
              <a:rPr lang="en-US" sz="3600" b="1" dirty="0" smtClean="0"/>
              <a:t>Negotiation</a:t>
            </a:r>
          </a:p>
          <a:p>
            <a:pPr algn="ctr"/>
            <a:endParaRPr lang="en-US" sz="3600" b="1" dirty="0" smtClean="0"/>
          </a:p>
          <a:p>
            <a:pPr algn="ctr"/>
            <a:r>
              <a:rPr lang="en-US" sz="3600" b="1" dirty="0" smtClean="0"/>
              <a:t>Contracts</a:t>
            </a:r>
            <a:endParaRPr lang="en-US" sz="3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2420888"/>
            <a:ext cx="9144000" cy="3970318"/>
          </a:xfrm>
          <a:prstGeom prst="rect">
            <a:avLst/>
          </a:prstGeom>
        </p:spPr>
        <p:txBody>
          <a:bodyPr wrap="square">
            <a:spAutoFit/>
          </a:bodyPr>
          <a:lstStyle/>
          <a:p>
            <a:pPr algn="ctr"/>
            <a:r>
              <a:rPr lang="en-US" sz="3600" b="1" dirty="0" smtClean="0"/>
              <a:t>Request for Proposal (RFP)</a:t>
            </a:r>
          </a:p>
          <a:p>
            <a:pPr algn="ctr"/>
            <a:endParaRPr lang="en-US" sz="3600" dirty="0" smtClean="0"/>
          </a:p>
          <a:p>
            <a:pPr algn="ctr"/>
            <a:r>
              <a:rPr lang="en-US" sz="3600" b="1" dirty="0" smtClean="0"/>
              <a:t>Site Inspection</a:t>
            </a:r>
            <a:endParaRPr lang="en-US" sz="3600" dirty="0" smtClean="0"/>
          </a:p>
          <a:p>
            <a:pPr algn="ctr"/>
            <a:r>
              <a:rPr lang="en-US" sz="3600" dirty="0" smtClean="0"/>
              <a:t> </a:t>
            </a:r>
          </a:p>
          <a:p>
            <a:pPr algn="ctr"/>
            <a:r>
              <a:rPr lang="en-US" sz="3600" b="1" dirty="0" smtClean="0"/>
              <a:t>Negotiation</a:t>
            </a:r>
          </a:p>
          <a:p>
            <a:pPr algn="ctr"/>
            <a:endParaRPr lang="en-US" sz="3600" b="1" dirty="0" smtClean="0"/>
          </a:p>
          <a:p>
            <a:pPr algn="ctr"/>
            <a:r>
              <a:rPr lang="en-US" sz="3600" b="1" dirty="0" smtClean="0"/>
              <a:t>Contracts</a:t>
            </a:r>
            <a:endParaRPr lang="en-US" sz="3200" dirty="0"/>
          </a:p>
        </p:txBody>
      </p:sp>
      <p:sp>
        <p:nvSpPr>
          <p:cNvPr id="5" name="Rectangle 4"/>
          <p:cNvSpPr/>
          <p:nvPr/>
        </p:nvSpPr>
        <p:spPr>
          <a:xfrm>
            <a:off x="0" y="1414517"/>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smtClean="0">
                <a:solidFill>
                  <a:srgbClr val="57257D"/>
                </a:solidFill>
              </a:rPr>
              <a:t>Contracts</a:t>
            </a:r>
            <a:endParaRPr lang="en-US" sz="3600" b="1" dirty="0">
              <a:solidFill>
                <a:srgbClr val="57257D"/>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 name="Right Arrow 10"/>
          <p:cNvSpPr/>
          <p:nvPr/>
        </p:nvSpPr>
        <p:spPr>
          <a:xfrm>
            <a:off x="2411760" y="5733256"/>
            <a:ext cx="1143000" cy="685800"/>
          </a:xfrm>
          <a:prstGeom prst="rightArrow">
            <a:avLst/>
          </a:prstGeom>
          <a:solidFill>
            <a:srgbClr val="5725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414517"/>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4000" b="1" dirty="0" smtClean="0">
                <a:solidFill>
                  <a:srgbClr val="57257D"/>
                </a:solidFill>
              </a:rPr>
              <a:t>5. Finalize the Program</a:t>
            </a:r>
            <a:endParaRPr lang="en-US" sz="4000" b="1" dirty="0">
              <a:solidFill>
                <a:srgbClr val="57257D"/>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5" name="Rectangle 24"/>
          <p:cNvSpPr/>
          <p:nvPr/>
        </p:nvSpPr>
        <p:spPr>
          <a:xfrm>
            <a:off x="3779912" y="2625874"/>
            <a:ext cx="5076056" cy="3539430"/>
          </a:xfrm>
          <a:prstGeom prst="rect">
            <a:avLst/>
          </a:prstGeom>
        </p:spPr>
        <p:txBody>
          <a:bodyPr wrap="square">
            <a:spAutoFit/>
          </a:bodyPr>
          <a:lstStyle/>
          <a:p>
            <a:pPr marL="457200" indent="-457200">
              <a:buFont typeface="Arial" charset="0"/>
              <a:buChar char="•"/>
            </a:pPr>
            <a:r>
              <a:rPr lang="en-GB" sz="3200" dirty="0" smtClean="0"/>
              <a:t>Set the daily schedule.</a:t>
            </a:r>
          </a:p>
          <a:p>
            <a:pPr marL="457200" indent="-457200">
              <a:buFont typeface="Arial" charset="0"/>
              <a:buChar char="•"/>
            </a:pPr>
            <a:r>
              <a:rPr lang="en-GB" sz="3200" dirty="0" smtClean="0"/>
              <a:t>Choose the speakers for the plenary and devotional sessions.</a:t>
            </a:r>
          </a:p>
          <a:p>
            <a:pPr marL="457200" indent="-457200">
              <a:buFont typeface="Arial" charset="0"/>
              <a:buChar char="•"/>
            </a:pPr>
            <a:r>
              <a:rPr lang="en-GB" sz="3200" dirty="0" smtClean="0"/>
              <a:t>Determine seminar topics and who will present them.</a:t>
            </a:r>
            <a:endParaRPr lang="en-GB"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5" name="Rectangle 24"/>
          <p:cNvSpPr/>
          <p:nvPr/>
        </p:nvSpPr>
        <p:spPr>
          <a:xfrm>
            <a:off x="3491880" y="2420888"/>
            <a:ext cx="5256584" cy="4031873"/>
          </a:xfrm>
          <a:prstGeom prst="rect">
            <a:avLst/>
          </a:prstGeom>
        </p:spPr>
        <p:txBody>
          <a:bodyPr wrap="square">
            <a:spAutoFit/>
          </a:bodyPr>
          <a:lstStyle/>
          <a:p>
            <a:pPr marL="457200" indent="-457200">
              <a:buFont typeface="Arial" charset="0"/>
              <a:buChar char="•"/>
            </a:pPr>
            <a:r>
              <a:rPr lang="en-GB" sz="3200" dirty="0" smtClean="0"/>
              <a:t>Make sure speakers know what audiovisual equipment will be provided.</a:t>
            </a:r>
          </a:p>
          <a:p>
            <a:pPr marL="457200" indent="-457200">
              <a:buFont typeface="Arial" charset="0"/>
              <a:buChar char="•"/>
            </a:pPr>
            <a:r>
              <a:rPr lang="en-GB" sz="3200" dirty="0" smtClean="0"/>
              <a:t>Ask if they require anything additional.  </a:t>
            </a:r>
          </a:p>
          <a:p>
            <a:pPr marL="457200" indent="-457200">
              <a:buFont typeface="Arial" charset="0"/>
              <a:buChar char="•"/>
            </a:pPr>
            <a:r>
              <a:rPr lang="en-GB" sz="3200" dirty="0" smtClean="0"/>
              <a:t>Give deadline to return this information to you.</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52962"/>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4000" b="1" smtClean="0">
                <a:solidFill>
                  <a:srgbClr val="57257D"/>
                </a:solidFill>
              </a:rPr>
              <a:t>6. </a:t>
            </a:r>
            <a:r>
              <a:rPr lang="en-GB" sz="4000" b="1" dirty="0" smtClean="0">
                <a:solidFill>
                  <a:srgbClr val="57257D"/>
                </a:solidFill>
              </a:rPr>
              <a:t>Fine-tune the Budget</a:t>
            </a: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Rectangle 6"/>
          <p:cNvSpPr/>
          <p:nvPr/>
        </p:nvSpPr>
        <p:spPr>
          <a:xfrm>
            <a:off x="323528" y="2492896"/>
            <a:ext cx="6047656" cy="3539430"/>
          </a:xfrm>
          <a:prstGeom prst="rect">
            <a:avLst/>
          </a:prstGeom>
        </p:spPr>
        <p:txBody>
          <a:bodyPr wrap="square">
            <a:spAutoFit/>
          </a:bodyPr>
          <a:lstStyle/>
          <a:p>
            <a:pPr marL="457200" indent="-457200">
              <a:buFont typeface="Arial" charset="0"/>
              <a:buChar char="•"/>
            </a:pPr>
            <a:r>
              <a:rPr lang="en-GB" sz="3200" dirty="0" smtClean="0"/>
              <a:t>Do your homework before you start advertising.</a:t>
            </a:r>
          </a:p>
          <a:p>
            <a:pPr marL="457200" indent="-457200">
              <a:buFont typeface="Arial" charset="0"/>
              <a:buChar char="•"/>
            </a:pPr>
            <a:r>
              <a:rPr lang="en-GB" sz="3200" dirty="0" smtClean="0"/>
              <a:t>Make sure you cover your budget with registration </a:t>
            </a:r>
            <a:br>
              <a:rPr lang="en-GB" sz="3200" dirty="0" smtClean="0"/>
            </a:br>
            <a:r>
              <a:rPr lang="en-GB" sz="3200" dirty="0" smtClean="0"/>
              <a:t>fees and/or subsidies and sponsorships.</a:t>
            </a:r>
          </a:p>
          <a:p>
            <a:pPr marL="457200" indent="-457200">
              <a:buFont typeface="Arial" charset="0"/>
              <a:buChar char="•"/>
            </a:pPr>
            <a:r>
              <a:rPr lang="en-GB" sz="3200" dirty="0" smtClean="0"/>
              <a:t>Add 10-15% contingency.</a:t>
            </a:r>
            <a:endParaRPr lang="en-GB" sz="3200" dirty="0"/>
          </a:p>
        </p:txBody>
      </p:sp>
      <p:pic>
        <p:nvPicPr>
          <p:cNvPr id="8" name="Picture 7"/>
          <p:cNvPicPr>
            <a:picLocks noChangeAspect="1"/>
          </p:cNvPicPr>
          <p:nvPr/>
        </p:nvPicPr>
        <p:blipFill>
          <a:blip r:embed="rId4"/>
          <a:stretch>
            <a:fillRect/>
          </a:stretch>
        </p:blipFill>
        <p:spPr>
          <a:xfrm>
            <a:off x="6300192" y="2551904"/>
            <a:ext cx="2232248" cy="361869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52962"/>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4000" b="1" dirty="0" smtClean="0">
                <a:solidFill>
                  <a:srgbClr val="57257D"/>
                </a:solidFill>
              </a:rPr>
              <a:t>7. Market Your Meeting</a:t>
            </a: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Rectangle 6"/>
          <p:cNvSpPr/>
          <p:nvPr/>
        </p:nvSpPr>
        <p:spPr>
          <a:xfrm>
            <a:off x="1403648" y="2420888"/>
            <a:ext cx="6696744" cy="3970318"/>
          </a:xfrm>
          <a:prstGeom prst="rect">
            <a:avLst/>
          </a:prstGeom>
        </p:spPr>
        <p:txBody>
          <a:bodyPr wrap="square">
            <a:spAutoFit/>
          </a:bodyPr>
          <a:lstStyle/>
          <a:p>
            <a:pPr marL="342900" indent="-342900">
              <a:buFont typeface="Arial"/>
              <a:buChar char="•"/>
            </a:pPr>
            <a:r>
              <a:rPr lang="en-GB" sz="2800" dirty="0" smtClean="0"/>
              <a:t>Plan your advertising.</a:t>
            </a:r>
          </a:p>
          <a:p>
            <a:pPr marL="342900" indent="-342900">
              <a:buFont typeface="Arial"/>
              <a:buChar char="•"/>
            </a:pPr>
            <a:r>
              <a:rPr lang="en-GB" sz="2800" dirty="0" smtClean="0"/>
              <a:t>Make sure that your advertising piece is attractive and gives all the information needed for the attendee to make a decision.</a:t>
            </a:r>
          </a:p>
          <a:p>
            <a:pPr marL="342900" indent="-342900">
              <a:buFont typeface="Arial"/>
              <a:buChar char="•"/>
            </a:pPr>
            <a:r>
              <a:rPr lang="en-GB" sz="2800" dirty="0" smtClean="0"/>
              <a:t>Be sure that the deadline and the refund information is clear</a:t>
            </a:r>
          </a:p>
          <a:p>
            <a:pPr marL="342900" indent="-342900">
              <a:buFont typeface="Arial"/>
              <a:buChar char="•"/>
            </a:pPr>
            <a:r>
              <a:rPr lang="en-GB" sz="2800" dirty="0" smtClean="0"/>
              <a:t>Look at the layout of your brochure carefully.</a:t>
            </a:r>
            <a:endParaRPr lang="en-GB"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52962"/>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4000" b="1" smtClean="0">
                <a:solidFill>
                  <a:srgbClr val="57257D"/>
                </a:solidFill>
              </a:rPr>
              <a:t>8. </a:t>
            </a:r>
            <a:r>
              <a:rPr lang="en-GB" sz="4000" b="1" dirty="0" smtClean="0">
                <a:solidFill>
                  <a:srgbClr val="57257D"/>
                </a:solidFill>
              </a:rPr>
              <a:t>Place the Little Pieces</a:t>
            </a: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Rectangle 6"/>
          <p:cNvSpPr/>
          <p:nvPr/>
        </p:nvSpPr>
        <p:spPr>
          <a:xfrm>
            <a:off x="4788024" y="2492896"/>
            <a:ext cx="3960440" cy="3970318"/>
          </a:xfrm>
          <a:prstGeom prst="rect">
            <a:avLst/>
          </a:prstGeom>
        </p:spPr>
        <p:txBody>
          <a:bodyPr wrap="square">
            <a:spAutoFit/>
          </a:bodyPr>
          <a:lstStyle/>
          <a:p>
            <a:pPr marL="457200" indent="-457200">
              <a:buFont typeface="Arial" charset="0"/>
              <a:buChar char="•"/>
            </a:pPr>
            <a:r>
              <a:rPr lang="en-GB" sz="2800" dirty="0" smtClean="0"/>
              <a:t>Work with the hotel or facility on menus.</a:t>
            </a:r>
          </a:p>
          <a:p>
            <a:pPr marL="457200" indent="-457200">
              <a:buFont typeface="Arial" charset="0"/>
              <a:buChar char="•"/>
            </a:pPr>
            <a:r>
              <a:rPr lang="en-GB" sz="2800" dirty="0" smtClean="0"/>
              <a:t>Determine what seminars will be held in the various rooms available to you.</a:t>
            </a:r>
          </a:p>
          <a:p>
            <a:pPr marL="457200" indent="-457200">
              <a:buFont typeface="Arial" charset="0"/>
              <a:buChar char="•"/>
            </a:pPr>
            <a:r>
              <a:rPr lang="en-GB" sz="2800" dirty="0" smtClean="0"/>
              <a:t>Plan the minute-by-minute details of each daily program.</a:t>
            </a:r>
            <a:endParaRPr lang="en-GB" sz="2800" dirty="0"/>
          </a:p>
        </p:txBody>
      </p:sp>
      <p:sp>
        <p:nvSpPr>
          <p:cNvPr id="8" name="Rectangle 7"/>
          <p:cNvSpPr/>
          <p:nvPr/>
        </p:nvSpPr>
        <p:spPr>
          <a:xfrm>
            <a:off x="611560" y="2420888"/>
            <a:ext cx="3132739" cy="646331"/>
          </a:xfrm>
          <a:prstGeom prst="rect">
            <a:avLst/>
          </a:prstGeom>
        </p:spPr>
        <p:txBody>
          <a:bodyPr wrap="none">
            <a:spAutoFit/>
          </a:bodyPr>
          <a:lstStyle/>
          <a:p>
            <a:pPr>
              <a:buFont typeface="WP IconicSymbolsA" pitchFamily="2" charset="2"/>
              <a:buNone/>
            </a:pPr>
            <a:r>
              <a:rPr lang="en-GB" sz="3600" b="1" dirty="0" smtClean="0">
                <a:solidFill>
                  <a:srgbClr val="57257D"/>
                </a:solidFill>
              </a:rPr>
              <a:t>Details, details.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323528" y="2132856"/>
            <a:ext cx="8711952" cy="4401205"/>
          </a:xfrm>
          <a:prstGeom prst="rect">
            <a:avLst/>
          </a:prstGeom>
        </p:spPr>
        <p:txBody>
          <a:bodyPr wrap="square">
            <a:spAutoFit/>
          </a:bodyPr>
          <a:lstStyle/>
          <a:p>
            <a:pPr marL="342900" indent="-342900">
              <a:buFont typeface="Arial"/>
              <a:buChar char="•"/>
            </a:pPr>
            <a:r>
              <a:rPr lang="en-US" sz="2800" b="1" dirty="0" smtClean="0"/>
              <a:t>Retreat</a:t>
            </a:r>
            <a:r>
              <a:rPr lang="en-US" sz="2800" dirty="0" smtClean="0"/>
              <a:t> – A period of time a group withdraws for prayer, meditation and study.</a:t>
            </a:r>
          </a:p>
          <a:p>
            <a:pPr marL="342900" indent="-342900">
              <a:buFont typeface="Arial"/>
              <a:buChar char="•"/>
            </a:pPr>
            <a:r>
              <a:rPr lang="en-US" sz="2800" b="1" dirty="0" smtClean="0"/>
              <a:t>Congress</a:t>
            </a:r>
            <a:r>
              <a:rPr lang="en-US" sz="2800" dirty="0" smtClean="0"/>
              <a:t> – A formal assembly, the act of coming together for a set purpose.</a:t>
            </a:r>
          </a:p>
          <a:p>
            <a:pPr marL="342900" indent="-342900">
              <a:buFont typeface="Arial"/>
              <a:buChar char="•"/>
            </a:pPr>
            <a:r>
              <a:rPr lang="en-US" sz="2800" b="1" dirty="0" smtClean="0"/>
              <a:t>Convention</a:t>
            </a:r>
            <a:r>
              <a:rPr lang="en-US" sz="2800" dirty="0" smtClean="0"/>
              <a:t> – A formal meeting of members, representatives or delegates.</a:t>
            </a:r>
          </a:p>
          <a:p>
            <a:pPr marL="342900" indent="-342900">
              <a:buFont typeface="Arial"/>
              <a:buChar char="•"/>
            </a:pPr>
            <a:r>
              <a:rPr lang="en-US" sz="2800" b="1" dirty="0" smtClean="0"/>
              <a:t>Session</a:t>
            </a:r>
            <a:r>
              <a:rPr lang="en-US" sz="2800" dirty="0" smtClean="0"/>
              <a:t> – A meeting to transact business.</a:t>
            </a:r>
          </a:p>
          <a:p>
            <a:pPr marL="342900" indent="-342900">
              <a:buFont typeface="Arial"/>
              <a:buChar char="•"/>
            </a:pPr>
            <a:r>
              <a:rPr lang="en-US" sz="2800" b="1" dirty="0" smtClean="0"/>
              <a:t>Seminar</a:t>
            </a:r>
            <a:r>
              <a:rPr lang="en-US" sz="2800" dirty="0" smtClean="0"/>
              <a:t> – A meeting for exchange of ideas.</a:t>
            </a:r>
          </a:p>
          <a:p>
            <a:pPr marL="342900" indent="-342900">
              <a:buFont typeface="Arial"/>
              <a:buChar char="•"/>
            </a:pPr>
            <a:r>
              <a:rPr lang="en-US" sz="2800" b="1" dirty="0" smtClean="0"/>
              <a:t>Board Meeting</a:t>
            </a:r>
            <a:r>
              <a:rPr lang="en-US" sz="2800" dirty="0" smtClean="0"/>
              <a:t> – A meeting of an organized body of administrators.</a:t>
            </a:r>
            <a:endParaRPr lang="en-US" sz="2800" dirty="0"/>
          </a:p>
        </p:txBody>
      </p:sp>
      <p:sp>
        <p:nvSpPr>
          <p:cNvPr id="5" name="Rectangle 4"/>
          <p:cNvSpPr/>
          <p:nvPr/>
        </p:nvSpPr>
        <p:spPr>
          <a:xfrm>
            <a:off x="-180528" y="1291407"/>
            <a:ext cx="9144000" cy="76944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4400" b="1" dirty="0" smtClean="0">
                <a:solidFill>
                  <a:srgbClr val="57257D"/>
                </a:solidFill>
              </a:rPr>
              <a:t>Definitions</a:t>
            </a:r>
            <a:endParaRPr lang="en-US" sz="4400" b="1" dirty="0">
              <a:solidFill>
                <a:srgbClr val="57257D"/>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Rectangle 6"/>
          <p:cNvSpPr/>
          <p:nvPr/>
        </p:nvSpPr>
        <p:spPr>
          <a:xfrm>
            <a:off x="5148064" y="2564904"/>
            <a:ext cx="3600400" cy="3046988"/>
          </a:xfrm>
          <a:prstGeom prst="rect">
            <a:avLst/>
          </a:prstGeom>
        </p:spPr>
        <p:txBody>
          <a:bodyPr wrap="square">
            <a:spAutoFit/>
          </a:bodyPr>
          <a:lstStyle/>
          <a:p>
            <a:pPr marL="457200" indent="-457200">
              <a:buFont typeface="Arial" charset="0"/>
              <a:buChar char="•"/>
            </a:pPr>
            <a:r>
              <a:rPr lang="en-GB" sz="3200" dirty="0" smtClean="0"/>
              <a:t>Avoid last-minute changes.</a:t>
            </a:r>
          </a:p>
          <a:p>
            <a:pPr marL="457200" indent="-457200">
              <a:buFont typeface="Arial" charset="0"/>
              <a:buChar char="•"/>
            </a:pPr>
            <a:endParaRPr lang="en-GB" sz="3200" dirty="0" smtClean="0"/>
          </a:p>
          <a:p>
            <a:pPr marL="457200" indent="-457200">
              <a:buFont typeface="Arial" charset="0"/>
              <a:buChar char="•"/>
            </a:pPr>
            <a:r>
              <a:rPr lang="en-GB" sz="3200" dirty="0" smtClean="0"/>
              <a:t>Follow up with speakers to know their needs</a:t>
            </a:r>
          </a:p>
        </p:txBody>
      </p:sp>
      <p:sp>
        <p:nvSpPr>
          <p:cNvPr id="8" name="Rectangle 7"/>
          <p:cNvSpPr/>
          <p:nvPr/>
        </p:nvSpPr>
        <p:spPr>
          <a:xfrm>
            <a:off x="683568" y="2420888"/>
            <a:ext cx="3132739" cy="646331"/>
          </a:xfrm>
          <a:prstGeom prst="rect">
            <a:avLst/>
          </a:prstGeom>
        </p:spPr>
        <p:txBody>
          <a:bodyPr wrap="none">
            <a:spAutoFit/>
          </a:bodyPr>
          <a:lstStyle/>
          <a:p>
            <a:pPr>
              <a:buFont typeface="WP IconicSymbolsA" pitchFamily="2" charset="2"/>
              <a:buNone/>
            </a:pPr>
            <a:r>
              <a:rPr lang="en-GB" sz="3600" b="1" dirty="0" smtClean="0">
                <a:solidFill>
                  <a:srgbClr val="57257D"/>
                </a:solidFill>
              </a:rPr>
              <a:t>Details, details.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6512" y="1414517"/>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4000" b="1" dirty="0" smtClean="0">
                <a:solidFill>
                  <a:srgbClr val="57257D"/>
                </a:solidFill>
              </a:rPr>
              <a:t>Other Pieces of the Puzzle</a:t>
            </a: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755576" y="3140968"/>
            <a:ext cx="6336704" cy="3970318"/>
          </a:xfrm>
          <a:prstGeom prst="rect">
            <a:avLst/>
          </a:prstGeom>
        </p:spPr>
        <p:txBody>
          <a:bodyPr wrap="square">
            <a:spAutoFit/>
          </a:bodyPr>
          <a:lstStyle/>
          <a:p>
            <a:pPr marL="228600"/>
            <a:r>
              <a:rPr lang="en-GB" sz="3200" b="1" dirty="0" smtClean="0">
                <a:solidFill>
                  <a:srgbClr val="7030A0"/>
                </a:solidFill>
              </a:rPr>
              <a:t>Food needs to meet three </a:t>
            </a:r>
            <a:r>
              <a:rPr lang="en-GB" sz="3200" b="1" dirty="0" smtClean="0">
                <a:solidFill>
                  <a:srgbClr val="7030A0"/>
                </a:solidFill>
              </a:rPr>
              <a:t>requirements</a:t>
            </a:r>
            <a:r>
              <a:rPr lang="en-GB" sz="3200" b="1" dirty="0">
                <a:solidFill>
                  <a:srgbClr val="7030A0"/>
                </a:solidFill>
              </a:rPr>
              <a:t>:</a:t>
            </a:r>
            <a:endParaRPr lang="en-GB" sz="3200" b="1" dirty="0" smtClean="0">
              <a:solidFill>
                <a:srgbClr val="7030A0"/>
              </a:solidFill>
            </a:endParaRPr>
          </a:p>
          <a:p>
            <a:pPr marL="228600"/>
            <a:endParaRPr lang="en-GB" sz="800" dirty="0" smtClean="0"/>
          </a:p>
          <a:p>
            <a:pPr marL="742950" indent="-514350">
              <a:buFont typeface="+mj-lt"/>
              <a:buAutoNum type="arabicPeriod"/>
            </a:pPr>
            <a:r>
              <a:rPr lang="en-GB" sz="3200" dirty="0" smtClean="0"/>
              <a:t>Satisfy </a:t>
            </a:r>
            <a:r>
              <a:rPr lang="en-GB" sz="3200" dirty="0" err="1" smtClean="0"/>
              <a:t>attendees’s</a:t>
            </a:r>
            <a:r>
              <a:rPr lang="en-GB" sz="3200" dirty="0" smtClean="0"/>
              <a:t> hunger</a:t>
            </a:r>
          </a:p>
          <a:p>
            <a:pPr marL="742950" indent="-514350">
              <a:buFont typeface="+mj-lt"/>
              <a:buAutoNum type="arabicPeriod"/>
            </a:pPr>
            <a:r>
              <a:rPr lang="en-GB" sz="3200" dirty="0" smtClean="0"/>
              <a:t>Provide the right nutrients</a:t>
            </a:r>
          </a:p>
          <a:p>
            <a:pPr marL="742950" indent="-514350">
              <a:buFont typeface="+mj-lt"/>
              <a:buAutoNum type="arabicPeriod"/>
            </a:pPr>
            <a:r>
              <a:rPr lang="en-GB" sz="3200" dirty="0" err="1" smtClean="0"/>
              <a:t>Fulfill</a:t>
            </a:r>
            <a:r>
              <a:rPr lang="en-GB" sz="3200" dirty="0" smtClean="0"/>
              <a:t> the hospitality role</a:t>
            </a:r>
            <a:endParaRPr lang="en-GB" sz="3200" dirty="0" smtClean="0"/>
          </a:p>
          <a:p>
            <a:pPr marL="228600"/>
            <a:endParaRPr lang="en-GB" sz="3200" dirty="0" smtClean="0"/>
          </a:p>
          <a:p>
            <a:pPr marL="228600"/>
            <a:endParaRPr lang="en-GB" sz="2400" dirty="0" smtClean="0"/>
          </a:p>
          <a:p>
            <a:endParaRPr lang="en-GB" sz="2800" dirty="0" smtClean="0"/>
          </a:p>
        </p:txBody>
      </p:sp>
      <p:sp>
        <p:nvSpPr>
          <p:cNvPr id="9" name="Rectangle 8"/>
          <p:cNvSpPr/>
          <p:nvPr/>
        </p:nvSpPr>
        <p:spPr>
          <a:xfrm>
            <a:off x="1218262" y="2348880"/>
            <a:ext cx="3449983" cy="584776"/>
          </a:xfrm>
          <a:prstGeom prst="rect">
            <a:avLst/>
          </a:prstGeom>
        </p:spPr>
        <p:txBody>
          <a:bodyPr wrap="none">
            <a:spAutoFit/>
          </a:bodyPr>
          <a:lstStyle/>
          <a:p>
            <a:pPr>
              <a:buFont typeface="WP IconicSymbolsA" pitchFamily="2" charset="2"/>
              <a:buNone/>
            </a:pPr>
            <a:r>
              <a:rPr lang="en-GB" sz="3200" b="1" dirty="0" smtClean="0">
                <a:solidFill>
                  <a:srgbClr val="57257D"/>
                </a:solidFill>
              </a:rPr>
              <a:t>Food and Beverage</a:t>
            </a: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084168" y="2364702"/>
            <a:ext cx="3347991" cy="4985792"/>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908720"/>
            <a:ext cx="9144000" cy="1200329"/>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57257D"/>
                </a:solidFill>
              </a:rPr>
              <a:t>What type of Meal Service </a:t>
            </a:r>
          </a:p>
          <a:p>
            <a:pPr algn="ctr"/>
            <a:r>
              <a:rPr lang="en-GB" sz="3600" b="1" dirty="0" smtClean="0">
                <a:solidFill>
                  <a:srgbClr val="57257D"/>
                </a:solidFill>
              </a:rPr>
              <a:t>Fits your Program Needs?</a:t>
            </a: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1547664" y="2492896"/>
            <a:ext cx="6336704" cy="5816977"/>
          </a:xfrm>
          <a:prstGeom prst="rect">
            <a:avLst/>
          </a:prstGeom>
        </p:spPr>
        <p:txBody>
          <a:bodyPr wrap="square">
            <a:spAutoFit/>
          </a:bodyPr>
          <a:lstStyle/>
          <a:p>
            <a:pPr marL="457200" indent="-228600">
              <a:lnSpc>
                <a:spcPct val="150000"/>
              </a:lnSpc>
              <a:buFont typeface="Arial" pitchFamily="34" charset="0"/>
              <a:buChar char="•"/>
            </a:pPr>
            <a:r>
              <a:rPr lang="en-GB" sz="3600" dirty="0" smtClean="0"/>
              <a:t>Plated Meal</a:t>
            </a:r>
          </a:p>
          <a:p>
            <a:pPr marL="457200" indent="-228600">
              <a:lnSpc>
                <a:spcPct val="150000"/>
              </a:lnSpc>
              <a:buFont typeface="Arial" pitchFamily="34" charset="0"/>
              <a:buChar char="•"/>
            </a:pPr>
            <a:r>
              <a:rPr lang="en-GB" sz="3600" dirty="0" smtClean="0"/>
              <a:t>Buffet</a:t>
            </a:r>
          </a:p>
          <a:p>
            <a:pPr marL="457200" indent="-228600">
              <a:lnSpc>
                <a:spcPct val="150000"/>
              </a:lnSpc>
              <a:buFont typeface="Arial" pitchFamily="34" charset="0"/>
              <a:buChar char="•"/>
            </a:pPr>
            <a:r>
              <a:rPr lang="en-GB" sz="3600" dirty="0" smtClean="0"/>
              <a:t>Food station buffet</a:t>
            </a:r>
          </a:p>
          <a:p>
            <a:pPr marL="457200" indent="-228600">
              <a:lnSpc>
                <a:spcPct val="150000"/>
              </a:lnSpc>
              <a:buFont typeface="Arial" pitchFamily="34" charset="0"/>
              <a:buChar char="•"/>
            </a:pPr>
            <a:r>
              <a:rPr lang="en-GB" sz="3600" dirty="0" smtClean="0"/>
              <a:t>Reception</a:t>
            </a:r>
          </a:p>
          <a:p>
            <a:pPr marL="457200" indent="-228600">
              <a:lnSpc>
                <a:spcPct val="150000"/>
              </a:lnSpc>
              <a:buFont typeface="Arial" pitchFamily="34" charset="0"/>
              <a:buChar char="•"/>
            </a:pPr>
            <a:endParaRPr lang="en-GB" sz="3600" dirty="0" smtClean="0"/>
          </a:p>
          <a:p>
            <a:pPr marL="457200" indent="-228600">
              <a:lnSpc>
                <a:spcPct val="150000"/>
              </a:lnSpc>
            </a:pPr>
            <a:endParaRPr lang="en-GB" sz="3600" dirty="0" smtClean="0"/>
          </a:p>
          <a:p>
            <a:pPr>
              <a:lnSpc>
                <a:spcPct val="150000"/>
              </a:lnSpc>
            </a:pPr>
            <a:endParaRPr lang="en-GB" sz="3200" dirty="0" smtClean="0"/>
          </a:p>
        </p:txBody>
      </p:sp>
      <p:pic>
        <p:nvPicPr>
          <p:cNvPr id="4" name="Picture 3"/>
          <p:cNvPicPr>
            <a:picLocks noChangeAspect="1"/>
          </p:cNvPicPr>
          <p:nvPr/>
        </p:nvPicPr>
        <p:blipFill rotWithShape="1">
          <a:blip r:embed="rId4"/>
          <a:srcRect r="47900"/>
          <a:stretch/>
        </p:blipFill>
        <p:spPr>
          <a:xfrm>
            <a:off x="6372200" y="2492896"/>
            <a:ext cx="2197431" cy="36450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414517"/>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4000" b="1" dirty="0" smtClean="0">
                <a:solidFill>
                  <a:srgbClr val="57257D"/>
                </a:solidFill>
              </a:rPr>
              <a:t>Other Pieces of the Puzzle</a:t>
            </a: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 name="Right Arrow 10"/>
          <p:cNvSpPr/>
          <p:nvPr/>
        </p:nvSpPr>
        <p:spPr>
          <a:xfrm>
            <a:off x="755576" y="2924944"/>
            <a:ext cx="1143000" cy="685800"/>
          </a:xfrm>
          <a:prstGeom prst="rightArrow">
            <a:avLst/>
          </a:prstGeom>
          <a:solidFill>
            <a:srgbClr val="5725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2870934"/>
            <a:ext cx="9144000" cy="2862322"/>
          </a:xfrm>
          <a:prstGeom prst="rect">
            <a:avLst/>
          </a:prstGeom>
        </p:spPr>
        <p:txBody>
          <a:bodyPr wrap="square">
            <a:spAutoFit/>
          </a:bodyPr>
          <a:lstStyle/>
          <a:p>
            <a:pPr algn="ctr"/>
            <a:r>
              <a:rPr lang="en-US" sz="3600" b="1" dirty="0" smtClean="0"/>
              <a:t>Guarantees</a:t>
            </a:r>
          </a:p>
          <a:p>
            <a:pPr algn="ctr"/>
            <a:endParaRPr lang="en-US" sz="3600" dirty="0" smtClean="0"/>
          </a:p>
          <a:p>
            <a:pPr algn="ctr"/>
            <a:r>
              <a:rPr lang="en-US" sz="3600" b="1" dirty="0" smtClean="0"/>
              <a:t>Pre-Conference Meeting</a:t>
            </a:r>
            <a:endParaRPr lang="en-US" sz="3600" dirty="0" smtClean="0"/>
          </a:p>
          <a:p>
            <a:pPr algn="ctr"/>
            <a:r>
              <a:rPr lang="en-US" sz="3600" dirty="0" smtClean="0"/>
              <a:t> </a:t>
            </a:r>
          </a:p>
          <a:p>
            <a:pPr algn="ctr"/>
            <a:r>
              <a:rPr lang="en-US" sz="3600" b="1" dirty="0" smtClean="0"/>
              <a:t>Meeting Resume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414517"/>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4000" b="1" dirty="0" smtClean="0">
                <a:solidFill>
                  <a:srgbClr val="57257D"/>
                </a:solidFill>
              </a:rPr>
              <a:t>Other Pieces of the Puzzle</a:t>
            </a: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 name="Right Arrow 10"/>
          <p:cNvSpPr/>
          <p:nvPr/>
        </p:nvSpPr>
        <p:spPr>
          <a:xfrm>
            <a:off x="755576" y="4005064"/>
            <a:ext cx="1143000" cy="685800"/>
          </a:xfrm>
          <a:prstGeom prst="rightArrow">
            <a:avLst/>
          </a:prstGeom>
          <a:solidFill>
            <a:srgbClr val="5725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2924944"/>
            <a:ext cx="9144000" cy="2862322"/>
          </a:xfrm>
          <a:prstGeom prst="rect">
            <a:avLst/>
          </a:prstGeom>
        </p:spPr>
        <p:txBody>
          <a:bodyPr wrap="square">
            <a:spAutoFit/>
          </a:bodyPr>
          <a:lstStyle/>
          <a:p>
            <a:pPr algn="ctr"/>
            <a:r>
              <a:rPr lang="en-US" sz="3600" b="1" dirty="0" smtClean="0"/>
              <a:t>Guarantees</a:t>
            </a:r>
          </a:p>
          <a:p>
            <a:pPr algn="ctr"/>
            <a:endParaRPr lang="en-US" sz="3600" dirty="0" smtClean="0"/>
          </a:p>
          <a:p>
            <a:pPr algn="ctr"/>
            <a:r>
              <a:rPr lang="en-US" sz="3600" b="1" dirty="0" smtClean="0"/>
              <a:t>Pre-Conference Meeting</a:t>
            </a:r>
            <a:endParaRPr lang="en-US" sz="3600" dirty="0" smtClean="0"/>
          </a:p>
          <a:p>
            <a:pPr algn="ctr"/>
            <a:r>
              <a:rPr lang="en-US" sz="3600" dirty="0" smtClean="0"/>
              <a:t> </a:t>
            </a:r>
          </a:p>
          <a:p>
            <a:pPr algn="ctr"/>
            <a:r>
              <a:rPr lang="en-US" sz="3600" b="1" dirty="0" smtClean="0"/>
              <a:t>Meeting Resume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124744"/>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57257D"/>
                </a:solidFill>
              </a:rPr>
              <a:t>Other Pieces of the Puzzle</a:t>
            </a: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 name="Right Arrow 10"/>
          <p:cNvSpPr/>
          <p:nvPr/>
        </p:nvSpPr>
        <p:spPr>
          <a:xfrm>
            <a:off x="755576" y="5119464"/>
            <a:ext cx="1143000" cy="685800"/>
          </a:xfrm>
          <a:prstGeom prst="rightArrow">
            <a:avLst/>
          </a:prstGeom>
          <a:solidFill>
            <a:srgbClr val="5725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2924944"/>
            <a:ext cx="9144000" cy="2862322"/>
          </a:xfrm>
          <a:prstGeom prst="rect">
            <a:avLst/>
          </a:prstGeom>
        </p:spPr>
        <p:txBody>
          <a:bodyPr wrap="square">
            <a:spAutoFit/>
          </a:bodyPr>
          <a:lstStyle/>
          <a:p>
            <a:pPr algn="ctr"/>
            <a:r>
              <a:rPr lang="en-US" sz="3600" b="1" dirty="0" smtClean="0"/>
              <a:t>Guarantees</a:t>
            </a:r>
          </a:p>
          <a:p>
            <a:pPr algn="ctr"/>
            <a:endParaRPr lang="en-US" sz="3600" dirty="0" smtClean="0"/>
          </a:p>
          <a:p>
            <a:pPr algn="ctr"/>
            <a:r>
              <a:rPr lang="en-US" sz="3600" b="1" dirty="0" smtClean="0"/>
              <a:t>Pre-Conference Meeting</a:t>
            </a:r>
            <a:endParaRPr lang="en-US" sz="3600" dirty="0" smtClean="0"/>
          </a:p>
          <a:p>
            <a:pPr algn="ctr"/>
            <a:r>
              <a:rPr lang="en-US" sz="3600" dirty="0" smtClean="0"/>
              <a:t> </a:t>
            </a:r>
          </a:p>
          <a:p>
            <a:pPr algn="ctr"/>
            <a:r>
              <a:rPr lang="en-US" sz="3600" b="1" dirty="0" smtClean="0"/>
              <a:t>Meeting Resume</a:t>
            </a:r>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08520" y="1342509"/>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4000" b="1" dirty="0" smtClean="0">
                <a:solidFill>
                  <a:srgbClr val="57257D"/>
                </a:solidFill>
              </a:rPr>
              <a:t>Other Pieces of the Puzzle</a:t>
            </a: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11"/>
          <p:cNvSpPr/>
          <p:nvPr/>
        </p:nvSpPr>
        <p:spPr>
          <a:xfrm>
            <a:off x="1115616" y="2411010"/>
            <a:ext cx="4680520" cy="3970318"/>
          </a:xfrm>
          <a:prstGeom prst="rect">
            <a:avLst/>
          </a:prstGeom>
        </p:spPr>
        <p:txBody>
          <a:bodyPr wrap="square">
            <a:spAutoFit/>
          </a:bodyPr>
          <a:lstStyle/>
          <a:p>
            <a:pPr marL="571500" indent="-571500">
              <a:buFont typeface="Arial" charset="0"/>
              <a:buChar char="•"/>
            </a:pPr>
            <a:r>
              <a:rPr lang="en-US" sz="3600" b="1" dirty="0" smtClean="0"/>
              <a:t>Insurance</a:t>
            </a:r>
          </a:p>
          <a:p>
            <a:pPr marL="571500" indent="-571500">
              <a:buFont typeface="Arial" charset="0"/>
              <a:buChar char="•"/>
            </a:pPr>
            <a:endParaRPr lang="en-US" sz="3600" dirty="0" smtClean="0"/>
          </a:p>
          <a:p>
            <a:pPr marL="571500" indent="-571500">
              <a:buFont typeface="Arial" charset="0"/>
              <a:buChar char="•"/>
            </a:pPr>
            <a:r>
              <a:rPr lang="en-US" sz="3600" b="1" dirty="0" smtClean="0"/>
              <a:t>Registration</a:t>
            </a:r>
            <a:endParaRPr lang="en-US" sz="3600" dirty="0"/>
          </a:p>
          <a:p>
            <a:r>
              <a:rPr lang="en-US" sz="3600" dirty="0" smtClean="0"/>
              <a:t> </a:t>
            </a:r>
          </a:p>
          <a:p>
            <a:pPr marL="571500" indent="-571500">
              <a:buFont typeface="Arial" charset="0"/>
              <a:buChar char="•"/>
            </a:pPr>
            <a:r>
              <a:rPr lang="en-US" sz="3600" b="1" dirty="0" smtClean="0"/>
              <a:t>Child Care</a:t>
            </a:r>
            <a:endParaRPr lang="en-US" sz="3600" dirty="0" smtClean="0"/>
          </a:p>
          <a:p>
            <a:pPr marL="571500" indent="-571500">
              <a:buFont typeface="Arial" charset="0"/>
              <a:buChar char="•"/>
            </a:pPr>
            <a:endParaRPr lang="en-US" sz="3600" dirty="0" smtClean="0"/>
          </a:p>
          <a:p>
            <a:pPr marL="571500" indent="-571500">
              <a:buFont typeface="Arial" charset="0"/>
              <a:buChar char="•"/>
            </a:pPr>
            <a:r>
              <a:rPr lang="en-US" sz="3600" b="1" dirty="0" smtClean="0"/>
              <a:t>Websites</a:t>
            </a:r>
          </a:p>
        </p:txBody>
      </p:sp>
      <p:pic>
        <p:nvPicPr>
          <p:cNvPr id="3" name="Picture 2"/>
          <p:cNvPicPr>
            <a:picLocks noChangeAspect="1"/>
          </p:cNvPicPr>
          <p:nvPr/>
        </p:nvPicPr>
        <p:blipFill>
          <a:blip r:embed="rId4"/>
          <a:stretch>
            <a:fillRect/>
          </a:stretch>
        </p:blipFill>
        <p:spPr>
          <a:xfrm>
            <a:off x="4164078" y="4869160"/>
            <a:ext cx="5088442" cy="1781167"/>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414517"/>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4000" b="1" dirty="0" smtClean="0">
                <a:solidFill>
                  <a:srgbClr val="57257D"/>
                </a:solidFill>
              </a:rPr>
              <a:t>9. It’s Opening Day</a:t>
            </a:r>
            <a:endParaRPr lang="en-US" sz="4000" b="1" dirty="0">
              <a:solidFill>
                <a:srgbClr val="57257D"/>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Rectangle 6"/>
          <p:cNvSpPr/>
          <p:nvPr/>
        </p:nvSpPr>
        <p:spPr>
          <a:xfrm>
            <a:off x="4355976" y="2852936"/>
            <a:ext cx="4211960" cy="1569660"/>
          </a:xfrm>
          <a:prstGeom prst="rect">
            <a:avLst/>
          </a:prstGeom>
        </p:spPr>
        <p:txBody>
          <a:bodyPr wrap="square">
            <a:spAutoFit/>
          </a:bodyPr>
          <a:lstStyle/>
          <a:p>
            <a:pPr algn="ctr"/>
            <a:r>
              <a:rPr lang="en-US" sz="4800" b="1" dirty="0" smtClean="0">
                <a:solidFill>
                  <a:srgbClr val="57257D"/>
                </a:solidFill>
                <a:latin typeface="+mj-lt"/>
                <a:cs typeface="Times New Roman" pitchFamily="18" charset="0"/>
              </a:rPr>
              <a:t>You are ready to go!</a:t>
            </a:r>
            <a:endParaRPr lang="en-GB" sz="4800" b="1" dirty="0">
              <a:solidFill>
                <a:srgbClr val="57257D"/>
              </a:solidFill>
              <a:latin typeface="+mj-lt"/>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414517"/>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4000" b="1" dirty="0" smtClean="0">
                <a:solidFill>
                  <a:srgbClr val="57257D"/>
                </a:solidFill>
              </a:rPr>
              <a:t>10. Hold the Applause</a:t>
            </a: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Rectangle 6"/>
          <p:cNvSpPr/>
          <p:nvPr/>
        </p:nvSpPr>
        <p:spPr>
          <a:xfrm>
            <a:off x="179512" y="2686268"/>
            <a:ext cx="5688632" cy="3046988"/>
          </a:xfrm>
          <a:prstGeom prst="rect">
            <a:avLst/>
          </a:prstGeom>
        </p:spPr>
        <p:txBody>
          <a:bodyPr wrap="square">
            <a:spAutoFit/>
          </a:bodyPr>
          <a:lstStyle/>
          <a:p>
            <a:pPr algn="ctr"/>
            <a:r>
              <a:rPr lang="en-GB" sz="3200" dirty="0" smtClean="0"/>
              <a:t>The meeting may be over; the last person has checked out of the hotel.  You have settled the account. You have checked out of your room and are on your way home.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414517"/>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4000" b="1" dirty="0" smtClean="0">
                <a:solidFill>
                  <a:srgbClr val="57257D"/>
                </a:solidFill>
              </a:rPr>
              <a:t>Conclusion</a:t>
            </a: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Rectangle 6"/>
          <p:cNvSpPr/>
          <p:nvPr/>
        </p:nvSpPr>
        <p:spPr>
          <a:xfrm>
            <a:off x="5148064" y="2920876"/>
            <a:ext cx="3600400" cy="2308324"/>
          </a:xfrm>
          <a:prstGeom prst="rect">
            <a:avLst/>
          </a:prstGeom>
        </p:spPr>
        <p:txBody>
          <a:bodyPr wrap="square">
            <a:spAutoFit/>
          </a:bodyPr>
          <a:lstStyle/>
          <a:p>
            <a:pPr algn="ctr"/>
            <a:r>
              <a:rPr lang="en-US" sz="3600" dirty="0"/>
              <a:t>Every meeting you plan will get easier</a:t>
            </a:r>
            <a:r>
              <a:rPr lang="en-US" sz="3600"/>
              <a:t>. </a:t>
            </a:r>
            <a:endParaRPr lang="en-GB" sz="3600" b="1" dirty="0" smtClean="0"/>
          </a:p>
          <a:p>
            <a:pPr algn="ctr"/>
            <a:r>
              <a:rPr lang="en-GB" sz="3600" b="1" dirty="0" smtClean="0"/>
              <a:t>Congratulations!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2186861"/>
            <a:ext cx="9144000" cy="954107"/>
          </a:xfrm>
          <a:prstGeom prst="rect">
            <a:avLst/>
          </a:prstGeom>
        </p:spPr>
        <p:txBody>
          <a:bodyPr wrap="square">
            <a:spAutoFit/>
          </a:bodyPr>
          <a:lstStyle/>
          <a:p>
            <a:pPr algn="ctr"/>
            <a:r>
              <a:rPr lang="en-GB" sz="2800" dirty="0" smtClean="0">
                <a:latin typeface="+mj-lt"/>
              </a:rPr>
              <a:t>You should not proceed with your plans until you </a:t>
            </a:r>
            <a:br>
              <a:rPr lang="en-GB" sz="2800" dirty="0" smtClean="0">
                <a:latin typeface="+mj-lt"/>
              </a:rPr>
            </a:br>
            <a:r>
              <a:rPr lang="en-GB" sz="2800" dirty="0" smtClean="0">
                <a:latin typeface="+mj-lt"/>
              </a:rPr>
              <a:t>have answered these questions:</a:t>
            </a:r>
            <a:endParaRPr lang="en-GB" sz="2800" dirty="0">
              <a:latin typeface="+mj-lt"/>
            </a:endParaRPr>
          </a:p>
        </p:txBody>
      </p:sp>
      <p:sp>
        <p:nvSpPr>
          <p:cNvPr id="5" name="Rectangle 4"/>
          <p:cNvSpPr/>
          <p:nvPr/>
        </p:nvSpPr>
        <p:spPr>
          <a:xfrm>
            <a:off x="0" y="908720"/>
            <a:ext cx="9144000" cy="1200329"/>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57257D"/>
                </a:solidFill>
              </a:rPr>
              <a:t>1. Determine your Objectives, </a:t>
            </a:r>
          </a:p>
          <a:p>
            <a:pPr algn="ctr"/>
            <a:r>
              <a:rPr lang="en-GB" sz="3600" b="1" dirty="0" smtClean="0">
                <a:solidFill>
                  <a:srgbClr val="57257D"/>
                </a:solidFill>
              </a:rPr>
              <a:t>Audience, and Organisers</a:t>
            </a:r>
            <a:endParaRPr lang="en-US" sz="3600" b="1" dirty="0">
              <a:solidFill>
                <a:srgbClr val="57257D"/>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4644516" y="4725144"/>
            <a:ext cx="4067944" cy="1384995"/>
          </a:xfrm>
          <a:prstGeom prst="rect">
            <a:avLst/>
          </a:prstGeom>
        </p:spPr>
        <p:txBody>
          <a:bodyPr wrap="square">
            <a:spAutoFit/>
          </a:bodyPr>
          <a:lstStyle/>
          <a:p>
            <a:pPr algn="ctr"/>
            <a:r>
              <a:rPr lang="en-GB" sz="28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What do your want attendees to take away from their time together?</a:t>
            </a:r>
            <a:endParaRPr lang="en-GB" sz="2800" b="1"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p:txBody>
      </p:sp>
      <p:sp>
        <p:nvSpPr>
          <p:cNvPr id="9" name="Rectangle 8"/>
          <p:cNvSpPr/>
          <p:nvPr/>
        </p:nvSpPr>
        <p:spPr>
          <a:xfrm>
            <a:off x="611560" y="3356992"/>
            <a:ext cx="3168352" cy="954107"/>
          </a:xfrm>
          <a:prstGeom prst="rect">
            <a:avLst/>
          </a:prstGeom>
        </p:spPr>
        <p:txBody>
          <a:bodyPr wrap="square">
            <a:spAutoFit/>
          </a:bodyPr>
          <a:lstStyle/>
          <a:p>
            <a:pPr algn="ctr"/>
            <a:r>
              <a:rPr lang="en-GB" sz="28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What is the purpose of the event?  </a:t>
            </a:r>
          </a:p>
        </p:txBody>
      </p:sp>
      <p:sp>
        <p:nvSpPr>
          <p:cNvPr id="10" name="Rectangle 9"/>
          <p:cNvSpPr/>
          <p:nvPr/>
        </p:nvSpPr>
        <p:spPr>
          <a:xfrm>
            <a:off x="467544" y="4725144"/>
            <a:ext cx="3456384" cy="1384995"/>
          </a:xfrm>
          <a:prstGeom prst="rect">
            <a:avLst/>
          </a:prstGeom>
        </p:spPr>
        <p:txBody>
          <a:bodyPr wrap="square">
            <a:spAutoFit/>
          </a:bodyPr>
          <a:lstStyle/>
          <a:p>
            <a:pPr algn="ctr"/>
            <a:r>
              <a:rPr lang="en-GB" sz="28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Are you bringing people together to pray or to play?</a:t>
            </a:r>
          </a:p>
        </p:txBody>
      </p:sp>
      <p:sp>
        <p:nvSpPr>
          <p:cNvPr id="11" name="Rectangle 10"/>
          <p:cNvSpPr/>
          <p:nvPr/>
        </p:nvSpPr>
        <p:spPr>
          <a:xfrm>
            <a:off x="4392488" y="3356992"/>
            <a:ext cx="4572000" cy="954107"/>
          </a:xfrm>
          <a:prstGeom prst="rect">
            <a:avLst/>
          </a:prstGeom>
        </p:spPr>
        <p:txBody>
          <a:bodyPr>
            <a:spAutoFit/>
          </a:bodyPr>
          <a:lstStyle/>
          <a:p>
            <a:pPr algn="ctr"/>
            <a:r>
              <a:rPr lang="en-GB" sz="28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What is the goal and final </a:t>
            </a:r>
          </a:p>
          <a:p>
            <a:pPr algn="ctr"/>
            <a:r>
              <a:rPr lang="en-GB" sz="28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outcome you anticipate?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11"/>
          <p:cNvSpPr/>
          <p:nvPr/>
        </p:nvSpPr>
        <p:spPr>
          <a:xfrm>
            <a:off x="3312368" y="2420888"/>
            <a:ext cx="2627784" cy="1815882"/>
          </a:xfrm>
          <a:prstGeom prst="rect">
            <a:avLst/>
          </a:prstGeom>
        </p:spPr>
        <p:txBody>
          <a:bodyPr wrap="square">
            <a:spAutoFit/>
          </a:bodyPr>
          <a:lstStyle/>
          <a:p>
            <a:pPr algn="ctr"/>
            <a:r>
              <a:rPr lang="en-GB" sz="28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Are you working alone or with an organizing committee?</a:t>
            </a:r>
            <a:endParaRPr lang="en-GB" sz="2800" b="1"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p:txBody>
      </p:sp>
      <p:sp>
        <p:nvSpPr>
          <p:cNvPr id="13" name="Rectangle 12"/>
          <p:cNvSpPr/>
          <p:nvPr/>
        </p:nvSpPr>
        <p:spPr>
          <a:xfrm>
            <a:off x="251520" y="2420888"/>
            <a:ext cx="2736304" cy="3539430"/>
          </a:xfrm>
          <a:prstGeom prst="rect">
            <a:avLst/>
          </a:prstGeom>
        </p:spPr>
        <p:txBody>
          <a:bodyPr wrap="square">
            <a:spAutoFit/>
          </a:bodyPr>
          <a:lstStyle/>
          <a:p>
            <a:pPr algn="ctr"/>
            <a:r>
              <a:rPr lang="en-GB" sz="28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Who do you anticipate will attend?  </a:t>
            </a:r>
          </a:p>
          <a:p>
            <a:pPr algn="ctr"/>
            <a:r>
              <a:rPr lang="en-GB" sz="28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Teenagers? Senior citizens? Families</a:t>
            </a:r>
            <a:r>
              <a:rPr lang="en-GB" sz="2800" b="1"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a:t>
            </a:r>
            <a:r>
              <a:rPr lang="en-GB" sz="28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 Couples</a:t>
            </a:r>
            <a:r>
              <a:rPr lang="en-GB" sz="2800" b="1"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a:t>
            </a:r>
            <a:r>
              <a:rPr lang="en-GB" sz="28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 or women only?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smtClean="0">
                <a:solidFill>
                  <a:srgbClr val="57257D"/>
                </a:solidFill>
              </a:rPr>
              <a:t>2. </a:t>
            </a:r>
            <a:r>
              <a:rPr lang="en-GB" sz="3600" b="1" dirty="0" smtClean="0">
                <a:solidFill>
                  <a:srgbClr val="57257D"/>
                </a:solidFill>
              </a:rPr>
              <a:t>Outline the Program in Broad Strokes</a:t>
            </a:r>
            <a:endParaRPr lang="en-US" sz="3600" b="1" dirty="0">
              <a:solidFill>
                <a:srgbClr val="57257D"/>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 name="Rectangle 12"/>
          <p:cNvSpPr/>
          <p:nvPr/>
        </p:nvSpPr>
        <p:spPr>
          <a:xfrm>
            <a:off x="5148064" y="2204864"/>
            <a:ext cx="3960440" cy="3539430"/>
          </a:xfrm>
          <a:prstGeom prst="rect">
            <a:avLst/>
          </a:prstGeom>
        </p:spPr>
        <p:txBody>
          <a:bodyPr wrap="square">
            <a:spAutoFit/>
          </a:bodyPr>
          <a:lstStyle/>
          <a:p>
            <a:pPr algn="ctr">
              <a:buFont typeface="WP IconicSymbolsA" pitchFamily="2" charset="2"/>
              <a:buNone/>
            </a:pPr>
            <a:r>
              <a:rPr lang="en-GB" sz="3200" dirty="0" smtClean="0"/>
              <a:t>Now that you have determined your objectives and know who your audience is, it is time to outline your program in broad strokes.</a:t>
            </a:r>
            <a:endParaRPr lang="en-GB"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 name="Rectangle 12"/>
          <p:cNvSpPr/>
          <p:nvPr/>
        </p:nvSpPr>
        <p:spPr>
          <a:xfrm>
            <a:off x="0" y="1052736"/>
            <a:ext cx="9144000" cy="1077218"/>
          </a:xfrm>
          <a:prstGeom prst="rect">
            <a:avLst/>
          </a:prstGeom>
        </p:spPr>
        <p:txBody>
          <a:bodyPr wrap="square">
            <a:spAutoFit/>
          </a:bodyPr>
          <a:lstStyle/>
          <a:p>
            <a:pPr algn="ctr"/>
            <a:r>
              <a:rPr lang="en-GB" sz="3200" b="1" dirty="0" smtClean="0">
                <a:latin typeface="+mj-lt"/>
              </a:rPr>
              <a:t>Before you go any further, you will </a:t>
            </a:r>
            <a:br>
              <a:rPr lang="en-GB" sz="3200" b="1" dirty="0" smtClean="0">
                <a:latin typeface="+mj-lt"/>
              </a:rPr>
            </a:br>
            <a:r>
              <a:rPr lang="en-GB" sz="3200" b="1" dirty="0" smtClean="0">
                <a:latin typeface="+mj-lt"/>
              </a:rPr>
              <a:t>need to have the answers for these questions:</a:t>
            </a:r>
            <a:endParaRPr lang="en-GB" sz="3200" b="1" dirty="0">
              <a:latin typeface="+mj-lt"/>
            </a:endParaRPr>
          </a:p>
        </p:txBody>
      </p:sp>
      <p:sp>
        <p:nvSpPr>
          <p:cNvPr id="7" name="Rectangle 6"/>
          <p:cNvSpPr/>
          <p:nvPr/>
        </p:nvSpPr>
        <p:spPr>
          <a:xfrm>
            <a:off x="216024" y="2553866"/>
            <a:ext cx="9324528" cy="3539430"/>
          </a:xfrm>
          <a:prstGeom prst="rect">
            <a:avLst/>
          </a:prstGeom>
        </p:spPr>
        <p:txBody>
          <a:bodyPr wrap="square">
            <a:spAutoFit/>
          </a:bodyPr>
          <a:lstStyle/>
          <a:p>
            <a:pPr marL="457200" indent="-457200">
              <a:buFont typeface="Arial" charset="0"/>
              <a:buChar char="•"/>
            </a:pPr>
            <a:r>
              <a:rPr lang="en-US" sz="320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What time of year will best meet the objectives?</a:t>
            </a:r>
          </a:p>
          <a:p>
            <a:pPr marL="457200" indent="-457200">
              <a:buFont typeface="Arial" charset="0"/>
              <a:buChar char="•"/>
            </a:pPr>
            <a:endParaRPr lang="en-US" sz="320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a:p>
            <a:pPr marL="457200" indent="-457200">
              <a:buFont typeface="Arial" charset="0"/>
              <a:buChar char="•"/>
            </a:pPr>
            <a:r>
              <a:rPr lang="en-US" sz="320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What day should the program begin and end? Tuesday to Thursday or Thursday to Sunday? </a:t>
            </a:r>
          </a:p>
          <a:p>
            <a:r>
              <a:rPr lang="en-US" sz="320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 </a:t>
            </a:r>
          </a:p>
          <a:p>
            <a:pPr marL="457200" indent="-457200">
              <a:buFont typeface="Arial" charset="0"/>
              <a:buChar char="•"/>
            </a:pPr>
            <a:r>
              <a:rPr lang="en-US" sz="320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Will there be plenary sessions, if so, </a:t>
            </a:r>
            <a:br>
              <a:rPr lang="en-US" sz="320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br>
            <a:r>
              <a:rPr lang="en-US" sz="320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how many and what time?  </a:t>
            </a:r>
            <a:endParaRPr lang="en-US" sz="3200"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Rectangle 6"/>
          <p:cNvSpPr/>
          <p:nvPr/>
        </p:nvSpPr>
        <p:spPr>
          <a:xfrm>
            <a:off x="467544" y="2337842"/>
            <a:ext cx="7956376" cy="3539430"/>
          </a:xfrm>
          <a:prstGeom prst="rect">
            <a:avLst/>
          </a:prstGeom>
        </p:spPr>
        <p:txBody>
          <a:bodyPr wrap="square">
            <a:spAutoFit/>
          </a:bodyPr>
          <a:lstStyle/>
          <a:p>
            <a:pPr marL="457200" indent="-457200">
              <a:buFont typeface="Arial" charset="0"/>
              <a:buChar char="•"/>
            </a:pPr>
            <a:r>
              <a:rPr lang="en-US" sz="320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Will there be breakout groups or seminars?  </a:t>
            </a:r>
            <a:br>
              <a:rPr lang="en-US" sz="320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br>
            <a:r>
              <a:rPr lang="en-US" sz="320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How many?  </a:t>
            </a:r>
          </a:p>
          <a:p>
            <a:pPr marL="457200" indent="-457200">
              <a:buFont typeface="Arial" charset="0"/>
              <a:buChar char="•"/>
            </a:pPr>
            <a:endParaRPr lang="en-US" sz="320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a:p>
            <a:pPr marL="457200" indent="-457200">
              <a:buFont typeface="Arial" charset="0"/>
              <a:buChar char="•"/>
            </a:pPr>
            <a:r>
              <a:rPr lang="en-US" sz="320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What time will the program begin on the </a:t>
            </a:r>
            <a:br>
              <a:rPr lang="en-US" sz="320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br>
            <a:r>
              <a:rPr lang="en-US" sz="320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first day and end on the last day?</a:t>
            </a:r>
          </a:p>
          <a:p>
            <a:pPr marL="457200" indent="-457200">
              <a:buFont typeface="Arial" charset="0"/>
              <a:buChar char="•"/>
            </a:pPr>
            <a:endParaRPr lang="en-US" sz="320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a:p>
            <a:pPr marL="457200" indent="-457200">
              <a:buFont typeface="Arial" charset="0"/>
              <a:buChar char="•"/>
            </a:pPr>
            <a:r>
              <a:rPr lang="en-US" sz="320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 Will you have exhibits?</a:t>
            </a:r>
            <a:endParaRPr lang="en-GB" sz="3200"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42509"/>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4000" b="1" dirty="0" smtClean="0">
                <a:solidFill>
                  <a:srgbClr val="57257D"/>
                </a:solidFill>
              </a:rPr>
              <a:t>3. Outline the Budget</a:t>
            </a:r>
            <a:endParaRPr lang="en-US" sz="4000" b="1" dirty="0">
              <a:solidFill>
                <a:srgbClr val="57257D"/>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Rectangle 6"/>
          <p:cNvSpPr/>
          <p:nvPr/>
        </p:nvSpPr>
        <p:spPr>
          <a:xfrm>
            <a:off x="324544" y="2276872"/>
            <a:ext cx="8819456" cy="3970318"/>
          </a:xfrm>
          <a:prstGeom prst="rect">
            <a:avLst/>
          </a:prstGeom>
        </p:spPr>
        <p:txBody>
          <a:bodyPr wrap="square">
            <a:spAutoFit/>
          </a:bodyPr>
          <a:lstStyle/>
          <a:p>
            <a:pPr marL="457200" indent="-457200">
              <a:lnSpc>
                <a:spcPct val="150000"/>
              </a:lnSpc>
              <a:buFont typeface="Arial" charset="0"/>
              <a:buChar char="•"/>
            </a:pPr>
            <a:r>
              <a:rPr lang="en-GB" sz="280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Are there any start-up funds?</a:t>
            </a:r>
          </a:p>
          <a:p>
            <a:pPr marL="457200" indent="-457200">
              <a:lnSpc>
                <a:spcPct val="150000"/>
              </a:lnSpc>
              <a:buFont typeface="Arial" charset="0"/>
              <a:buChar char="•"/>
            </a:pPr>
            <a:r>
              <a:rPr lang="en-GB" sz="280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Will there be a registration fee?</a:t>
            </a:r>
          </a:p>
          <a:p>
            <a:pPr marL="457200" indent="-457200">
              <a:lnSpc>
                <a:spcPct val="150000"/>
              </a:lnSpc>
              <a:buFont typeface="Arial" charset="0"/>
              <a:buChar char="•"/>
            </a:pPr>
            <a:r>
              <a:rPr lang="en-GB" sz="280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Is registration expected to cover all costs of the event?</a:t>
            </a:r>
          </a:p>
          <a:p>
            <a:pPr marL="457200" indent="-457200">
              <a:lnSpc>
                <a:spcPct val="150000"/>
              </a:lnSpc>
              <a:buFont typeface="Arial" charset="0"/>
              <a:buChar char="•"/>
            </a:pPr>
            <a:r>
              <a:rPr lang="en-GB" sz="280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What is included in the registration fee?</a:t>
            </a:r>
          </a:p>
          <a:p>
            <a:pPr marL="457200" indent="-457200">
              <a:lnSpc>
                <a:spcPct val="150000"/>
              </a:lnSpc>
              <a:buFont typeface="Arial" charset="0"/>
              <a:buChar char="•"/>
            </a:pPr>
            <a:r>
              <a:rPr lang="en-GB" sz="280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Can sponsors be obtained for some aspects of the program?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4764</TotalTime>
  <Words>2515</Words>
  <Application>Microsoft Macintosh PowerPoint</Application>
  <PresentationFormat>On-screen Show (4:3)</PresentationFormat>
  <Paragraphs>480</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Times New Roman</vt:lpstr>
      <vt:lpstr>Wingdings</vt:lpstr>
      <vt:lpstr>WP IconicSymbolsA</vt:lpstr>
      <vt:lpstr>Arial</vt:lpstr>
      <vt:lpstr>Calibri</vt:lpstr>
      <vt:lpstr>Office Theme</vt:lpstr>
      <vt:lpstr>LEADERSHIP Certification  Program Level 1</vt:lpstr>
      <vt:lpstr>Organizing Retreats and Congresses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Certification Program level 1</dc:title>
  <dc:creator>Erika</dc:creator>
  <cp:lastModifiedBy>Arrais, Raquel</cp:lastModifiedBy>
  <cp:revision>232</cp:revision>
  <dcterms:created xsi:type="dcterms:W3CDTF">2013-01-31T11:34:30Z</dcterms:created>
  <dcterms:modified xsi:type="dcterms:W3CDTF">2016-02-14T16:04:11Z</dcterms:modified>
</cp:coreProperties>
</file>