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9999"/>
    <a:srgbClr val="9A0000"/>
    <a:srgbClr val="8F2580"/>
    <a:srgbClr val="28B701"/>
    <a:srgbClr val="00CC00"/>
    <a:srgbClr val="EEAF00"/>
    <a:srgbClr val="3898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00" autoAdjust="0"/>
    <p:restoredTop sz="68571" autoAdjust="0"/>
  </p:normalViewPr>
  <p:slideViewPr>
    <p:cSldViewPr>
      <p:cViewPr>
        <p:scale>
          <a:sx n="40" d="100"/>
          <a:sy n="40" d="100"/>
        </p:scale>
        <p:origin x="1872" y="216"/>
      </p:cViewPr>
      <p:guideLst>
        <p:guide orient="horz" pos="2160"/>
        <p:guide pos="2880"/>
      </p:guideLst>
    </p:cSldViewPr>
  </p:slideViewPr>
  <p:notesTextViewPr>
    <p:cViewPr>
      <p:scale>
        <a:sx n="100" d="100"/>
        <a:sy n="100" d="100"/>
      </p:scale>
      <p:origin x="0" y="-136"/>
    </p:cViewPr>
  </p:notesTextViewPr>
  <p:notesViewPr>
    <p:cSldViewPr>
      <p:cViewPr>
        <p:scale>
          <a:sx n="58" d="100"/>
          <a:sy n="58" d="100"/>
        </p:scale>
        <p:origin x="2744" y="3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D1679-40DE-4BD8-BEE9-CC3E5B2C6915}" type="datetimeFigureOut">
              <a:rPr lang="en-US" smtClean="0"/>
              <a:t>2/14/16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7D73C-7952-4E62-B00E-CE64E995390F}" type="slidenum">
              <a:rPr lang="en-US" smtClean="0"/>
              <a:t>‹#›</a:t>
            </a:fld>
            <a:endParaRPr lang="en-US"/>
          </a:p>
        </p:txBody>
      </p:sp>
    </p:spTree>
    <p:extLst>
      <p:ext uri="{BB962C8B-B14F-4D97-AF65-F5344CB8AC3E}">
        <p14:creationId xmlns:p14="http://schemas.microsoft.com/office/powerpoint/2010/main" val="316212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1</a:t>
            </a:fld>
            <a:endParaRPr lang="en-US"/>
          </a:p>
        </p:txBody>
      </p:sp>
    </p:spTree>
    <p:extLst>
      <p:ext uri="{BB962C8B-B14F-4D97-AF65-F5344CB8AC3E}">
        <p14:creationId xmlns:p14="http://schemas.microsoft.com/office/powerpoint/2010/main" val="413966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707904"/>
            <a:ext cx="5486400" cy="4750296"/>
          </a:xfrm>
        </p:spPr>
        <p:txBody>
          <a:bodyPr>
            <a:noAutofit/>
          </a:bodyPr>
          <a:lstStyle/>
          <a:p>
            <a:pPr lvl="0" fontAlgn="base" hangingPunct="0"/>
            <a:r>
              <a:rPr lang="en-US" b="1" dirty="0" smtClean="0"/>
              <a:t>4. Be </a:t>
            </a:r>
            <a:r>
              <a:rPr lang="en-US" b="1" dirty="0"/>
              <a:t>Honest and Trustworthy </a:t>
            </a:r>
          </a:p>
          <a:p>
            <a:r>
              <a:rPr lang="en-US" dirty="0"/>
              <a:t> </a:t>
            </a:r>
          </a:p>
          <a:p>
            <a:r>
              <a:rPr lang="en-US" b="1" dirty="0"/>
              <a:t>Leaders have to be honest and accountable. They’ve got to be seen as </a:t>
            </a:r>
            <a:r>
              <a:rPr lang="en-US" b="1" u="sng" dirty="0"/>
              <a:t>trustworthy</a:t>
            </a:r>
            <a:r>
              <a:rPr lang="en-US" b="1" dirty="0"/>
              <a:t> human beings. They have to be </a:t>
            </a:r>
            <a:r>
              <a:rPr lang="en-US" b="1" u="sng" dirty="0"/>
              <a:t>open</a:t>
            </a:r>
            <a:r>
              <a:rPr lang="en-US" b="1" dirty="0"/>
              <a:t> in their communication, be fair and sincere and show that they care.</a:t>
            </a:r>
            <a:r>
              <a:rPr lang="en-US" dirty="0"/>
              <a:t> Along with trust comes respect. If leaders want to be trusted and respected, then they must be honest and respectful. When people are treated with trust and respect, they are far more likely to be honest and respectful. Our behaviors need to be so open and honest that people instinctively know they can trust us. If people ask difficult questions, we must give honest answers, without becoming defensive, evasive, critical or harsh.</a:t>
            </a:r>
          </a:p>
          <a:p>
            <a:r>
              <a:rPr lang="en-US" b="1" i="1" dirty="0"/>
              <a:t> </a:t>
            </a:r>
            <a:endParaRPr lang="en-US" dirty="0"/>
          </a:p>
          <a:p>
            <a:pPr algn="ctr"/>
            <a:r>
              <a:rPr lang="en-US" b="1" i="1" dirty="0"/>
              <a:t>“</a:t>
            </a:r>
            <a:r>
              <a:rPr lang="en-US" b="1" dirty="0"/>
              <a:t>Setting an example is not the main means</a:t>
            </a:r>
            <a:endParaRPr lang="en-US" dirty="0"/>
          </a:p>
          <a:p>
            <a:pPr algn="ctr"/>
            <a:r>
              <a:rPr lang="en-US" b="1" dirty="0"/>
              <a:t>of influencing others; it is the </a:t>
            </a:r>
            <a:r>
              <a:rPr lang="en-US" b="1" i="1" dirty="0"/>
              <a:t>only</a:t>
            </a:r>
            <a:r>
              <a:rPr lang="en-US" b="1" dirty="0"/>
              <a:t> way</a:t>
            </a:r>
            <a:r>
              <a:rPr lang="en-US" b="1" i="1" dirty="0"/>
              <a:t>.”</a:t>
            </a:r>
            <a:endParaRPr lang="en-US" dirty="0"/>
          </a:p>
          <a:p>
            <a:pPr algn="ctr"/>
            <a:r>
              <a:rPr lang="en-US" i="1" dirty="0"/>
              <a:t>Albert Einstein.</a:t>
            </a:r>
            <a:endParaRPr lang="en-US" dirty="0"/>
          </a:p>
          <a:p>
            <a:r>
              <a:rPr lang="en-US" dirty="0"/>
              <a:t> </a:t>
            </a:r>
          </a:p>
          <a:p>
            <a:r>
              <a:rPr lang="en-US" dirty="0"/>
              <a:t> </a:t>
            </a:r>
          </a:p>
          <a:p>
            <a:r>
              <a:rPr lang="en-US" dirty="0"/>
              <a:t> </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10</a:t>
            </a:fld>
            <a:endParaRPr lang="en-US"/>
          </a:p>
        </p:txBody>
      </p:sp>
    </p:spTree>
    <p:extLst>
      <p:ext uri="{BB962C8B-B14F-4D97-AF65-F5344CB8AC3E}">
        <p14:creationId xmlns:p14="http://schemas.microsoft.com/office/powerpoint/2010/main" val="1260596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5. Believe </a:t>
            </a:r>
            <a:r>
              <a:rPr lang="en-US" b="1" dirty="0"/>
              <a:t>in Yourself</a:t>
            </a:r>
            <a:endParaRPr lang="en-US" dirty="0" smtClean="0"/>
          </a:p>
          <a:p>
            <a:r>
              <a:rPr lang="en-US" dirty="0"/>
              <a:t> </a:t>
            </a:r>
          </a:p>
          <a:p>
            <a:r>
              <a:rPr lang="en-US" b="1" dirty="0"/>
              <a:t>Believing in yourself is not arrogance or boasting; it is recognizing your value as a daughter of God and recognizing that He has given you talents, gifts and abilities to use to His glory.  </a:t>
            </a:r>
            <a:endParaRPr lang="en-US" b="1" dirty="0" smtClean="0"/>
          </a:p>
          <a:p>
            <a:endParaRPr lang="en-US" b="1" dirty="0"/>
          </a:p>
          <a:p>
            <a:r>
              <a:rPr lang="en-US" dirty="0" smtClean="0"/>
              <a:t>To </a:t>
            </a:r>
            <a:r>
              <a:rPr lang="en-US" dirty="0"/>
              <a:t>be successful, you must have self-confidence. Believe in yourself and your ability to lead others, to help them reach important goals. Believing in yourself will enable others to believe in you. And you will be modeling an important trait to younger women, showing them that women can serve as strong, effective leaders. As a confident leader and role model, you will be helping to strengthen both your church and your community. </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11</a:t>
            </a:fld>
            <a:endParaRPr lang="en-US"/>
          </a:p>
        </p:txBody>
      </p:sp>
    </p:spTree>
    <p:extLst>
      <p:ext uri="{BB962C8B-B14F-4D97-AF65-F5344CB8AC3E}">
        <p14:creationId xmlns:p14="http://schemas.microsoft.com/office/powerpoint/2010/main" val="362575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6. Be </a:t>
            </a:r>
            <a:r>
              <a:rPr lang="en-US" b="1" dirty="0"/>
              <a:t>Enthusiastic </a:t>
            </a:r>
            <a:endParaRPr lang="en-US" dirty="0"/>
          </a:p>
          <a:p>
            <a:r>
              <a:rPr lang="en-US" b="1" dirty="0"/>
              <a:t> </a:t>
            </a:r>
            <a:endParaRPr lang="en-US" dirty="0"/>
          </a:p>
          <a:p>
            <a:r>
              <a:rPr lang="en-US" b="1" dirty="0"/>
              <a:t>Enthusiasm is one of the best motivating behaviors a leader can display. Remember this and stay positive. When the difficult times come, as surely they will, take it to the Lord in prayer and He will renew your courage and enthusiasm.</a:t>
            </a:r>
            <a:r>
              <a:rPr lang="en-US" dirty="0"/>
              <a:t> </a:t>
            </a:r>
            <a:endParaRPr lang="en-US" dirty="0" smtClean="0"/>
          </a:p>
          <a:p>
            <a:endParaRPr lang="en-US" dirty="0"/>
          </a:p>
          <a:p>
            <a:r>
              <a:rPr lang="en-US" dirty="0" smtClean="0"/>
              <a:t>Having </a:t>
            </a:r>
            <a:r>
              <a:rPr lang="en-US" dirty="0"/>
              <a:t>a cheerful, pleasant, and happy countenance along with a positive, optimistic attitude and hopeful, believing spirit will set the pace for everyone around you.</a:t>
            </a:r>
          </a:p>
          <a:p>
            <a:r>
              <a:rPr lang="en-US" dirty="0"/>
              <a:t> </a:t>
            </a:r>
          </a:p>
          <a:p>
            <a:r>
              <a:rPr lang="en-US" dirty="0"/>
              <a:t>Remember there are ways to boost your enthusiasm quotient. Hard as it may seem to do this, take time for fun. Make time for exercise, rest and relaxation. Don’t work to exhaustion. Delegate. </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12</a:t>
            </a:fld>
            <a:endParaRPr lang="en-US"/>
          </a:p>
        </p:txBody>
      </p:sp>
    </p:spTree>
    <p:extLst>
      <p:ext uri="{BB962C8B-B14F-4D97-AF65-F5344CB8AC3E}">
        <p14:creationId xmlns:p14="http://schemas.microsoft.com/office/powerpoint/2010/main" val="1255387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15816"/>
            <a:ext cx="5486400" cy="5542384"/>
          </a:xfrm>
        </p:spPr>
        <p:txBody>
          <a:bodyPr>
            <a:normAutofit/>
          </a:bodyPr>
          <a:lstStyle/>
          <a:p>
            <a:pPr lvl="0"/>
            <a:r>
              <a:rPr lang="en-US" b="1" dirty="0" smtClean="0"/>
              <a:t>7. Be </a:t>
            </a:r>
            <a:r>
              <a:rPr lang="en-US" b="1" dirty="0"/>
              <a:t>a Problem Solver </a:t>
            </a:r>
          </a:p>
          <a:p>
            <a:r>
              <a:rPr lang="en-US" dirty="0"/>
              <a:t> </a:t>
            </a:r>
          </a:p>
          <a:p>
            <a:r>
              <a:rPr lang="en-US" dirty="0"/>
              <a:t>All leaders have to face problems at some time, in some cases frequently. Recognize this and remember that the leader is not yet born who didn’t have to deal with problems and misunderstandings at some time. </a:t>
            </a:r>
            <a:r>
              <a:rPr lang="en-US" b="1" dirty="0"/>
              <a:t>Always take your problem to God first; He will guide you as you work through the solution. </a:t>
            </a:r>
            <a:endParaRPr lang="en-US" dirty="0"/>
          </a:p>
          <a:p>
            <a:r>
              <a:rPr lang="en-US" dirty="0"/>
              <a:t> </a:t>
            </a:r>
          </a:p>
          <a:p>
            <a:r>
              <a:rPr lang="en-US" b="1" dirty="0"/>
              <a:t>Be flexible.</a:t>
            </a:r>
            <a:r>
              <a:rPr lang="en-US" dirty="0"/>
              <a:t> If the special music or the handouts did not arrive, find a way to improvise. Plan well; do your best, and then relax. Things don’t always go as planned, but remember—it’s not really a catastrophe.</a:t>
            </a:r>
          </a:p>
          <a:p>
            <a:r>
              <a:rPr lang="en-US" dirty="0"/>
              <a:t> </a:t>
            </a:r>
          </a:p>
          <a:p>
            <a:r>
              <a:rPr lang="en-US" b="1" dirty="0"/>
              <a:t>If conflict arises, try to resolve it with a win/win solution.</a:t>
            </a:r>
            <a:r>
              <a:rPr lang="en-US" dirty="0"/>
              <a:t> A person who approaches conflict determined to win will probably lose—at least respect. Remember, people who disagree with you are not necessarily the enemy! In many cases their observations may lead to improvements in your programs. </a:t>
            </a:r>
          </a:p>
          <a:p>
            <a:r>
              <a:rPr lang="en-US" dirty="0"/>
              <a:t> </a:t>
            </a:r>
          </a:p>
          <a:p>
            <a:r>
              <a:rPr lang="en-US" b="1" dirty="0"/>
              <a:t>Don’t forget your sense of humor;</a:t>
            </a:r>
            <a:r>
              <a:rPr lang="en-US" dirty="0"/>
              <a:t> sometimes it’s better to laugh than to cry. If the errors are your own, don’t become discouraged, but see them as opportunities to learn and do things better the next time.  </a:t>
            </a:r>
          </a:p>
          <a:p>
            <a:r>
              <a:rPr lang="en-US" dirty="0"/>
              <a:t> </a:t>
            </a:r>
          </a:p>
          <a:p>
            <a:r>
              <a:rPr lang="en-US" dirty="0"/>
              <a:t>Don’t forget that many of today’s best procedures and inventions started out as problems, but there were people determined to solve them. Without the problems, there would have been no improvements.</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13</a:t>
            </a:fld>
            <a:endParaRPr lang="en-US"/>
          </a:p>
        </p:txBody>
      </p:sp>
    </p:spTree>
    <p:extLst>
      <p:ext uri="{BB962C8B-B14F-4D97-AF65-F5344CB8AC3E}">
        <p14:creationId xmlns:p14="http://schemas.microsoft.com/office/powerpoint/2010/main" val="1022963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43808"/>
            <a:ext cx="5486400" cy="5614392"/>
          </a:xfrm>
        </p:spPr>
        <p:txBody>
          <a:bodyPr>
            <a:noAutofit/>
          </a:bodyPr>
          <a:lstStyle/>
          <a:p>
            <a:pPr lvl="0" fontAlgn="base" hangingPunct="0"/>
            <a:r>
              <a:rPr lang="en-US" b="1" dirty="0" smtClean="0"/>
              <a:t>8. Communicate </a:t>
            </a:r>
            <a:r>
              <a:rPr lang="en-US" b="1" dirty="0"/>
              <a:t>well </a:t>
            </a:r>
          </a:p>
          <a:p>
            <a:r>
              <a:rPr lang="en-US" dirty="0"/>
              <a:t> </a:t>
            </a:r>
          </a:p>
          <a:p>
            <a:r>
              <a:rPr lang="en-US" b="1" dirty="0"/>
              <a:t>A leader must be able to </a:t>
            </a:r>
            <a:r>
              <a:rPr lang="en-US" b="1" u="sng" dirty="0"/>
              <a:t>communicate</a:t>
            </a:r>
            <a:r>
              <a:rPr lang="en-US" b="1" dirty="0"/>
              <a:t> well, and she must be able to </a:t>
            </a:r>
            <a:r>
              <a:rPr lang="en-US" b="1" u="sng" dirty="0"/>
              <a:t>listen</a:t>
            </a:r>
            <a:r>
              <a:rPr lang="en-US" b="1" dirty="0"/>
              <a:t> just as well. </a:t>
            </a:r>
            <a:r>
              <a:rPr lang="en-US" dirty="0"/>
              <a:t>Practice communicating—both orally and in writing. Seek feedback from those with whom you interact, those whose skills you admire and those with professional knowledge. Accept their suggestions and continue to practice!  </a:t>
            </a:r>
          </a:p>
          <a:p>
            <a:r>
              <a:rPr lang="en-US" dirty="0"/>
              <a:t> </a:t>
            </a:r>
          </a:p>
          <a:p>
            <a:r>
              <a:rPr lang="en-US" dirty="0"/>
              <a:t>If your position calls for frequent public speaking, ask a mentor to coach you. It is often helpful to videotape yourself in a realistic speaking situation so you can spot needed improvements. If you are a novice, you might consider taking a public speaking course, if available. If grammar is a weakness, ask someone to check your speeches, especially before important occasions.</a:t>
            </a:r>
          </a:p>
          <a:p>
            <a:r>
              <a:rPr lang="en-US" dirty="0"/>
              <a:t> </a:t>
            </a:r>
          </a:p>
          <a:p>
            <a:r>
              <a:rPr lang="en-US" dirty="0"/>
              <a:t>Show in your communication that you are a genuinely caring and sensitive individual. If your communication does not convey that you are a caring person, seek advice on how you can improve.  Take time to listen. Often that is the best gift you can offer someone who is hurting or discouraged.</a:t>
            </a:r>
          </a:p>
          <a:p>
            <a:r>
              <a:rPr lang="en-US" dirty="0"/>
              <a:t> </a:t>
            </a:r>
          </a:p>
          <a:p>
            <a:r>
              <a:rPr lang="en-US" dirty="0"/>
              <a:t>Discretion is also extremely vital. Leaders must always be discreet. Never spread gossip or criticize others. If an issue arises, speak directly with the person concerned. And always respect confidences. Many will look up to you and will share personal problems. They must know that you will never break their confidence. However, the exception is when there is mention of abuse or of doing harm to oneself or others.</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14</a:t>
            </a:fld>
            <a:endParaRPr lang="en-US"/>
          </a:p>
        </p:txBody>
      </p:sp>
    </p:spTree>
    <p:extLst>
      <p:ext uri="{BB962C8B-B14F-4D97-AF65-F5344CB8AC3E}">
        <p14:creationId xmlns:p14="http://schemas.microsoft.com/office/powerpoint/2010/main" val="1751378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15816"/>
            <a:ext cx="5486400" cy="5542384"/>
          </a:xfrm>
        </p:spPr>
        <p:txBody>
          <a:bodyPr>
            <a:noAutofit/>
          </a:bodyPr>
          <a:lstStyle/>
          <a:p>
            <a:pPr lvl="0" fontAlgn="base" hangingPunct="0"/>
            <a:r>
              <a:rPr lang="en-US" b="1" dirty="0" smtClean="0"/>
              <a:t>9. Be </a:t>
            </a:r>
            <a:r>
              <a:rPr lang="en-US" b="1" dirty="0"/>
              <a:t>a Change Agent </a:t>
            </a:r>
          </a:p>
          <a:p>
            <a:r>
              <a:rPr lang="en-US" dirty="0"/>
              <a:t> </a:t>
            </a:r>
          </a:p>
          <a:p>
            <a:r>
              <a:rPr lang="en-US" b="1" dirty="0"/>
              <a:t>Leaders are always moving toward a goal.  As a leader, be proactive, taking the initiative to tackle new projects, constantly striving to improve the way things are done. Identify needs—within your church or your community. </a:t>
            </a:r>
            <a:endParaRPr lang="en-US" b="1" dirty="0" smtClean="0"/>
          </a:p>
          <a:p>
            <a:endParaRPr lang="en-US" b="1" dirty="0"/>
          </a:p>
          <a:p>
            <a:r>
              <a:rPr lang="en-US" dirty="0" smtClean="0"/>
              <a:t>What </a:t>
            </a:r>
            <a:r>
              <a:rPr lang="en-US" dirty="0"/>
              <a:t>can your department or group do within the range of your responsibilities? Together make a plan, set a goal. You will need courage and conviction to do this, but you can have confidence if you have prayed and committed the task to God. As you initiate plans and projects, seek feedback, consider Biblical guidelines, and move forward with your team.   </a:t>
            </a:r>
          </a:p>
          <a:p>
            <a:endParaRPr lang="en-US" dirty="0" smtClean="0"/>
          </a:p>
          <a:p>
            <a:pPr algn="ctr"/>
            <a:r>
              <a:rPr lang="en-US" b="1" i="1" dirty="0" smtClean="0"/>
              <a:t>“Everyone thinks of changing the world</a:t>
            </a:r>
            <a:endParaRPr lang="en-US" dirty="0" smtClean="0"/>
          </a:p>
          <a:p>
            <a:pPr algn="ctr"/>
            <a:r>
              <a:rPr lang="en-US" b="1" i="1" dirty="0" smtClean="0"/>
              <a:t>but no one thinks of changing himself”</a:t>
            </a:r>
            <a:endParaRPr lang="en-US" dirty="0" smtClean="0"/>
          </a:p>
          <a:p>
            <a:pPr algn="ctr"/>
            <a:r>
              <a:rPr lang="en-US" i="1" dirty="0" smtClean="0"/>
              <a:t>Leo Tolstoy</a:t>
            </a:r>
            <a:endParaRPr lang="en-US" dirty="0" smtClean="0"/>
          </a:p>
          <a:p>
            <a:pPr algn="ctr"/>
            <a:endParaRPr lang="en-US" b="1" i="1" dirty="0" smtClean="0"/>
          </a:p>
          <a:p>
            <a:pPr algn="ctr"/>
            <a:r>
              <a:rPr lang="en-US" b="1" i="1" dirty="0" smtClean="0"/>
              <a:t>“</a:t>
            </a:r>
            <a:r>
              <a:rPr lang="en-US" b="1" i="1" dirty="0"/>
              <a:t>We must be the change we wish to see in the world.”</a:t>
            </a:r>
            <a:endParaRPr lang="en-US" dirty="0"/>
          </a:p>
          <a:p>
            <a:pPr algn="ctr"/>
            <a:r>
              <a:rPr lang="en-US" i="1" dirty="0" err="1" smtClean="0"/>
              <a:t>Ghandi</a:t>
            </a:r>
            <a:r>
              <a:rPr lang="en-US" dirty="0"/>
              <a:t> </a:t>
            </a:r>
          </a:p>
        </p:txBody>
      </p:sp>
      <p:sp>
        <p:nvSpPr>
          <p:cNvPr id="4" name="Slide Number Placeholder 3"/>
          <p:cNvSpPr>
            <a:spLocks noGrp="1"/>
          </p:cNvSpPr>
          <p:nvPr>
            <p:ph type="sldNum" sz="quarter" idx="10"/>
          </p:nvPr>
        </p:nvSpPr>
        <p:spPr/>
        <p:txBody>
          <a:bodyPr/>
          <a:lstStyle/>
          <a:p>
            <a:fld id="{A4A7D73C-7952-4E62-B00E-CE64E995390F}" type="slidenum">
              <a:rPr lang="en-US" smtClean="0"/>
              <a:t>15</a:t>
            </a:fld>
            <a:endParaRPr lang="en-US"/>
          </a:p>
        </p:txBody>
      </p:sp>
    </p:spTree>
    <p:extLst>
      <p:ext uri="{BB962C8B-B14F-4D97-AF65-F5344CB8AC3E}">
        <p14:creationId xmlns:p14="http://schemas.microsoft.com/office/powerpoint/2010/main" val="1988714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10. Be </a:t>
            </a:r>
            <a:r>
              <a:rPr lang="en-US" b="1" dirty="0"/>
              <a:t>Organized, Efficient and Competent</a:t>
            </a:r>
            <a:endParaRPr lang="en-US" dirty="0"/>
          </a:p>
          <a:p>
            <a:r>
              <a:rPr lang="en-US" b="1" dirty="0"/>
              <a:t> </a:t>
            </a:r>
            <a:endParaRPr lang="en-US" dirty="0"/>
          </a:p>
          <a:p>
            <a:r>
              <a:rPr lang="en-US" dirty="0"/>
              <a:t>There are fine people who have great ideas but who accomplish little due to lack of organization. The effective leader needs to be well-organized and an efficient time manager.  She needs to be both people-oriented and task-oriented. That is, she is one who can relate well to people but still get the job done. Or, to put it another way, she is able to get the task completed well, but also cares for and manages people.   </a:t>
            </a:r>
          </a:p>
          <a:p>
            <a:r>
              <a:rPr lang="en-US" dirty="0"/>
              <a:t> </a:t>
            </a:r>
          </a:p>
          <a:p>
            <a:r>
              <a:rPr lang="en-US" b="1" dirty="0"/>
              <a:t>Today’s busy leaders must be organized. Planning and organization go hand in hand, and even the most disorganized of us can learn to be organized and efficient.</a:t>
            </a:r>
            <a:r>
              <a:rPr lang="en-US" dirty="0"/>
              <a:t> Planning and organization (including tidiness) greatly reduce the stress in our lives, enabling us to delegate to our team as well as offer support</a:t>
            </a:r>
            <a:r>
              <a:rPr lang="en-US" dirty="0" smtClean="0"/>
              <a:t>.</a:t>
            </a:r>
          </a:p>
          <a:p>
            <a:endParaRPr lang="en-US" dirty="0" smtClean="0"/>
          </a:p>
          <a:p>
            <a:r>
              <a:rPr lang="en-US" sz="1200" b="1" i="1" kern="1200" dirty="0" smtClean="0">
                <a:solidFill>
                  <a:schemeClr val="tx1"/>
                </a:solidFill>
                <a:effectLst/>
                <a:latin typeface="+mn-lt"/>
                <a:ea typeface="+mn-ea"/>
                <a:cs typeface="+mn-cs"/>
              </a:rPr>
              <a:t>“The final test of a leader</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is that he leaves behind</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in others the conviction and the will to carry on”</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Walter Lippmann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16</a:t>
            </a:fld>
            <a:endParaRPr lang="en-US"/>
          </a:p>
        </p:txBody>
      </p:sp>
    </p:spTree>
    <p:extLst>
      <p:ext uri="{BB962C8B-B14F-4D97-AF65-F5344CB8AC3E}">
        <p14:creationId xmlns:p14="http://schemas.microsoft.com/office/powerpoint/2010/main" val="1130698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11. Make </a:t>
            </a:r>
            <a:r>
              <a:rPr lang="en-US" b="1" dirty="0"/>
              <a:t>Time for Personal Growth</a:t>
            </a:r>
          </a:p>
          <a:p>
            <a:r>
              <a:rPr lang="en-US" dirty="0"/>
              <a:t> </a:t>
            </a:r>
          </a:p>
          <a:p>
            <a:r>
              <a:rPr lang="en-US" b="1" dirty="0"/>
              <a:t>It is important that we regularly “exercise” the four dimensions of the human personality: physical, mental, emotional and spiritual. </a:t>
            </a:r>
            <a:r>
              <a:rPr lang="en-US" dirty="0"/>
              <a:t> </a:t>
            </a:r>
            <a:endParaRPr lang="en-US" dirty="0" smtClean="0"/>
          </a:p>
          <a:p>
            <a:endParaRPr lang="en-US" dirty="0"/>
          </a:p>
          <a:p>
            <a:r>
              <a:rPr lang="en-US" dirty="0" smtClean="0"/>
              <a:t>Make </a:t>
            </a:r>
            <a:r>
              <a:rPr lang="en-US" dirty="0"/>
              <a:t>the time to get regular physical exercise. This is a great stress reducer and energizer. Exercise your mind through reading, creative problem solving, writing and so forth. To build up you emotional health, make an effort to be kind and patient, to listen to others with genuine empathy, and to be kind to yourself also!  To exercise spiritually, spend daily, consistent time in prayer, scripture study, meditation, and fasting when called upon by God.</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17</a:t>
            </a:fld>
            <a:endParaRPr lang="en-US"/>
          </a:p>
        </p:txBody>
      </p:sp>
    </p:spTree>
    <p:extLst>
      <p:ext uri="{BB962C8B-B14F-4D97-AF65-F5344CB8AC3E}">
        <p14:creationId xmlns:p14="http://schemas.microsoft.com/office/powerpoint/2010/main" val="1250372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9098" y="251520"/>
            <a:ext cx="2286000" cy="1714500"/>
          </a:xfrm>
        </p:spPr>
      </p:sp>
      <p:sp>
        <p:nvSpPr>
          <p:cNvPr id="3" name="Notes Placeholder 2"/>
          <p:cNvSpPr>
            <a:spLocks noGrp="1"/>
          </p:cNvSpPr>
          <p:nvPr>
            <p:ph type="body" idx="1"/>
          </p:nvPr>
        </p:nvSpPr>
        <p:spPr>
          <a:xfrm>
            <a:off x="476672" y="2123728"/>
            <a:ext cx="6048672" cy="6696744"/>
          </a:xfrm>
        </p:spPr>
        <p:txBody>
          <a:bodyPr>
            <a:noAutofit/>
          </a:bodyPr>
          <a:lstStyle/>
          <a:p>
            <a:pPr>
              <a:lnSpc>
                <a:spcPct val="90000"/>
              </a:lnSpc>
            </a:pPr>
            <a:r>
              <a:rPr lang="en-US" b="1" dirty="0"/>
              <a:t>TEAM BUILDING</a:t>
            </a:r>
            <a:endParaRPr lang="en-US" dirty="0"/>
          </a:p>
          <a:p>
            <a:pPr>
              <a:lnSpc>
                <a:spcPct val="90000"/>
              </a:lnSpc>
            </a:pPr>
            <a:r>
              <a:rPr lang="en-US" b="1" dirty="0"/>
              <a:t> </a:t>
            </a:r>
            <a:endParaRPr lang="en-US" dirty="0"/>
          </a:p>
          <a:p>
            <a:pPr>
              <a:lnSpc>
                <a:spcPct val="90000"/>
              </a:lnSpc>
            </a:pPr>
            <a:r>
              <a:rPr lang="en-US" b="1" dirty="0"/>
              <a:t>As a leader, you will be responsible for creating a strong team. It is recognized in many companies and organizations around the world that having one leader with supreme decision-making power is no longer effective.</a:t>
            </a:r>
            <a:r>
              <a:rPr lang="en-US" dirty="0"/>
              <a:t> </a:t>
            </a:r>
            <a:endParaRPr lang="en-US" dirty="0" smtClean="0"/>
          </a:p>
          <a:p>
            <a:pPr>
              <a:lnSpc>
                <a:spcPct val="90000"/>
              </a:lnSpc>
            </a:pPr>
            <a:endParaRPr lang="en-US" dirty="0"/>
          </a:p>
          <a:p>
            <a:pPr>
              <a:lnSpc>
                <a:spcPct val="90000"/>
              </a:lnSpc>
            </a:pPr>
            <a:r>
              <a:rPr lang="en-US" dirty="0" smtClean="0"/>
              <a:t>More </a:t>
            </a:r>
            <a:r>
              <a:rPr lang="en-US" dirty="0"/>
              <a:t>and more we are seeing the use of </a:t>
            </a:r>
            <a:r>
              <a:rPr lang="en-US" u="sng" dirty="0" smtClean="0"/>
              <a:t>Team </a:t>
            </a:r>
            <a:r>
              <a:rPr lang="en-US" u="sng" dirty="0"/>
              <a:t>Leadership</a:t>
            </a:r>
            <a:r>
              <a:rPr lang="en-US" dirty="0"/>
              <a:t>.  </a:t>
            </a:r>
            <a:r>
              <a:rPr lang="en-US" b="1" dirty="0"/>
              <a:t> </a:t>
            </a:r>
            <a:r>
              <a:rPr lang="en-US" dirty="0"/>
              <a:t>That is, having many people in the organization who take responsibility in </a:t>
            </a:r>
            <a:r>
              <a:rPr lang="en-US" u="sng" dirty="0"/>
              <a:t>sharing</a:t>
            </a:r>
            <a:r>
              <a:rPr lang="en-US" dirty="0"/>
              <a:t> the leadership and forming part of a strong, decisive team. This requires good communication, vision sharing, and strategic planning, but the results are worthwhile. A leader who desperately hangs onto a position and the power it carries, who does not mentor, empower and train new leaders, and does not plan for those who will take their turn at leading, is both narrow-minded and foolish, for the work will be held back under that style of leadership. </a:t>
            </a:r>
          </a:p>
          <a:p>
            <a:pPr>
              <a:lnSpc>
                <a:spcPct val="90000"/>
              </a:lnSpc>
            </a:pPr>
            <a:r>
              <a:rPr lang="en-US" dirty="0"/>
              <a:t> </a:t>
            </a:r>
          </a:p>
          <a:p>
            <a:pPr>
              <a:lnSpc>
                <a:spcPct val="90000"/>
              </a:lnSpc>
            </a:pPr>
            <a:r>
              <a:rPr lang="en-US" dirty="0" smtClean="0"/>
              <a:t>In </a:t>
            </a:r>
            <a:r>
              <a:rPr lang="en-US" dirty="0"/>
              <a:t>your role as a Women’s Ministries leader, become a “talent scout.” Look for women who have leadership capabilities, mentor and encourage them, give them tasks to develop their skills, and rejoice in their growth for God.  You will never make yourself obsolete but will continually see new ways for your strengths to be used.</a:t>
            </a:r>
            <a:r>
              <a:rPr lang="en-US" dirty="0" smtClean="0"/>
              <a:t> </a:t>
            </a:r>
            <a:r>
              <a:rPr lang="en-US" dirty="0"/>
              <a:t>The excellent leader recognizes she can do only so much on her own, and that the work will be far more effective when done by a team. Leaders encourage and support shared decision making and collaboration. Leaders ensure that team members are trusted and given responsibility, and are ready to offer support as needed. Do your team members feel significant and valued? Leaders share the credit with the team and celebrate with the team when successes occur. Effective leaders model collegiality and support, and they encourage others to do the same. </a:t>
            </a:r>
          </a:p>
          <a:p>
            <a:pPr>
              <a:lnSpc>
                <a:spcPct val="90000"/>
              </a:lnSpc>
            </a:pPr>
            <a:r>
              <a:rPr lang="en-US" dirty="0"/>
              <a:t> </a:t>
            </a:r>
          </a:p>
          <a:p>
            <a:pPr>
              <a:lnSpc>
                <a:spcPct val="90000"/>
              </a:lnSpc>
            </a:pPr>
            <a:r>
              <a:rPr lang="en-US" dirty="0"/>
              <a:t>A team builder</a:t>
            </a:r>
            <a:r>
              <a:rPr lang="en-US" u="sng" dirty="0"/>
              <a:t> believes in others</a:t>
            </a:r>
            <a:r>
              <a:rPr lang="en-US" dirty="0"/>
              <a:t>. She will strengthen her team. The leader will not overreact to negative behaviors, criticism, and human weaknesses.  She will not feel built up when she discovers the weakness of others. She will remember that </a:t>
            </a:r>
            <a:r>
              <a:rPr lang="en-US" i="1" dirty="0"/>
              <a:t>potential</a:t>
            </a:r>
            <a:r>
              <a:rPr lang="en-US" dirty="0"/>
              <a:t> and </a:t>
            </a:r>
            <a:r>
              <a:rPr lang="en-US" i="1" dirty="0"/>
              <a:t>behavior</a:t>
            </a:r>
            <a:r>
              <a:rPr lang="en-US" dirty="0"/>
              <a:t> are two different things and will believe in the unseen potential of all people. She will feel grateful for her blessings and will naturally be compassionate and forgiving toward her team.  She will not carry grudges and will refuse to label others or to stereotype, categorize or prejudge.  </a:t>
            </a:r>
          </a:p>
          <a:p>
            <a:pPr>
              <a:lnSpc>
                <a:spcPct val="90000"/>
              </a:lnSpc>
            </a:pPr>
            <a:r>
              <a:rPr lang="en-US" dirty="0"/>
              <a:t> </a:t>
            </a:r>
          </a:p>
          <a:p>
            <a:pPr>
              <a:lnSpc>
                <a:spcPct val="90000"/>
              </a:lnSpc>
            </a:pPr>
            <a:r>
              <a:rPr lang="en-US" dirty="0"/>
              <a:t>A strong leader </a:t>
            </a:r>
            <a:r>
              <a:rPr lang="en-US" u="sng" dirty="0"/>
              <a:t>empowers</a:t>
            </a:r>
            <a:r>
              <a:rPr lang="en-US" dirty="0"/>
              <a:t> her team. She constantly provides opportunities for others to develop leadership skills by encouraging them to be creative, to take on responsibility and empowering them with information, as well as support and encouragement to achieve successful outcomes. She will coach team members in particular skills, or organize others to coach the team and then articulate her pride in the team to build their self-esteem. She has high expectations for others’ success and lets them know that. She will value creativity and avoid being a controller. Your task as a leader is not to do everything yourself, but to equip, inspire and empower ordinary women to share your leadership.</a:t>
            </a:r>
            <a:endParaRPr lang="en-US" b="1" dirty="0"/>
          </a:p>
          <a:p>
            <a:pPr>
              <a:lnSpc>
                <a:spcPct val="90000"/>
              </a:lnSpc>
            </a:pPr>
            <a:r>
              <a:rPr lang="en-US" b="1" dirty="0"/>
              <a:t> </a:t>
            </a:r>
            <a:r>
              <a:rPr lang="en-US" i="1" dirty="0" smtClean="0"/>
              <a:t> </a:t>
            </a:r>
            <a:r>
              <a:rPr lang="en-US" i="1" dirty="0"/>
              <a:t>[See handout for a list of “Team-building Principles” by </a:t>
            </a:r>
            <a:r>
              <a:rPr lang="en-US" i="1" dirty="0" err="1"/>
              <a:t>Barna</a:t>
            </a:r>
            <a:r>
              <a:rPr lang="en-US" i="1" dirty="0" smtClean="0"/>
              <a:t>]</a:t>
            </a:r>
            <a:r>
              <a:rPr lang="en-US" b="1" i="1" dirty="0" smtClean="0"/>
              <a:t>  </a:t>
            </a:r>
            <a:endParaRPr lang="en-US" dirty="0" smtClean="0"/>
          </a:p>
          <a:p>
            <a:pPr>
              <a:lnSpc>
                <a:spcPct val="90000"/>
              </a:lnSpc>
            </a:pPr>
            <a:endParaRPr lang="en-US" b="1" i="1" dirty="0" smtClean="0"/>
          </a:p>
          <a:p>
            <a:pPr>
              <a:lnSpc>
                <a:spcPct val="90000"/>
              </a:lnSpc>
            </a:pPr>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18</a:t>
            </a:fld>
            <a:endParaRPr lang="en-US"/>
          </a:p>
        </p:txBody>
      </p:sp>
    </p:spTree>
    <p:extLst>
      <p:ext uri="{BB962C8B-B14F-4D97-AF65-F5344CB8AC3E}">
        <p14:creationId xmlns:p14="http://schemas.microsoft.com/office/powerpoint/2010/main" val="1566369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79388"/>
            <a:ext cx="4572000" cy="3429000"/>
          </a:xfrm>
        </p:spPr>
      </p:sp>
      <p:sp>
        <p:nvSpPr>
          <p:cNvPr id="3" name="Notes Placeholder 2"/>
          <p:cNvSpPr>
            <a:spLocks noGrp="1"/>
          </p:cNvSpPr>
          <p:nvPr>
            <p:ph type="body" idx="1"/>
          </p:nvPr>
        </p:nvSpPr>
        <p:spPr>
          <a:xfrm>
            <a:off x="685800" y="3707904"/>
            <a:ext cx="5486400" cy="4462264"/>
          </a:xfrm>
        </p:spPr>
        <p:txBody>
          <a:bodyPr>
            <a:normAutofit/>
          </a:bodyPr>
          <a:lstStyle/>
          <a:p>
            <a:r>
              <a:rPr lang="en-US" b="1" dirty="0"/>
              <a:t>STYLES OF LEADERSHIP</a:t>
            </a:r>
            <a:endParaRPr lang="en-US" dirty="0"/>
          </a:p>
          <a:p>
            <a:r>
              <a:rPr lang="en-US" b="1" dirty="0"/>
              <a:t> </a:t>
            </a:r>
            <a:endParaRPr lang="en-US" dirty="0"/>
          </a:p>
          <a:p>
            <a:r>
              <a:rPr lang="en-US" b="1" dirty="0"/>
              <a:t>Leadership styles vary widely. There is no one perfect style of leadership. Do not be discouraged if you feel that you are not a “natural leader.” You can develop leadership skills through study and practice.</a:t>
            </a:r>
            <a:endParaRPr lang="en-US" dirty="0"/>
          </a:p>
          <a:p>
            <a:r>
              <a:rPr lang="en-US" dirty="0"/>
              <a:t> </a:t>
            </a:r>
          </a:p>
          <a:p>
            <a:r>
              <a:rPr lang="en-US" dirty="0"/>
              <a:t>Leaders may display different styles in different situations—ranging from one that is highly supportive in personal relationships if needed, to an authoritarian, decisive style when a decision has to be made quickly.  We will consider first a general observation about women’s leadership style and then outline the major classifications of leadership style.</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A4A7D73C-7952-4E62-B00E-CE64E995390F}" type="slidenum">
              <a:rPr lang="en-US" smtClean="0"/>
              <a:t>19</a:t>
            </a:fld>
            <a:endParaRPr lang="en-US"/>
          </a:p>
        </p:txBody>
      </p:sp>
    </p:spTree>
    <p:extLst>
      <p:ext uri="{BB962C8B-B14F-4D97-AF65-F5344CB8AC3E}">
        <p14:creationId xmlns:p14="http://schemas.microsoft.com/office/powerpoint/2010/main" val="48368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1" dirty="0"/>
              <a:t>INTRODUCTION</a:t>
            </a:r>
            <a:endParaRPr lang="en-US" dirty="0"/>
          </a:p>
          <a:p>
            <a:r>
              <a:rPr lang="en-US" dirty="0"/>
              <a:t> </a:t>
            </a:r>
          </a:p>
          <a:p>
            <a:r>
              <a:rPr lang="en-US" dirty="0"/>
              <a:t>Angela Merkel, Germany;  Ellen Johnson-</a:t>
            </a:r>
            <a:r>
              <a:rPr lang="en-US" dirty="0" err="1"/>
              <a:t>Sirleaf</a:t>
            </a:r>
            <a:r>
              <a:rPr lang="en-US" dirty="0"/>
              <a:t>, Liberia;  Cristina Fernandez de Kirchner, Argentina;  Sheikh </a:t>
            </a:r>
            <a:r>
              <a:rPr lang="en-US" dirty="0" err="1"/>
              <a:t>Hasina</a:t>
            </a:r>
            <a:r>
              <a:rPr lang="en-US" dirty="0"/>
              <a:t> </a:t>
            </a:r>
            <a:r>
              <a:rPr lang="en-US" dirty="0" err="1"/>
              <a:t>Wajed</a:t>
            </a:r>
            <a:r>
              <a:rPr lang="en-US" dirty="0"/>
              <a:t>, Bangladesh; Laura Chinchilla, Costa Rica;  </a:t>
            </a:r>
            <a:r>
              <a:rPr lang="en-US" dirty="0" err="1"/>
              <a:t>Kamla</a:t>
            </a:r>
            <a:r>
              <a:rPr lang="en-US" dirty="0"/>
              <a:t> </a:t>
            </a:r>
            <a:r>
              <a:rPr lang="en-US" dirty="0" err="1"/>
              <a:t>Persad-Bissessar</a:t>
            </a:r>
            <a:r>
              <a:rPr lang="en-US" dirty="0"/>
              <a:t>, Trinidad &amp; Tobago;  Julia Gillard, Australia;  Joyce Banda, Malawi. Do any of these names sound familiar? These are 8 of the 17 female world leaders in power in 2013</a:t>
            </a:r>
            <a:r>
              <a:rPr lang="en-US" dirty="0" smtClean="0"/>
              <a:t>.</a:t>
            </a:r>
            <a:endParaRPr lang="en-US" dirty="0"/>
          </a:p>
          <a:p>
            <a:r>
              <a:rPr lang="en-US" dirty="0"/>
              <a:t> </a:t>
            </a:r>
          </a:p>
          <a:p>
            <a:r>
              <a:rPr lang="en-US" dirty="0"/>
              <a:t>Yes, women can be leaders. Women </a:t>
            </a:r>
            <a:r>
              <a:rPr lang="en-US" b="1" i="1" dirty="0"/>
              <a:t>are</a:t>
            </a:r>
            <a:r>
              <a:rPr lang="en-US" dirty="0"/>
              <a:t> leaders. If you are a Women’s Ministries director—for your conference, church, or union―you are a leader. If you organize AIDS-prevention seminars, you’re a leader. If you are a </a:t>
            </a:r>
            <a:r>
              <a:rPr lang="en-US" dirty="0" err="1" smtClean="0"/>
              <a:t>Dorcas</a:t>
            </a:r>
            <a:r>
              <a:rPr lang="en-US" dirty="0" smtClean="0"/>
              <a:t>/Community Services </a:t>
            </a:r>
            <a:r>
              <a:rPr lang="en-US" dirty="0"/>
              <a:t>leader, or Sabbath school superintendent, if you organize Prison Ministry or conduct evangelistic series, you are a leader. If you are a mother, you are a leader! And if you have none of these responsibilities yet, but you have dedicated your gifts to serve God and your community, you can become a leader. This course will introduce important principles of leadership. Together we can all learn to be better, more effective leaders.</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2</a:t>
            </a:fld>
            <a:endParaRPr lang="en-US"/>
          </a:p>
        </p:txBody>
      </p:sp>
    </p:spTree>
    <p:extLst>
      <p:ext uri="{BB962C8B-B14F-4D97-AF65-F5344CB8AC3E}">
        <p14:creationId xmlns:p14="http://schemas.microsoft.com/office/powerpoint/2010/main" val="1265122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250825"/>
            <a:ext cx="2286000" cy="1714500"/>
          </a:xfrm>
        </p:spPr>
      </p:sp>
      <p:sp>
        <p:nvSpPr>
          <p:cNvPr id="3" name="Notes Placeholder 2"/>
          <p:cNvSpPr>
            <a:spLocks noGrp="1"/>
          </p:cNvSpPr>
          <p:nvPr>
            <p:ph type="body" idx="1"/>
          </p:nvPr>
        </p:nvSpPr>
        <p:spPr>
          <a:xfrm>
            <a:off x="685800" y="2123728"/>
            <a:ext cx="5486400" cy="6334472"/>
          </a:xfrm>
        </p:spPr>
        <p:txBody>
          <a:bodyPr>
            <a:noAutofit/>
          </a:bodyPr>
          <a:lstStyle/>
          <a:p>
            <a:r>
              <a:rPr lang="en-US" b="1" dirty="0" smtClean="0"/>
              <a:t>Women’s Leadership Style</a:t>
            </a:r>
            <a:endParaRPr lang="en-US" dirty="0" smtClean="0"/>
          </a:p>
          <a:p>
            <a:r>
              <a:rPr lang="en-US" dirty="0" smtClean="0"/>
              <a:t> </a:t>
            </a:r>
          </a:p>
          <a:p>
            <a:r>
              <a:rPr lang="en-US" dirty="0" smtClean="0"/>
              <a:t>In recent years, considerable attention has been paid to the question of how women’s leadership styles vary from men’s leadership styles. Much of the earlier literature on ‘good’ leadership was based on a masculine style of leadership.  But there has been a gradual change in the way people view leadership and what is now considered desirable.</a:t>
            </a:r>
          </a:p>
          <a:p>
            <a:r>
              <a:rPr lang="en-US" dirty="0" smtClean="0"/>
              <a:t> </a:t>
            </a:r>
          </a:p>
          <a:p>
            <a:pPr marL="344488" lvl="0" indent="-119063">
              <a:buFont typeface="Arial" pitchFamily="34" charset="0"/>
              <a:buChar char="•"/>
            </a:pPr>
            <a:r>
              <a:rPr lang="en-US" b="1" dirty="0" smtClean="0"/>
              <a:t>“Popular notions of successful leadership now encompass characteristics traditionally associated with women.” (Smith and Smits. p. 43.)</a:t>
            </a:r>
            <a:endParaRPr lang="en-US" dirty="0" smtClean="0"/>
          </a:p>
          <a:p>
            <a:pPr marL="344488" lvl="0" indent="-119063">
              <a:buFont typeface="Arial" pitchFamily="34" charset="0"/>
              <a:buChar char="•"/>
            </a:pPr>
            <a:r>
              <a:rPr lang="en-US" b="1" dirty="0" smtClean="0"/>
              <a:t>“Women tend to exercise leadership through strong interpersonal and communication skills.” (Smith and Smits. p. 46.)</a:t>
            </a:r>
            <a:endParaRPr lang="en-US" dirty="0" smtClean="0"/>
          </a:p>
          <a:p>
            <a:pPr marL="225425"/>
            <a:endParaRPr lang="en-US" dirty="0" smtClean="0"/>
          </a:p>
          <a:p>
            <a:r>
              <a:rPr lang="en-US" dirty="0" smtClean="0"/>
              <a:t>The leadership skills that many women display are based on years of organizing a family, obtaining obedience from children without a fight, talking through issues with older children and/or their husbands, and constantly showing love and caring.  These skills are highly valued today in the workplace as being very effective in true leadership. So if you are not a trained, highly educated career woman, do not feel inadequate.  You probably already have some of the most desirable “leadership” skills.</a:t>
            </a:r>
          </a:p>
          <a:p>
            <a:r>
              <a:rPr lang="en-US" dirty="0" smtClean="0"/>
              <a:t> </a:t>
            </a:r>
          </a:p>
          <a:p>
            <a:r>
              <a:rPr lang="en-US" dirty="0" smtClean="0"/>
              <a:t>However, it is important to remember that being quiet, self-effacing, or hesitant are not effective leadership skills. They are signs of weakness and will mark you as incompetent and unqualified. If possible, educate yourself on the habits, mannerisms, and communication styles of women that decrease their impact and effectiveness. Work to overcome any of these traits that may be holding you back. God has given you talents and has called you to be a leader. Be strong in Him.</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20</a:t>
            </a:fld>
            <a:endParaRPr lang="en-US"/>
          </a:p>
        </p:txBody>
      </p:sp>
    </p:spTree>
    <p:extLst>
      <p:ext uri="{BB962C8B-B14F-4D97-AF65-F5344CB8AC3E}">
        <p14:creationId xmlns:p14="http://schemas.microsoft.com/office/powerpoint/2010/main" val="567304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555776"/>
            <a:ext cx="5486400" cy="5902424"/>
          </a:xfrm>
        </p:spPr>
        <p:txBody>
          <a:bodyPr>
            <a:normAutofit/>
          </a:bodyPr>
          <a:lstStyle/>
          <a:p>
            <a:r>
              <a:rPr lang="en-US" b="1" dirty="0" smtClean="0"/>
              <a:t>Basic Leadership Styles</a:t>
            </a:r>
            <a:endParaRPr lang="en-US" sz="1050" dirty="0" smtClean="0"/>
          </a:p>
          <a:p>
            <a:r>
              <a:rPr lang="en-US" b="1" dirty="0" smtClean="0"/>
              <a:t> </a:t>
            </a:r>
            <a:endParaRPr lang="en-US" sz="1050" dirty="0" smtClean="0"/>
          </a:p>
          <a:p>
            <a:r>
              <a:rPr lang="en-US" dirty="0" smtClean="0"/>
              <a:t>Leadership styles vary greatly; however a look at the five main styles will be helpful. </a:t>
            </a:r>
            <a:endParaRPr lang="en-US" sz="1050" dirty="0" smtClean="0"/>
          </a:p>
          <a:p>
            <a:r>
              <a:rPr lang="en-US" b="1" dirty="0" smtClean="0"/>
              <a:t> </a:t>
            </a:r>
            <a:endParaRPr lang="en-US" sz="1050" dirty="0"/>
          </a:p>
          <a:p>
            <a:r>
              <a:rPr lang="en-US" b="1" dirty="0" smtClean="0"/>
              <a:t>1. The Autocratic style is forceful, determined</a:t>
            </a:r>
            <a:r>
              <a:rPr lang="en-US" dirty="0" smtClean="0"/>
              <a:t>. The leader has complete control and imposes directions regardless of other viewpoints. It may be appropriate when initially setting forth the vision for the group and the norms of the group or organization, or when there is movement away from agreed-upon goals. However, the leader may dominate and prevent contributions from other, leading to deep frustration and resentment.</a:t>
            </a:r>
          </a:p>
          <a:p>
            <a:endParaRPr lang="en-US" b="1" dirty="0"/>
          </a:p>
          <a:p>
            <a:r>
              <a:rPr lang="en-US" b="1" dirty="0" smtClean="0"/>
              <a:t>2. The Authoritative style is definite yet responsive.</a:t>
            </a:r>
            <a:r>
              <a:rPr lang="en-US" dirty="0" smtClean="0"/>
              <a:t> The leader has significant control but listens to other viewpoints and suggestions. It is helpful in three situations—early on as healthy group patterns are modeled and established; when intentional or unintentional challenges arise; or during group evaluation and problem-solving. However, it may stifle input from others and can inhibit the development of others’ gifts and contributions.</a:t>
            </a:r>
          </a:p>
          <a:p>
            <a:endParaRPr lang="en-US" b="1" dirty="0"/>
          </a:p>
          <a:p>
            <a:r>
              <a:rPr lang="en-US" b="1" dirty="0" smtClean="0"/>
              <a:t>3. The Democratic style is group-centered, with a focus on consensus building.</a:t>
            </a:r>
            <a:r>
              <a:rPr lang="en-US" dirty="0" smtClean="0"/>
              <a:t> There is shared control with the leader as a guide. This style is almost always appropriate, especially when empowering members to express their opinions and test their own understandings. It encourages all to develop their gifts and leadership, but must not allow the group to lose focus, make poor decisions, or allow forceful individuals to dominate.</a:t>
            </a:r>
          </a:p>
          <a:p>
            <a:endParaRPr lang="en-US" b="1" dirty="0"/>
          </a:p>
          <a:p>
            <a:r>
              <a:rPr lang="en-US" b="1" dirty="0" smtClean="0"/>
              <a:t>4. The Laissez-faire style is passive and non-directional.</a:t>
            </a:r>
            <a:r>
              <a:rPr lang="en-US" dirty="0" smtClean="0"/>
              <a:t> The leader offers minimal control. Though rarely appropriate, it is, however, useful to reduce dependency or challenge people to take responsibility. Problems arise when the leader fails to give adequate direction so that little is accomplished. </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21</a:t>
            </a:fld>
            <a:endParaRPr lang="en-US"/>
          </a:p>
        </p:txBody>
      </p:sp>
    </p:spTree>
    <p:extLst>
      <p:ext uri="{BB962C8B-B14F-4D97-AF65-F5344CB8AC3E}">
        <p14:creationId xmlns:p14="http://schemas.microsoft.com/office/powerpoint/2010/main" val="1360613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15816"/>
            <a:ext cx="5486400" cy="5542384"/>
          </a:xfrm>
        </p:spPr>
        <p:txBody>
          <a:bodyPr>
            <a:noAutofit/>
          </a:bodyPr>
          <a:lstStyle/>
          <a:p>
            <a:r>
              <a:rPr lang="en-US" b="1" dirty="0" smtClean="0"/>
              <a:t>Servant</a:t>
            </a:r>
            <a:r>
              <a:rPr lang="en-US" b="1" baseline="0" dirty="0" smtClean="0"/>
              <a:t> </a:t>
            </a:r>
            <a:r>
              <a:rPr lang="en-US" b="1" dirty="0" smtClean="0"/>
              <a:t>Leadership</a:t>
            </a:r>
            <a:endParaRPr lang="en-US" b="1" dirty="0"/>
          </a:p>
          <a:p>
            <a:r>
              <a:rPr lang="en-US" dirty="0"/>
              <a:t> </a:t>
            </a:r>
          </a:p>
          <a:p>
            <a:r>
              <a:rPr lang="en-US" dirty="0"/>
              <a:t>In addition to these common classifications, another term has entered the leadership vocabulary—the term </a:t>
            </a:r>
            <a:r>
              <a:rPr lang="en-US" i="1" dirty="0" smtClean="0"/>
              <a:t>servant</a:t>
            </a:r>
            <a:r>
              <a:rPr lang="en-US" i="1" baseline="0" dirty="0" smtClean="0"/>
              <a:t> </a:t>
            </a:r>
            <a:r>
              <a:rPr lang="en-US" i="1" dirty="0" smtClean="0"/>
              <a:t>leader</a:t>
            </a:r>
            <a:r>
              <a:rPr lang="en-US" dirty="0"/>
              <a:t>. Great leaders see life as a mission, not a career.  They have a sense of responsibility, of service and contribution to others. In his writing, Robert Greenleaf, who gave the term prominence, has defined the </a:t>
            </a:r>
            <a:r>
              <a:rPr lang="en-US" dirty="0" smtClean="0"/>
              <a:t>servant</a:t>
            </a:r>
            <a:r>
              <a:rPr lang="en-US" baseline="0" dirty="0" smtClean="0"/>
              <a:t> </a:t>
            </a:r>
            <a:r>
              <a:rPr lang="en-US" dirty="0" smtClean="0"/>
              <a:t>leader </a:t>
            </a:r>
            <a:r>
              <a:rPr lang="en-US" dirty="0"/>
              <a:t>thus: “The </a:t>
            </a:r>
            <a:r>
              <a:rPr lang="en-US" dirty="0" smtClean="0"/>
              <a:t>servant</a:t>
            </a:r>
            <a:r>
              <a:rPr lang="en-US" baseline="0" dirty="0" smtClean="0"/>
              <a:t> </a:t>
            </a:r>
            <a:r>
              <a:rPr lang="en-US" dirty="0" smtClean="0"/>
              <a:t>leader </a:t>
            </a:r>
            <a:r>
              <a:rPr lang="en-US" dirty="0"/>
              <a:t>is servant first… It begins with the natural feeling that one wants to serve, to serve first. Then conscious choice brings one to aspire to lead. That person is sharply different from one who is leader first…The </a:t>
            </a:r>
            <a:r>
              <a:rPr lang="en-US" dirty="0" smtClean="0"/>
              <a:t>leader</a:t>
            </a:r>
            <a:r>
              <a:rPr lang="en-US" baseline="0" dirty="0" smtClean="0"/>
              <a:t> </a:t>
            </a:r>
            <a:r>
              <a:rPr lang="en-US" dirty="0" smtClean="0"/>
              <a:t>first </a:t>
            </a:r>
            <a:r>
              <a:rPr lang="en-US" dirty="0"/>
              <a:t>and the </a:t>
            </a:r>
            <a:r>
              <a:rPr lang="en-US" dirty="0" smtClean="0"/>
              <a:t>servant</a:t>
            </a:r>
            <a:r>
              <a:rPr lang="en-US" baseline="0" dirty="0" smtClean="0"/>
              <a:t> </a:t>
            </a:r>
            <a:r>
              <a:rPr lang="en-US" dirty="0" smtClean="0"/>
              <a:t>first </a:t>
            </a:r>
            <a:r>
              <a:rPr lang="en-US" dirty="0"/>
              <a:t>are two extreme types. Between them there are shadings and blends that are part of the infinite variety of human nature.” (“The Servant as Leader,” 1970, as quoted in Wikipedia</a:t>
            </a:r>
            <a:r>
              <a:rPr lang="en-US" dirty="0" smtClean="0"/>
              <a:t>)</a:t>
            </a:r>
          </a:p>
          <a:p>
            <a:endParaRPr lang="en-US" dirty="0"/>
          </a:p>
          <a:p>
            <a:r>
              <a:rPr lang="en-US" b="1" dirty="0" smtClean="0"/>
              <a:t>Servant</a:t>
            </a:r>
            <a:r>
              <a:rPr lang="en-US" b="1" baseline="0" dirty="0" smtClean="0"/>
              <a:t> </a:t>
            </a:r>
            <a:r>
              <a:rPr lang="en-US" b="1" dirty="0" smtClean="0"/>
              <a:t>leadership </a:t>
            </a:r>
            <a:r>
              <a:rPr lang="en-US" b="1" dirty="0"/>
              <a:t>differs from other styles. “Unlike leadership approaches with a top-down hierarchical style, </a:t>
            </a:r>
            <a:r>
              <a:rPr lang="en-US" b="1" dirty="0" smtClean="0"/>
              <a:t>servant</a:t>
            </a:r>
            <a:r>
              <a:rPr lang="en-US" b="1" baseline="0" dirty="0" smtClean="0"/>
              <a:t> </a:t>
            </a:r>
            <a:r>
              <a:rPr lang="en-US" b="1" dirty="0" smtClean="0"/>
              <a:t>leadership </a:t>
            </a:r>
            <a:r>
              <a:rPr lang="en-US" b="1" dirty="0"/>
              <a:t>instead emphasizes collaboration, trust, empathy, and the ethical use of power.</a:t>
            </a:r>
            <a:r>
              <a:rPr lang="en-US" dirty="0"/>
              <a:t> At heart, the individual is a servant first, making the conscious decision to lead in order to better serve others, not to increase their own power. The objective is to enhance the growth of individuals in the organization and increase teamwork and personal involvement.” (“Servant Leadership,” Wikipedia</a:t>
            </a:r>
            <a:r>
              <a:rPr lang="en-US" dirty="0" smtClean="0"/>
              <a:t>)</a:t>
            </a:r>
          </a:p>
          <a:p>
            <a:endParaRPr lang="en-US" dirty="0"/>
          </a:p>
          <a:p>
            <a:r>
              <a:rPr lang="en-US" b="1" dirty="0"/>
              <a:t>Think about it</a:t>
            </a:r>
            <a:r>
              <a:rPr lang="en-US" dirty="0"/>
              <a:t>. Leadership styles vary from person to person. Which style do you tend to use most often? Do you vary your style depending on circumstances or the group? Can you think of an instance when a leader’s style seemed inappropriate for the occasion or group? How did this effect the group’s ability to be productive?</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22</a:t>
            </a:fld>
            <a:endParaRPr lang="en-US"/>
          </a:p>
        </p:txBody>
      </p:sp>
    </p:spTree>
    <p:extLst>
      <p:ext uri="{BB962C8B-B14F-4D97-AF65-F5344CB8AC3E}">
        <p14:creationId xmlns:p14="http://schemas.microsoft.com/office/powerpoint/2010/main" val="746349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15816"/>
            <a:ext cx="5486400" cy="5542384"/>
          </a:xfrm>
        </p:spPr>
        <p:txBody>
          <a:bodyPr>
            <a:normAutofit/>
          </a:bodyPr>
          <a:lstStyle/>
          <a:p>
            <a:r>
              <a:rPr lang="en-US" b="1" dirty="0" smtClean="0"/>
              <a:t>DELEGATION</a:t>
            </a:r>
            <a:endParaRPr lang="en-US" dirty="0" smtClean="0"/>
          </a:p>
          <a:p>
            <a:r>
              <a:rPr lang="en-US" dirty="0" smtClean="0"/>
              <a:t> </a:t>
            </a:r>
          </a:p>
          <a:p>
            <a:r>
              <a:rPr lang="en-US" b="1" dirty="0" smtClean="0"/>
              <a:t>One vitally important talent of a leader is the ability to delegate. Share responsibilities according to the gifts of your team members and their level of capability and responsibility.</a:t>
            </a:r>
            <a:r>
              <a:rPr lang="en-US" dirty="0" smtClean="0"/>
              <a:t> Then let them carry out their duties according to their personal creativity and individuality.  When possible, give a person tasks that are slightly beyond their previous experience; this will allow them to grow.</a:t>
            </a:r>
          </a:p>
          <a:p>
            <a:r>
              <a:rPr lang="en-US" dirty="0" smtClean="0"/>
              <a:t> </a:t>
            </a:r>
          </a:p>
          <a:p>
            <a:r>
              <a:rPr lang="en-US" dirty="0" smtClean="0"/>
              <a:t>The most successful leader will learn the art of recognizing the gifts and talents of others, giving them appropriate tasks and then supporting them. The two things leaders most often fall prey to are a reluctance to let power slip from their own hands and feeling threatened by a capable team member. Failure to delegate authority makes it more difficult for team members to accomplish their tasks and it is often seen as a lack of trust. </a:t>
            </a:r>
          </a:p>
          <a:p>
            <a:r>
              <a:rPr lang="en-US" dirty="0" smtClean="0"/>
              <a:t> </a:t>
            </a:r>
          </a:p>
          <a:p>
            <a:r>
              <a:rPr lang="en-US" dirty="0" smtClean="0"/>
              <a:t>As a leader you cannot do everything. </a:t>
            </a:r>
            <a:r>
              <a:rPr lang="en-US" b="1" dirty="0" smtClean="0"/>
              <a:t>Delegate!</a:t>
            </a:r>
            <a:r>
              <a:rPr lang="en-US" dirty="0" smtClean="0"/>
              <a:t>  Hand tasks out to your team members and then have confidence in them; offer mentoring where it is helpful.  The team member will not accomplish the task in just the way you would, so don’t expect that.  Communicate clearly what your expectations are and set any boundaries that are important; then let team members do what they are capable of.  (It is important to define the responsibilities in writing. Or you may often find yourself saying, “But I said I wanted…” and the team member will respond, “But what I heard you say was….”  Put it in writing and let the team member ask for clarification. Support her in her failures just as strongly as you do in her successes.  Always keep in mind that the person is more valuable than the results.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23</a:t>
            </a:fld>
            <a:endParaRPr lang="en-US"/>
          </a:p>
        </p:txBody>
      </p:sp>
    </p:spTree>
    <p:extLst>
      <p:ext uri="{BB962C8B-B14F-4D97-AF65-F5344CB8AC3E}">
        <p14:creationId xmlns:p14="http://schemas.microsoft.com/office/powerpoint/2010/main" val="441767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a:t>Do not be tempted to think that there is virtue in doing more than your fair share of the work! God wants us to live balanced, temperate lives.  In Exodus 18, we find Moses’ father-in-law </a:t>
            </a:r>
            <a:r>
              <a:rPr lang="en-US" dirty="0" err="1"/>
              <a:t>Jethro</a:t>
            </a:r>
            <a:r>
              <a:rPr lang="en-US" dirty="0"/>
              <a:t> teaching Moses a valuable lesson in delegation.  Moses was spending all his time dealing with disputes that arose. </a:t>
            </a:r>
            <a:r>
              <a:rPr lang="en-US" dirty="0" err="1"/>
              <a:t>Jethro</a:t>
            </a:r>
            <a:r>
              <a:rPr lang="en-US" dirty="0"/>
              <a:t> advised him to select able men to handle groups of individuals and then refer the harder cases to Moses.  </a:t>
            </a:r>
          </a:p>
          <a:p>
            <a:r>
              <a:rPr lang="en-US" dirty="0"/>
              <a:t> </a:t>
            </a:r>
          </a:p>
          <a:p>
            <a:r>
              <a:rPr lang="en-US" b="1" dirty="0"/>
              <a:t>Consider the principles taught by </a:t>
            </a:r>
            <a:r>
              <a:rPr lang="en-US" b="1" dirty="0" err="1"/>
              <a:t>Jethro</a:t>
            </a:r>
            <a:r>
              <a:rPr lang="en-US" b="1" dirty="0"/>
              <a:t>: </a:t>
            </a:r>
            <a:endParaRPr lang="en-US" b="1" dirty="0" smtClean="0"/>
          </a:p>
          <a:p>
            <a:endParaRPr lang="en-US" dirty="0"/>
          </a:p>
          <a:p>
            <a:pPr marL="344488" lvl="0" indent="-119063" fontAlgn="base" hangingPunct="0">
              <a:buFont typeface="Arial" pitchFamily="34" charset="0"/>
              <a:buChar char="•"/>
            </a:pPr>
            <a:r>
              <a:rPr lang="en-US" dirty="0"/>
              <a:t>“The work is too </a:t>
            </a:r>
            <a:r>
              <a:rPr lang="en-US" b="1" u="sng" dirty="0"/>
              <a:t>heavy</a:t>
            </a:r>
            <a:r>
              <a:rPr lang="en-US" dirty="0"/>
              <a:t> for you; you cannot handle it </a:t>
            </a:r>
            <a:r>
              <a:rPr lang="en-US" b="1" u="sng" dirty="0"/>
              <a:t>alone.</a:t>
            </a:r>
            <a:r>
              <a:rPr lang="en-US" dirty="0"/>
              <a:t>”(Ex 18:18).</a:t>
            </a:r>
          </a:p>
          <a:p>
            <a:pPr marL="344488" lvl="0" indent="-119063" fontAlgn="base" hangingPunct="0">
              <a:buFont typeface="Arial" pitchFamily="34" charset="0"/>
              <a:buChar char="•"/>
            </a:pPr>
            <a:r>
              <a:rPr lang="en-US" dirty="0"/>
              <a:t>“You and these people will only </a:t>
            </a:r>
            <a:r>
              <a:rPr lang="en-US" b="1" u="sng" dirty="0"/>
              <a:t>wear</a:t>
            </a:r>
            <a:r>
              <a:rPr lang="en-US" dirty="0"/>
              <a:t> yourselves out.” (Ex. 18:18).</a:t>
            </a:r>
          </a:p>
          <a:p>
            <a:pPr marL="344488" lvl="0" indent="-119063" fontAlgn="base" hangingPunct="0">
              <a:buFont typeface="Arial" pitchFamily="34" charset="0"/>
              <a:buChar char="•"/>
            </a:pPr>
            <a:r>
              <a:rPr lang="en-US" dirty="0"/>
              <a:t>The results will be more </a:t>
            </a:r>
            <a:r>
              <a:rPr lang="en-US" b="1" u="sng" dirty="0"/>
              <a:t>satisfying</a:t>
            </a:r>
            <a:r>
              <a:rPr lang="en-US" dirty="0"/>
              <a:t> to all if you delegate. (“If you do this…all these people will go home satisfied.” Ex.18:23).</a:t>
            </a:r>
          </a:p>
          <a:p>
            <a:pPr marL="344488" lvl="0" indent="-119063" fontAlgn="base" hangingPunct="0">
              <a:buFont typeface="Arial" pitchFamily="34" charset="0"/>
              <a:buChar char="•"/>
            </a:pPr>
            <a:r>
              <a:rPr lang="en-US" dirty="0"/>
              <a:t>Moses would still be the </a:t>
            </a:r>
            <a:r>
              <a:rPr lang="en-US" b="1" u="sng" dirty="0"/>
              <a:t>leader</a:t>
            </a:r>
            <a:r>
              <a:rPr lang="en-US" dirty="0"/>
              <a:t>; he would teach spiritual principles and exercise legislative leadership (Ex. 18:19-20,22).</a:t>
            </a:r>
          </a:p>
          <a:p>
            <a:pPr marL="344488" lvl="0" indent="-119063" fontAlgn="base" hangingPunct="0">
              <a:buFont typeface="Arial" pitchFamily="34" charset="0"/>
              <a:buChar char="•"/>
            </a:pPr>
            <a:r>
              <a:rPr lang="en-US" dirty="0"/>
              <a:t>“If you do this and God so commands, you will be able to </a:t>
            </a:r>
            <a:r>
              <a:rPr lang="en-US" b="1" u="sng" dirty="0"/>
              <a:t>stand</a:t>
            </a:r>
            <a:r>
              <a:rPr lang="en-US" dirty="0"/>
              <a:t> the </a:t>
            </a:r>
            <a:r>
              <a:rPr lang="en-US" b="1" u="sng" dirty="0"/>
              <a:t>strain.</a:t>
            </a:r>
            <a:r>
              <a:rPr lang="en-US" dirty="0"/>
              <a:t>” (Exodus 18:23).</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24</a:t>
            </a:fld>
            <a:endParaRPr lang="en-US"/>
          </a:p>
        </p:txBody>
      </p:sp>
    </p:spTree>
    <p:extLst>
      <p:ext uri="{BB962C8B-B14F-4D97-AF65-F5344CB8AC3E}">
        <p14:creationId xmlns:p14="http://schemas.microsoft.com/office/powerpoint/2010/main" val="1122336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43808"/>
            <a:ext cx="5486400" cy="5614392"/>
          </a:xfrm>
        </p:spPr>
        <p:txBody>
          <a:bodyPr>
            <a:normAutofit/>
          </a:bodyPr>
          <a:lstStyle/>
          <a:p>
            <a:r>
              <a:rPr lang="en-US" b="1" dirty="0"/>
              <a:t>Look at the benefits Moses would receive by delegating: </a:t>
            </a:r>
            <a:endParaRPr lang="en-US" b="1" dirty="0" smtClean="0"/>
          </a:p>
          <a:p>
            <a:endParaRPr lang="en-US" dirty="0"/>
          </a:p>
          <a:p>
            <a:pPr marL="344488" lvl="0" indent="-119063" fontAlgn="base" hangingPunct="0">
              <a:buFont typeface="Arial" pitchFamily="34" charset="0"/>
              <a:buChar char="•"/>
            </a:pPr>
            <a:r>
              <a:rPr lang="en-US" dirty="0"/>
              <a:t>Less physical and mental </a:t>
            </a:r>
            <a:r>
              <a:rPr lang="en-US" b="1" u="sng" dirty="0"/>
              <a:t>exhaustion</a:t>
            </a:r>
            <a:endParaRPr lang="en-US" dirty="0"/>
          </a:p>
          <a:p>
            <a:pPr marL="344488" lvl="0" indent="-119063" fontAlgn="base" hangingPunct="0">
              <a:buFont typeface="Arial" pitchFamily="34" charset="0"/>
              <a:buChar char="•"/>
            </a:pPr>
            <a:r>
              <a:rPr lang="en-US" dirty="0"/>
              <a:t>Those ministered to were more </a:t>
            </a:r>
            <a:r>
              <a:rPr lang="en-US" b="1" u="sng" dirty="0"/>
              <a:t>satisfied</a:t>
            </a:r>
            <a:endParaRPr lang="en-US" dirty="0"/>
          </a:p>
          <a:p>
            <a:pPr marL="344488" lvl="0" indent="-119063" fontAlgn="base" hangingPunct="0">
              <a:buFont typeface="Arial" pitchFamily="34" charset="0"/>
              <a:buChar char="•"/>
            </a:pPr>
            <a:r>
              <a:rPr lang="en-US" dirty="0"/>
              <a:t>He was able to </a:t>
            </a:r>
            <a:r>
              <a:rPr lang="en-US" b="1" u="sng" dirty="0"/>
              <a:t>focus</a:t>
            </a:r>
            <a:r>
              <a:rPr lang="en-US" dirty="0"/>
              <a:t> on the larger issues</a:t>
            </a:r>
          </a:p>
          <a:p>
            <a:pPr marL="344488" lvl="0" indent="-119063" fontAlgn="base" hangingPunct="0">
              <a:buFont typeface="Arial" pitchFamily="34" charset="0"/>
              <a:buChar char="•"/>
            </a:pPr>
            <a:r>
              <a:rPr lang="en-US" dirty="0"/>
              <a:t>He put to use the </a:t>
            </a:r>
            <a:r>
              <a:rPr lang="en-US" b="1" u="sng" dirty="0"/>
              <a:t>gifts</a:t>
            </a:r>
            <a:r>
              <a:rPr lang="en-US" dirty="0"/>
              <a:t> of others</a:t>
            </a:r>
          </a:p>
          <a:p>
            <a:pPr marL="344488" lvl="0" indent="-119063" fontAlgn="base" hangingPunct="0">
              <a:buFont typeface="Arial" pitchFamily="34" charset="0"/>
              <a:buChar char="•"/>
            </a:pPr>
            <a:r>
              <a:rPr lang="en-US" dirty="0"/>
              <a:t>He developed a team of “allies” all determined to </a:t>
            </a:r>
            <a:r>
              <a:rPr lang="en-US" b="1" u="sng" dirty="0"/>
              <a:t>accomplish</a:t>
            </a:r>
            <a:r>
              <a:rPr lang="en-US" dirty="0"/>
              <a:t> the same </a:t>
            </a:r>
            <a:r>
              <a:rPr lang="en-US" b="1" u="sng" dirty="0"/>
              <a:t>goal</a:t>
            </a:r>
            <a:endParaRPr lang="en-US" dirty="0"/>
          </a:p>
          <a:p>
            <a:pPr marL="344488" lvl="0" indent="-119063" fontAlgn="base" hangingPunct="0">
              <a:buFont typeface="Arial" pitchFamily="34" charset="0"/>
              <a:buChar char="•"/>
            </a:pPr>
            <a:r>
              <a:rPr lang="en-US" dirty="0"/>
              <a:t>He put a system in place that would be </a:t>
            </a:r>
            <a:r>
              <a:rPr lang="en-US" b="1" u="sng" dirty="0"/>
              <a:t>effective</a:t>
            </a:r>
            <a:r>
              <a:rPr lang="en-US" dirty="0"/>
              <a:t> once he was no longer the leader</a:t>
            </a:r>
          </a:p>
          <a:p>
            <a:pPr marL="344488" indent="-119063"/>
            <a:r>
              <a:rPr lang="en-US" dirty="0"/>
              <a:t> </a:t>
            </a:r>
          </a:p>
          <a:p>
            <a:r>
              <a:rPr lang="en-US" dirty="0"/>
              <a:t>Remember that by delegating tasks you are not shirking your duty. When you trust others with appropriate responsibilities, everyone benefits—and you will be growing more leaders. </a:t>
            </a:r>
          </a:p>
          <a:p>
            <a:endParaRPr lang="en-US" sz="1100" dirty="0"/>
          </a:p>
        </p:txBody>
      </p:sp>
      <p:sp>
        <p:nvSpPr>
          <p:cNvPr id="4" name="Slide Number Placeholder 3"/>
          <p:cNvSpPr>
            <a:spLocks noGrp="1"/>
          </p:cNvSpPr>
          <p:nvPr>
            <p:ph type="sldNum" sz="quarter" idx="10"/>
          </p:nvPr>
        </p:nvSpPr>
        <p:spPr/>
        <p:txBody>
          <a:bodyPr/>
          <a:lstStyle/>
          <a:p>
            <a:fld id="{A4A7D73C-7952-4E62-B00E-CE64E995390F}" type="slidenum">
              <a:rPr lang="en-US" smtClean="0"/>
              <a:t>25</a:t>
            </a:fld>
            <a:endParaRPr lang="en-US"/>
          </a:p>
        </p:txBody>
      </p:sp>
    </p:spTree>
    <p:extLst>
      <p:ext uri="{BB962C8B-B14F-4D97-AF65-F5344CB8AC3E}">
        <p14:creationId xmlns:p14="http://schemas.microsoft.com/office/powerpoint/2010/main" val="861109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CONCLUSION</a:t>
            </a:r>
            <a:endParaRPr lang="en-US" dirty="0"/>
          </a:p>
          <a:p>
            <a:r>
              <a:rPr lang="en-US" b="1" dirty="0"/>
              <a:t> </a:t>
            </a:r>
            <a:endParaRPr lang="en-US" dirty="0"/>
          </a:p>
          <a:p>
            <a:r>
              <a:rPr lang="en-US" dirty="0"/>
              <a:t>Leadership is a calling, a mission. It is an opportunity to be a blessing to many. At times you may feel overwhelmed by your responsibilities. But remember that the skills of an effective leader can be learned.</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26</a:t>
            </a:fld>
            <a:endParaRPr lang="en-US"/>
          </a:p>
        </p:txBody>
      </p:sp>
    </p:spTree>
    <p:extLst>
      <p:ext uri="{BB962C8B-B14F-4D97-AF65-F5344CB8AC3E}">
        <p14:creationId xmlns:p14="http://schemas.microsoft.com/office/powerpoint/2010/main" val="659639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t>You </a:t>
            </a:r>
            <a:r>
              <a:rPr lang="en-US" dirty="0"/>
              <a:t>are a leader. You can become a better leader. Pray often. Commit your talents and abilities to God. Learn constantly. Observe effective leaders. Delegate. Be kind to yourself—take time for rest, relaxation, and fun. And know that God will give you strength and wisdom for the task.</a:t>
            </a:r>
            <a:r>
              <a:rPr lang="en-US" dirty="0" smtClean="0"/>
              <a:t> </a:t>
            </a:r>
            <a:r>
              <a:rPr lang="en-US" dirty="0"/>
              <a:t> </a:t>
            </a:r>
          </a:p>
          <a:p>
            <a:r>
              <a:rPr lang="en-US" dirty="0"/>
              <a:t> </a:t>
            </a:r>
            <a:r>
              <a:rPr lang="en-US" b="1" i="1" dirty="0" smtClean="0"/>
              <a:t> </a:t>
            </a:r>
            <a:endParaRPr lang="en-US" dirty="0" smtClean="0"/>
          </a:p>
          <a:p>
            <a:pPr algn="ctr"/>
            <a:r>
              <a:rPr lang="en-US" b="1" i="1" dirty="0" smtClean="0"/>
              <a:t>“If you are a woman and you sometimes grow weary of the battle, know that the church needs you!  For the church to go into the future with half its members sitting on the leadership sidelines is like soldiers going into battle with one hand tied behind their backs.”</a:t>
            </a:r>
            <a:endParaRPr lang="en-US" dirty="0" smtClean="0"/>
          </a:p>
          <a:p>
            <a:pPr algn="ctr"/>
            <a:r>
              <a:rPr lang="en-US" i="1" dirty="0" smtClean="0"/>
              <a:t>John </a:t>
            </a:r>
            <a:r>
              <a:rPr lang="en-US" i="1" dirty="0" err="1" smtClean="0"/>
              <a:t>Ortberg</a:t>
            </a:r>
            <a:endParaRPr lang="en-US" dirty="0" smtClean="0"/>
          </a:p>
        </p:txBody>
      </p:sp>
      <p:sp>
        <p:nvSpPr>
          <p:cNvPr id="4" name="Slide Number Placeholder 3"/>
          <p:cNvSpPr>
            <a:spLocks noGrp="1"/>
          </p:cNvSpPr>
          <p:nvPr>
            <p:ph type="sldNum" sz="quarter" idx="10"/>
          </p:nvPr>
        </p:nvSpPr>
        <p:spPr/>
        <p:txBody>
          <a:bodyPr/>
          <a:lstStyle/>
          <a:p>
            <a:fld id="{A4A7D73C-7952-4E62-B00E-CE64E995390F}" type="slidenum">
              <a:rPr lang="en-US" smtClean="0"/>
              <a:t>27</a:t>
            </a:fld>
            <a:endParaRPr lang="en-US"/>
          </a:p>
        </p:txBody>
      </p:sp>
    </p:spTree>
    <p:extLst>
      <p:ext uri="{BB962C8B-B14F-4D97-AF65-F5344CB8AC3E}">
        <p14:creationId xmlns:p14="http://schemas.microsoft.com/office/powerpoint/2010/main" val="146008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It’s Important</a:t>
            </a:r>
            <a:endParaRPr lang="en-US" dirty="0"/>
          </a:p>
          <a:p>
            <a:r>
              <a:rPr lang="en-US" dirty="0"/>
              <a:t> </a:t>
            </a:r>
          </a:p>
          <a:p>
            <a:r>
              <a:rPr lang="en-US" b="1" dirty="0"/>
              <a:t>We all recognize the importance of leadership. Leadership clearly makes the difference in the success or failure of organizations</a:t>
            </a:r>
            <a:r>
              <a:rPr lang="en-US" dirty="0"/>
              <a:t>. A change of leadership can turn the tide of failure, replace stagnation with excitement and energy, and bring a renewed sense of purpose and mission. Leadership is as needed in the church as it is in places of business.  </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3</a:t>
            </a:fld>
            <a:endParaRPr lang="en-US"/>
          </a:p>
        </p:txBody>
      </p:sp>
    </p:spTree>
    <p:extLst>
      <p:ext uri="{BB962C8B-B14F-4D97-AF65-F5344CB8AC3E}">
        <p14:creationId xmlns:p14="http://schemas.microsoft.com/office/powerpoint/2010/main" val="124666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What is a Leader?</a:t>
            </a:r>
            <a:endParaRPr lang="en-US" dirty="0"/>
          </a:p>
          <a:p>
            <a:r>
              <a:rPr lang="en-US" b="1" dirty="0"/>
              <a:t> </a:t>
            </a:r>
            <a:endParaRPr lang="en-US" dirty="0"/>
          </a:p>
          <a:p>
            <a:r>
              <a:rPr lang="en-US" b="1" dirty="0"/>
              <a:t>Simply put, a leader is a person who leads and has followers who will follow.  Unless we can inspire followers, we’re not “leaders.”</a:t>
            </a:r>
            <a:r>
              <a:rPr lang="en-US" dirty="0"/>
              <a:t>  The emphasis is not on power but rather on the ability to motivate. There are two main aspects of leadership. The first is that we are going somewhere—not that we have arrived or are just maintaining status quo, but that we have a definite goal, a destination.  The second is that we (the leader and followers) are going there together—you are a leader if people want to follow you. The converse is also true—you are not a leader if no one is following you. Have a goal; inspire people to work with you to attain that goal—that is leadership.</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4</a:t>
            </a:fld>
            <a:endParaRPr lang="en-US"/>
          </a:p>
        </p:txBody>
      </p:sp>
    </p:spTree>
    <p:extLst>
      <p:ext uri="{BB962C8B-B14F-4D97-AF65-F5344CB8AC3E}">
        <p14:creationId xmlns:p14="http://schemas.microsoft.com/office/powerpoint/2010/main" val="191030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250825"/>
            <a:ext cx="2743200" cy="2057400"/>
          </a:xfrm>
        </p:spPr>
      </p:sp>
      <p:sp>
        <p:nvSpPr>
          <p:cNvPr id="3" name="Notes Placeholder 2"/>
          <p:cNvSpPr>
            <a:spLocks noGrp="1"/>
          </p:cNvSpPr>
          <p:nvPr>
            <p:ph type="body" idx="1"/>
          </p:nvPr>
        </p:nvSpPr>
        <p:spPr>
          <a:xfrm>
            <a:off x="685800" y="2411760"/>
            <a:ext cx="5486400" cy="6046440"/>
          </a:xfrm>
        </p:spPr>
        <p:txBody>
          <a:bodyPr>
            <a:noAutofit/>
          </a:bodyPr>
          <a:lstStyle/>
          <a:p>
            <a:r>
              <a:rPr lang="en-US" b="1" dirty="0"/>
              <a:t>Learning to Lead</a:t>
            </a:r>
          </a:p>
          <a:p>
            <a:r>
              <a:rPr lang="en-US" b="1" dirty="0"/>
              <a:t> </a:t>
            </a:r>
            <a:endParaRPr lang="en-US" dirty="0"/>
          </a:p>
          <a:p>
            <a:r>
              <a:rPr lang="en-US" b="1" dirty="0"/>
              <a:t>One key to effective leadership is recognizing that you can </a:t>
            </a:r>
            <a:r>
              <a:rPr lang="en-US" b="1" u="sng" dirty="0"/>
              <a:t>learn</a:t>
            </a:r>
            <a:r>
              <a:rPr lang="en-US" b="1" dirty="0"/>
              <a:t> to become a better leader.</a:t>
            </a:r>
            <a:r>
              <a:rPr lang="en-US" dirty="0"/>
              <a:t>  Few people are born natural leaders. Leadership skills are developed through experience. Many great leaders freely admit that they were unsure when they started, and many more admit that they have had times of uncertainty and discouragement along the way.  The great leaders also admit that they have often had to learn from their mistakes or the mistakes of others. A lot of effective leadership relies upon the use of specific skills—and these can be learned. If you are serious about being an effective leader, take time to analyze your leadership behaviors:</a:t>
            </a:r>
          </a:p>
          <a:p>
            <a:r>
              <a:rPr lang="en-US" dirty="0"/>
              <a:t>	</a:t>
            </a:r>
          </a:p>
          <a:p>
            <a:pPr marL="344488" lvl="0" indent="-119063" fontAlgn="base" hangingPunct="0">
              <a:buFont typeface="Arial" pitchFamily="34" charset="0"/>
              <a:buChar char="•"/>
            </a:pPr>
            <a:r>
              <a:rPr lang="en-US" dirty="0"/>
              <a:t>by self-reflection, </a:t>
            </a:r>
          </a:p>
          <a:p>
            <a:pPr marL="344488" lvl="0" indent="-119063" fontAlgn="base" hangingPunct="0">
              <a:buFont typeface="Arial" pitchFamily="34" charset="0"/>
              <a:buChar char="•"/>
            </a:pPr>
            <a:r>
              <a:rPr lang="en-US" dirty="0"/>
              <a:t>with honest feedback from those who work with you, and</a:t>
            </a:r>
          </a:p>
          <a:p>
            <a:pPr marL="344488" lvl="0" indent="-119063" fontAlgn="base" hangingPunct="0">
              <a:buFont typeface="Arial" pitchFamily="34" charset="0"/>
              <a:buChar char="•"/>
            </a:pPr>
            <a:r>
              <a:rPr lang="en-US" dirty="0"/>
              <a:t>through objective assessment (leadership tests).</a:t>
            </a:r>
          </a:p>
          <a:p>
            <a:r>
              <a:rPr lang="en-US" dirty="0"/>
              <a:t> </a:t>
            </a:r>
          </a:p>
          <a:p>
            <a:r>
              <a:rPr lang="en-US" dirty="0"/>
              <a:t>Having done this, you will have a better understanding of your strengths and where you need improvement. We can learn to become more effective leaders. </a:t>
            </a:r>
            <a:endParaRPr lang="en-US" dirty="0" smtClean="0"/>
          </a:p>
          <a:p>
            <a:endParaRPr lang="en-US" dirty="0"/>
          </a:p>
          <a:p>
            <a:r>
              <a:rPr lang="en-US" dirty="0" smtClean="0"/>
              <a:t>As </a:t>
            </a:r>
            <a:r>
              <a:rPr lang="en-US" dirty="0"/>
              <a:t>Kenneth </a:t>
            </a:r>
            <a:r>
              <a:rPr lang="en-US" dirty="0" err="1"/>
              <a:t>Gangel</a:t>
            </a:r>
            <a:r>
              <a:rPr lang="en-US" dirty="0"/>
              <a:t> says, “Make no mistake about it—leadership is </a:t>
            </a:r>
            <a:r>
              <a:rPr lang="en-US" i="1" dirty="0"/>
              <a:t>learned</a:t>
            </a:r>
            <a:r>
              <a:rPr lang="en-US" dirty="0"/>
              <a:t> behavior.”</a:t>
            </a:r>
          </a:p>
          <a:p>
            <a:r>
              <a:rPr lang="en-US" dirty="0"/>
              <a:t> </a:t>
            </a:r>
          </a:p>
          <a:p>
            <a:r>
              <a:rPr lang="en-US" dirty="0"/>
              <a:t>Being a sincere Christian does not automatically mean that one will be a good leader, nor does being given a position of authority mean that one will be a good leader. Do not think that Bible knowledge and spiritual lifestyle somehow substitute for competence in leading a Christian organization. But with a commitment to God and a willingness to learn and improve, each of us can grow as Christian leaders.</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5</a:t>
            </a:fld>
            <a:endParaRPr lang="en-US"/>
          </a:p>
        </p:txBody>
      </p:sp>
    </p:spTree>
    <p:extLst>
      <p:ext uri="{BB962C8B-B14F-4D97-AF65-F5344CB8AC3E}">
        <p14:creationId xmlns:p14="http://schemas.microsoft.com/office/powerpoint/2010/main" val="2030449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EFFECTIVE LEADERSHIP CHARACTERISTICS </a:t>
            </a:r>
            <a:endParaRPr lang="en-US" dirty="0"/>
          </a:p>
          <a:p>
            <a:r>
              <a:rPr lang="en-US" b="1" dirty="0"/>
              <a:t> </a:t>
            </a:r>
            <a:endParaRPr lang="en-US" dirty="0"/>
          </a:p>
          <a:p>
            <a:r>
              <a:rPr lang="en-US" dirty="0"/>
              <a:t>What are the characteristics of effective leaders? Think of a woman whom you respect as an outstanding leader. What characteristics make her effective? Which of </a:t>
            </a:r>
            <a:r>
              <a:rPr lang="en-US" u="sng" dirty="0"/>
              <a:t>your</a:t>
            </a:r>
            <a:r>
              <a:rPr lang="en-US" dirty="0"/>
              <a:t> talents and abilities help you to serve as a good leader? As we consider the following eleven traits, which ones do you already have? Which can you develop? Let’s look together at these important characteristics of good leaders?</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6</a:t>
            </a:fld>
            <a:endParaRPr lang="en-US"/>
          </a:p>
        </p:txBody>
      </p:sp>
    </p:spTree>
    <p:extLst>
      <p:ext uri="{BB962C8B-B14F-4D97-AF65-F5344CB8AC3E}">
        <p14:creationId xmlns:p14="http://schemas.microsoft.com/office/powerpoint/2010/main" val="12030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1. Be </a:t>
            </a:r>
            <a:r>
              <a:rPr lang="en-US" b="1" dirty="0"/>
              <a:t>Committed to God </a:t>
            </a:r>
            <a:endParaRPr lang="en-US" dirty="0"/>
          </a:p>
          <a:p>
            <a:r>
              <a:rPr lang="en-US" b="1" dirty="0"/>
              <a:t> </a:t>
            </a:r>
            <a:endParaRPr lang="en-US" dirty="0"/>
          </a:p>
          <a:p>
            <a:r>
              <a:rPr lang="en-US" b="1" dirty="0"/>
              <a:t>As a Christian leader, first and foremost you must have a commitment to God.  That commitment will be revealed in your words and actions and the way you interact with people.</a:t>
            </a:r>
            <a:r>
              <a:rPr lang="en-US" dirty="0"/>
              <a:t> </a:t>
            </a:r>
            <a:endParaRPr lang="en-US" dirty="0" smtClean="0"/>
          </a:p>
          <a:p>
            <a:endParaRPr lang="en-US" dirty="0"/>
          </a:p>
          <a:p>
            <a:r>
              <a:rPr lang="en-US" dirty="0" smtClean="0"/>
              <a:t>Spend </a:t>
            </a:r>
            <a:r>
              <a:rPr lang="en-US" dirty="0"/>
              <a:t>time with Him. Your commitment to God and your desire for the salvation of those you lead is your motivation. Commit your life to God, pray about your work constantly and ask for His blessing. If you become discouraged, remember to pray. Take the problems and discouragement to Christ. The strength of Christian character and the high values you model will mark you as a Christian leader </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7</a:t>
            </a:fld>
            <a:endParaRPr lang="en-US"/>
          </a:p>
        </p:txBody>
      </p:sp>
    </p:spTree>
    <p:extLst>
      <p:ext uri="{BB962C8B-B14F-4D97-AF65-F5344CB8AC3E}">
        <p14:creationId xmlns:p14="http://schemas.microsoft.com/office/powerpoint/2010/main" val="198689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hangingPunct="0"/>
            <a:r>
              <a:rPr lang="en-US" b="1" dirty="0" smtClean="0"/>
              <a:t>2. Have </a:t>
            </a:r>
            <a:r>
              <a:rPr lang="en-US" b="1" dirty="0"/>
              <a:t>a Vision </a:t>
            </a:r>
          </a:p>
          <a:p>
            <a:r>
              <a:rPr lang="en-US" dirty="0"/>
              <a:t> </a:t>
            </a:r>
          </a:p>
          <a:p>
            <a:r>
              <a:rPr lang="en-US" b="1" dirty="0"/>
              <a:t>Leaders need to have a strongly defined vision of what their organization can and should accomplish. This vision needs to be clearly articulated to their team or department. This means that as a leader you need to know where you are going, and what you are trying to achieve. </a:t>
            </a:r>
            <a:endParaRPr lang="en-US" dirty="0"/>
          </a:p>
          <a:p>
            <a:r>
              <a:rPr lang="en-US" dirty="0"/>
              <a:t> </a:t>
            </a:r>
          </a:p>
          <a:p>
            <a:r>
              <a:rPr lang="en-US" dirty="0"/>
              <a:t>This vision has to be </a:t>
            </a:r>
            <a:r>
              <a:rPr lang="en-US" u="sng" dirty="0"/>
              <a:t>shared</a:t>
            </a:r>
            <a:r>
              <a:rPr lang="en-US" dirty="0"/>
              <a:t>, and it has to be </a:t>
            </a:r>
            <a:r>
              <a:rPr lang="en-US" u="sng" dirty="0"/>
              <a:t>meaningful</a:t>
            </a:r>
            <a:r>
              <a:rPr lang="en-US" dirty="0"/>
              <a:t> and make </a:t>
            </a:r>
            <a:r>
              <a:rPr lang="en-US" u="sng" dirty="0"/>
              <a:t>sense</a:t>
            </a:r>
            <a:r>
              <a:rPr lang="en-US" dirty="0"/>
              <a:t> to the people who are involved. As a leader, involve your group in developing a clear statement of the vision and mission. People are more willing to work toward a goal when they have shared in its creation. </a:t>
            </a:r>
          </a:p>
          <a:p>
            <a:r>
              <a:rPr lang="en-US" dirty="0"/>
              <a:t> </a:t>
            </a:r>
          </a:p>
          <a:p>
            <a:r>
              <a:rPr lang="en-US" dirty="0"/>
              <a:t>Help your group keep the goal in mind.  If people do not have a clear goal in sight, you can be sure they won’t achieve it! If we are not focused, we spend our energies doing many things and then end up wondering what we have accomplished. An effective leader keeps the team focused on the goal. </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8</a:t>
            </a:fld>
            <a:endParaRPr lang="en-US"/>
          </a:p>
        </p:txBody>
      </p:sp>
    </p:spTree>
    <p:extLst>
      <p:ext uri="{BB962C8B-B14F-4D97-AF65-F5344CB8AC3E}">
        <p14:creationId xmlns:p14="http://schemas.microsoft.com/office/powerpoint/2010/main" val="1007277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hangingPunct="0"/>
            <a:r>
              <a:rPr lang="en-US" b="1" dirty="0" smtClean="0"/>
              <a:t>3. Be </a:t>
            </a:r>
            <a:r>
              <a:rPr lang="en-US" b="1" dirty="0"/>
              <a:t>a Learner</a:t>
            </a:r>
          </a:p>
          <a:p>
            <a:r>
              <a:rPr lang="en-US" b="1" i="1" dirty="0"/>
              <a:t> </a:t>
            </a:r>
            <a:endParaRPr lang="en-US" dirty="0"/>
          </a:p>
          <a:p>
            <a:r>
              <a:rPr lang="en-US" b="1" dirty="0"/>
              <a:t>If you wish to be an effective leader, you must be a continual </a:t>
            </a:r>
            <a:r>
              <a:rPr lang="en-US" b="1" u="sng" dirty="0"/>
              <a:t>learner</a:t>
            </a:r>
            <a:r>
              <a:rPr lang="en-US" b="1" dirty="0"/>
              <a:t>. Not one of us has enough knowledge and skill for the tasks that lie before us.</a:t>
            </a:r>
            <a:r>
              <a:rPr lang="en-US" dirty="0"/>
              <a:t> </a:t>
            </a:r>
            <a:endParaRPr lang="en-US" dirty="0" smtClean="0"/>
          </a:p>
          <a:p>
            <a:endParaRPr lang="en-US" dirty="0"/>
          </a:p>
          <a:p>
            <a:r>
              <a:rPr lang="en-US" dirty="0" smtClean="0"/>
              <a:t>Learn </a:t>
            </a:r>
            <a:r>
              <a:rPr lang="en-US" dirty="0"/>
              <a:t>through reading, taking classes and seminars, through discussion with others. Ask questions. Expand your competence and ability. Develop new skills and interests. Observe effective leaders. What do they do that makes them effective? What can you learn from them? What can you learn to avoid by observing an ineffective leader? Learn from your own mistakes and those of others</a:t>
            </a:r>
            <a:r>
              <a:rPr lang="en-US" dirty="0" smtClean="0"/>
              <a:t>.</a:t>
            </a:r>
          </a:p>
          <a:p>
            <a:r>
              <a:rPr lang="en-US" dirty="0"/>
              <a:t>	</a:t>
            </a:r>
            <a:endParaRPr lang="en-US" dirty="0" smtClean="0"/>
          </a:p>
          <a:p>
            <a:pPr algn="ctr"/>
            <a:r>
              <a:rPr lang="en-US" b="1" i="1" dirty="0" smtClean="0"/>
              <a:t>“Leadership and learning are indispensable to each other”</a:t>
            </a:r>
            <a:endParaRPr lang="en-US" dirty="0" smtClean="0"/>
          </a:p>
          <a:p>
            <a:pPr algn="ctr"/>
            <a:r>
              <a:rPr lang="en-US" i="1" dirty="0" smtClean="0"/>
              <a:t>John F. Kennedy</a:t>
            </a:r>
          </a:p>
          <a:p>
            <a:endParaRPr lang="en-US" dirty="0"/>
          </a:p>
        </p:txBody>
      </p:sp>
      <p:sp>
        <p:nvSpPr>
          <p:cNvPr id="4" name="Slide Number Placeholder 3"/>
          <p:cNvSpPr>
            <a:spLocks noGrp="1"/>
          </p:cNvSpPr>
          <p:nvPr>
            <p:ph type="sldNum" sz="quarter" idx="10"/>
          </p:nvPr>
        </p:nvSpPr>
        <p:spPr/>
        <p:txBody>
          <a:bodyPr/>
          <a:lstStyle/>
          <a:p>
            <a:fld id="{A4A7D73C-7952-4E62-B00E-CE64E995390F}" type="slidenum">
              <a:rPr lang="en-US" smtClean="0"/>
              <a:t>9</a:t>
            </a:fld>
            <a:endParaRPr lang="en-US"/>
          </a:p>
        </p:txBody>
      </p:sp>
    </p:spTree>
    <p:extLst>
      <p:ext uri="{BB962C8B-B14F-4D97-AF65-F5344CB8AC3E}">
        <p14:creationId xmlns:p14="http://schemas.microsoft.com/office/powerpoint/2010/main" val="55183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597B7-FB5F-480A-A83C-C7A4B9C2AD3D}" type="datetimeFigureOut">
              <a:rPr lang="en-US" smtClean="0"/>
              <a:pPr/>
              <a:t>2/14/16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597B7-FB5F-480A-A83C-C7A4B9C2AD3D}" type="datetimeFigureOut">
              <a:rPr lang="en-US" smtClean="0"/>
              <a:pPr/>
              <a:t>2/14/16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597B7-FB5F-480A-A83C-C7A4B9C2AD3D}" type="datetimeFigureOut">
              <a:rPr lang="en-US" smtClean="0"/>
              <a:pPr/>
              <a:t>2/14/16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97B7-FB5F-480A-A83C-C7A4B9C2AD3D}" type="datetimeFigureOut">
              <a:rPr lang="en-US" smtClean="0"/>
              <a:pPr/>
              <a:t>2/14/16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0859B-F2CB-4E95-8423-2400291867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4.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892480" cy="5400600"/>
          </a:xfrm>
          <a:ln>
            <a:noFill/>
          </a:ln>
        </p:spPr>
        <p:txBody>
          <a:bodyPr>
            <a:noAutofit/>
          </a:bodyPr>
          <a:lstStyle/>
          <a:p>
            <a:r>
              <a:rPr lang="en-US" sz="7200" dirty="0" smtClean="0">
                <a:ln w="18415" cmpd="sng">
                  <a:noFill/>
                  <a:prstDash val="solid"/>
                </a:ln>
                <a:solidFill>
                  <a:srgbClr val="009999"/>
                </a:solidFill>
                <a:effectLst>
                  <a:outerShdw blurRad="38100" dist="38100" dir="2700000" algn="tl">
                    <a:srgbClr val="000000">
                      <a:alpha val="43137"/>
                    </a:srgbClr>
                  </a:outerShdw>
                </a:effectLst>
              </a:rPr>
              <a:t>LEADERSHIP</a:t>
            </a:r>
            <a:r>
              <a:rPr lang="en-US" sz="2400" dirty="0" smtClean="0">
                <a:ln w="18415" cmpd="sng">
                  <a:noFill/>
                  <a:prstDash val="solid"/>
                </a:ln>
                <a:solidFill>
                  <a:srgbClr val="009999"/>
                </a:solidFill>
                <a:effectLst>
                  <a:outerShdw blurRad="38100" dist="38100" dir="2700000" algn="tl">
                    <a:srgbClr val="000000">
                      <a:alpha val="43137"/>
                    </a:srgbClr>
                  </a:outerShdw>
                </a:effectLst>
              </a:rPr>
              <a:t/>
            </a:r>
            <a:br>
              <a:rPr lang="en-US" sz="2400" dirty="0" smtClean="0">
                <a:ln w="18415" cmpd="sng">
                  <a:noFill/>
                  <a:prstDash val="solid"/>
                </a:ln>
                <a:solidFill>
                  <a:srgbClr val="009999"/>
                </a:solidFill>
                <a:effectLst>
                  <a:outerShdw blurRad="38100" dist="38100" dir="2700000" algn="tl">
                    <a:srgbClr val="000000">
                      <a:alpha val="43137"/>
                    </a:srgbClr>
                  </a:outerShdw>
                </a:effectLst>
              </a:rPr>
            </a:br>
            <a:r>
              <a:rPr lang="en-US" sz="3200" dirty="0" smtClean="0">
                <a:ln w="18415" cmpd="sng">
                  <a:noFill/>
                  <a:prstDash val="solid"/>
                </a:ln>
                <a:effectLst>
                  <a:outerShdw blurRad="38100" dist="38100" dir="2700000" algn="tl">
                    <a:srgbClr val="000000">
                      <a:alpha val="43137"/>
                    </a:srgbClr>
                  </a:outerShdw>
                </a:effectLst>
              </a:rPr>
              <a:t>Certification  Program</a:t>
            </a:r>
            <a:r>
              <a:rPr lang="en-US" sz="2000" dirty="0" smtClean="0">
                <a:ln w="18415" cmpd="sng">
                  <a:noFill/>
                  <a:prstDash val="solid"/>
                </a:ln>
                <a:effectLst>
                  <a:outerShdw blurRad="38100" dist="38100" dir="2700000" algn="tl">
                    <a:srgbClr val="000000">
                      <a:alpha val="43137"/>
                    </a:srgbClr>
                  </a:outerShdw>
                </a:effectLst>
              </a:rPr>
              <a:t/>
            </a:r>
            <a:br>
              <a:rPr lang="en-US" sz="2000" dirty="0" smtClean="0">
                <a:ln w="18415" cmpd="sng">
                  <a:noFill/>
                  <a:prstDash val="solid"/>
                </a:ln>
                <a:effectLst>
                  <a:outerShdw blurRad="38100" dist="38100" dir="2700000" algn="tl">
                    <a:srgbClr val="000000">
                      <a:alpha val="43137"/>
                    </a:srgbClr>
                  </a:outerShdw>
                </a:effectLst>
              </a:rPr>
            </a:br>
            <a:r>
              <a:rPr lang="en-US" sz="3200" dirty="0">
                <a:ln w="18415" cmpd="sng">
                  <a:noFill/>
                  <a:prstDash val="solid"/>
                </a:ln>
                <a:effectLst>
                  <a:outerShdw blurRad="38100" dist="38100" dir="2700000" algn="tl">
                    <a:srgbClr val="000000">
                      <a:alpha val="43137"/>
                    </a:srgbClr>
                  </a:outerShdw>
                </a:effectLst>
              </a:rPr>
              <a:t>L</a:t>
            </a:r>
            <a:r>
              <a:rPr lang="en-US" sz="3200" dirty="0" smtClean="0">
                <a:ln w="18415" cmpd="sng">
                  <a:noFill/>
                  <a:prstDash val="solid"/>
                </a:ln>
                <a:effectLst>
                  <a:outerShdw blurRad="38100" dist="38100" dir="2700000" algn="tl">
                    <a:srgbClr val="000000">
                      <a:alpha val="43137"/>
                    </a:srgbClr>
                  </a:outerShdw>
                </a:effectLst>
              </a:rPr>
              <a:t>evel 1</a:t>
            </a:r>
            <a:endParaRPr lang="en-US" sz="1600" dirty="0">
              <a:ln w="18415" cmpd="sng">
                <a:noFill/>
                <a:prstDash val="solid"/>
              </a:ln>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55576" y="5877272"/>
            <a:ext cx="8280920" cy="720080"/>
          </a:xfrm>
        </p:spPr>
        <p:txBody>
          <a:bodyPr>
            <a:noAutofit/>
          </a:bodyPr>
          <a:lstStyle/>
          <a:p>
            <a:pPr>
              <a:spcBef>
                <a:spcPts val="0"/>
              </a:spcBef>
            </a:pPr>
            <a:r>
              <a:rPr lang="en-US" sz="1500" dirty="0" smtClean="0">
                <a:solidFill>
                  <a:schemeClr val="bg1"/>
                </a:solidFill>
              </a:rPr>
              <a:t>General Conference of Seventh-day Adventists Women’s Ministries Department</a:t>
            </a:r>
          </a:p>
          <a:p>
            <a:pPr>
              <a:spcBef>
                <a:spcPts val="0"/>
              </a:spcBef>
            </a:pPr>
            <a:r>
              <a:rPr lang="en-US" sz="2400" dirty="0" smtClean="0">
                <a:solidFill>
                  <a:schemeClr val="bg1"/>
                </a:solidFill>
              </a:rPr>
              <a:t>www.adventistwomensministries.org</a:t>
            </a:r>
            <a:endParaRPr lang="en-US" sz="2400" dirty="0">
              <a:solidFill>
                <a:schemeClr val="bg1"/>
              </a:solidFill>
            </a:endParaRPr>
          </a:p>
        </p:txBody>
      </p:sp>
      <p:sp>
        <p:nvSpPr>
          <p:cNvPr id="4" name="Rectangle 3"/>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424970"/>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8080"/>
                </a:solidFill>
              </a:rPr>
              <a:t>4. BE HONESTY AND TRUSTWORTHY </a:t>
            </a:r>
            <a:endParaRPr lang="pt-BR" sz="40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395536" y="2276872"/>
            <a:ext cx="5328592" cy="3884140"/>
          </a:xfrm>
          <a:prstGeom prst="rect">
            <a:avLst/>
          </a:prstGeom>
        </p:spPr>
        <p:txBody>
          <a:bodyPr wrap="square">
            <a:spAutoFit/>
          </a:bodyPr>
          <a:lstStyle/>
          <a:p>
            <a:pPr lvl="0" hangingPunct="0">
              <a:lnSpc>
                <a:spcPct val="110000"/>
              </a:lnSpc>
            </a:pPr>
            <a:r>
              <a:rPr lang="en-US" sz="3200" i="1" smtClean="0"/>
              <a:t>Leaders </a:t>
            </a:r>
            <a:r>
              <a:rPr lang="en-US" sz="3200" i="1" dirty="0"/>
              <a:t>have to be honest and accountable. They’ve got to be seen as trustworthy </a:t>
            </a:r>
            <a:r>
              <a:rPr lang="en-US" sz="3200" i="1" dirty="0" smtClean="0"/>
              <a:t>human beings</a:t>
            </a:r>
            <a:r>
              <a:rPr lang="en-US" sz="3200" i="1" dirty="0"/>
              <a:t>. They have to be open in </a:t>
            </a:r>
            <a:r>
              <a:rPr lang="en-US" sz="3200" i="1" dirty="0" smtClean="0"/>
              <a:t>their communication</a:t>
            </a:r>
            <a:r>
              <a:rPr lang="en-US" sz="3200" i="1" dirty="0"/>
              <a:t>, be fair and sincere and show that they care. </a:t>
            </a:r>
            <a:endParaRPr lang="pt-BR" sz="3200" i="1"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8144" y="2349132"/>
            <a:ext cx="3024336" cy="3851652"/>
          </a:xfrm>
          <a:prstGeom prst="rect">
            <a:avLst/>
          </a:prstGeom>
        </p:spPr>
      </p:pic>
    </p:spTree>
    <p:extLst>
      <p:ext uri="{BB962C8B-B14F-4D97-AF65-F5344CB8AC3E}">
        <p14:creationId xmlns:p14="http://schemas.microsoft.com/office/powerpoint/2010/main" val="4275902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79512" y="1340768"/>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8080"/>
                </a:solidFill>
              </a:rPr>
              <a:t>5. BELIEVE IN YOURSELF </a:t>
            </a:r>
            <a:endParaRPr lang="pt-BR" sz="40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395536" y="2348880"/>
            <a:ext cx="5328592" cy="4228850"/>
          </a:xfrm>
          <a:prstGeom prst="rect">
            <a:avLst/>
          </a:prstGeom>
        </p:spPr>
        <p:txBody>
          <a:bodyPr wrap="square">
            <a:spAutoFit/>
          </a:bodyPr>
          <a:lstStyle/>
          <a:p>
            <a:pPr>
              <a:lnSpc>
                <a:spcPct val="120000"/>
              </a:lnSpc>
            </a:pPr>
            <a:r>
              <a:rPr lang="en-US" sz="3200" i="1" dirty="0" smtClean="0"/>
              <a:t>Believing </a:t>
            </a:r>
            <a:r>
              <a:rPr lang="en-US" sz="3200" i="1" dirty="0"/>
              <a:t>in yourself is not arrogance or boasting; it is recognizing your value as a daughter of God and recognizing that He has given you talents, gifts and abilities to use to His glory. </a:t>
            </a:r>
            <a:endParaRPr lang="pt-BR" sz="3200" i="1" dirty="0"/>
          </a:p>
        </p:txBody>
      </p:sp>
    </p:spTree>
    <p:extLst>
      <p:ext uri="{BB962C8B-B14F-4D97-AF65-F5344CB8AC3E}">
        <p14:creationId xmlns:p14="http://schemas.microsoft.com/office/powerpoint/2010/main" val="4284477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8080"/>
                </a:solidFill>
              </a:rPr>
              <a:t>6. BE ENTHUSIASTIC </a:t>
            </a:r>
            <a:endParaRPr lang="pt-BR" sz="40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611560" y="2309503"/>
            <a:ext cx="5544616" cy="3711785"/>
          </a:xfrm>
          <a:prstGeom prst="rect">
            <a:avLst/>
          </a:prstGeom>
        </p:spPr>
        <p:txBody>
          <a:bodyPr wrap="square">
            <a:spAutoFit/>
          </a:bodyPr>
          <a:lstStyle/>
          <a:p>
            <a:pPr>
              <a:lnSpc>
                <a:spcPct val="120000"/>
              </a:lnSpc>
            </a:pPr>
            <a:r>
              <a:rPr lang="en-US" sz="2800" i="1" smtClean="0"/>
              <a:t>Enthusiasm </a:t>
            </a:r>
            <a:r>
              <a:rPr lang="en-US" sz="2800" i="1" dirty="0"/>
              <a:t>is one of the best motivating behaviors a leader can display. Remember this and stay positive. When the difficult times come, as surely they will, take it to the Lord in </a:t>
            </a:r>
            <a:r>
              <a:rPr lang="en-US" sz="2800" i="1" dirty="0" smtClean="0"/>
              <a:t>prayer, </a:t>
            </a:r>
            <a:r>
              <a:rPr lang="en-US" sz="2800" i="1" dirty="0"/>
              <a:t>and He will renew your courage and enthusiasm. </a:t>
            </a:r>
            <a:endParaRPr lang="pt-BR" sz="2800" i="1"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6950" y="3356993"/>
            <a:ext cx="3203769" cy="3475330"/>
          </a:xfrm>
          <a:prstGeom prst="rect">
            <a:avLst/>
          </a:prstGeom>
        </p:spPr>
      </p:pic>
      <p:sp>
        <p:nvSpPr>
          <p:cNvPr id="5" name="TextBox 4"/>
          <p:cNvSpPr txBox="1"/>
          <p:nvPr/>
        </p:nvSpPr>
        <p:spPr>
          <a:xfrm>
            <a:off x="6444208" y="4725144"/>
            <a:ext cx="1291489" cy="369332"/>
          </a:xfrm>
          <a:prstGeom prst="rect">
            <a:avLst/>
          </a:prstGeom>
          <a:noFill/>
        </p:spPr>
        <p:txBody>
          <a:bodyPr wrap="none" rtlCol="0">
            <a:spAutoFit/>
          </a:bodyPr>
          <a:lstStyle/>
          <a:p>
            <a:r>
              <a:rPr lang="en-US" b="1" dirty="0" smtClean="0"/>
              <a:t>Enthusiasm</a:t>
            </a:r>
            <a:endParaRPr lang="en-US" b="1" dirty="0"/>
          </a:p>
        </p:txBody>
      </p:sp>
    </p:spTree>
    <p:extLst>
      <p:ext uri="{BB962C8B-B14F-4D97-AF65-F5344CB8AC3E}">
        <p14:creationId xmlns:p14="http://schemas.microsoft.com/office/powerpoint/2010/main" val="556616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36512"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8080"/>
                </a:solidFill>
              </a:rPr>
              <a:t>7. BE A PROBLEM SOLVER </a:t>
            </a:r>
            <a:endParaRPr lang="pt-BR" sz="40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683568" y="2420888"/>
            <a:ext cx="4464496" cy="3046988"/>
          </a:xfrm>
          <a:prstGeom prst="rect">
            <a:avLst/>
          </a:prstGeom>
        </p:spPr>
        <p:txBody>
          <a:bodyPr wrap="square">
            <a:spAutoFit/>
          </a:bodyPr>
          <a:lstStyle/>
          <a:p>
            <a:pPr>
              <a:lnSpc>
                <a:spcPct val="150000"/>
              </a:lnSpc>
            </a:pPr>
            <a:r>
              <a:rPr lang="en-US" sz="3200" i="1" smtClean="0"/>
              <a:t>Always </a:t>
            </a:r>
            <a:r>
              <a:rPr lang="en-US" sz="3200" i="1" dirty="0"/>
              <a:t>take your problem to God first; He will guide you as you work through the solution</a:t>
            </a:r>
            <a:r>
              <a:rPr lang="en-US" sz="3200" b="1" i="1" dirty="0"/>
              <a:t>. </a:t>
            </a:r>
            <a:endParaRPr lang="pt-BR" sz="3200" i="1" dirty="0"/>
          </a:p>
        </p:txBody>
      </p:sp>
    </p:spTree>
    <p:extLst>
      <p:ext uri="{BB962C8B-B14F-4D97-AF65-F5344CB8AC3E}">
        <p14:creationId xmlns:p14="http://schemas.microsoft.com/office/powerpoint/2010/main" val="3393156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404065"/>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8080"/>
                </a:solidFill>
              </a:rPr>
              <a:t>8. COMMUNICATE WELL </a:t>
            </a:r>
            <a:endParaRPr lang="pt-BR" sz="36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5364088" y="2420888"/>
            <a:ext cx="3672408" cy="3046988"/>
          </a:xfrm>
          <a:prstGeom prst="rect">
            <a:avLst/>
          </a:prstGeom>
        </p:spPr>
        <p:txBody>
          <a:bodyPr wrap="square">
            <a:spAutoFit/>
          </a:bodyPr>
          <a:lstStyle/>
          <a:p>
            <a:pPr algn="ctr">
              <a:lnSpc>
                <a:spcPct val="120000"/>
              </a:lnSpc>
            </a:pPr>
            <a:r>
              <a:rPr lang="en-US" sz="3200" i="1" dirty="0" smtClean="0"/>
              <a:t>A </a:t>
            </a:r>
            <a:r>
              <a:rPr lang="en-US" sz="3200" i="1" dirty="0"/>
              <a:t>leader must be </a:t>
            </a:r>
            <a:r>
              <a:rPr lang="en-US" sz="3200" i="1"/>
              <a:t>able </a:t>
            </a:r>
            <a:r>
              <a:rPr lang="en-US" sz="3200" i="1" smtClean="0"/>
              <a:t>to </a:t>
            </a:r>
            <a:r>
              <a:rPr lang="en-US" sz="3200" i="1" u="sng" smtClean="0"/>
              <a:t>communicate</a:t>
            </a:r>
            <a:r>
              <a:rPr lang="en-US" sz="3200" i="1" smtClean="0"/>
              <a:t> </a:t>
            </a:r>
            <a:r>
              <a:rPr lang="en-US" sz="3200" i="1" dirty="0"/>
              <a:t>well, and she must be able to </a:t>
            </a:r>
            <a:r>
              <a:rPr lang="en-US" sz="3200" i="1" u="sng" dirty="0"/>
              <a:t>listen</a:t>
            </a:r>
            <a:r>
              <a:rPr lang="en-US" sz="3200" i="1" dirty="0"/>
              <a:t> just as well. </a:t>
            </a:r>
            <a:endParaRPr lang="pt-BR" sz="3200" i="1" dirty="0"/>
          </a:p>
        </p:txBody>
      </p:sp>
    </p:spTree>
    <p:extLst>
      <p:ext uri="{BB962C8B-B14F-4D97-AF65-F5344CB8AC3E}">
        <p14:creationId xmlns:p14="http://schemas.microsoft.com/office/powerpoint/2010/main" val="2180856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8080"/>
                </a:solidFill>
              </a:rPr>
              <a:t>9. BE A CHANGE AGENT </a:t>
            </a:r>
            <a:endParaRPr lang="pt-BR" sz="36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539552" y="2224486"/>
            <a:ext cx="4752528" cy="4228850"/>
          </a:xfrm>
          <a:prstGeom prst="rect">
            <a:avLst/>
          </a:prstGeom>
        </p:spPr>
        <p:txBody>
          <a:bodyPr wrap="square">
            <a:spAutoFit/>
          </a:bodyPr>
          <a:lstStyle/>
          <a:p>
            <a:pPr lvl="0" hangingPunct="0">
              <a:lnSpc>
                <a:spcPct val="120000"/>
              </a:lnSpc>
            </a:pPr>
            <a:r>
              <a:rPr lang="en-US" sz="2800" i="1" dirty="0" smtClean="0"/>
              <a:t>Leaders </a:t>
            </a:r>
            <a:r>
              <a:rPr lang="en-US" sz="2800" i="1" dirty="0"/>
              <a:t>are always moving toward a goal. </a:t>
            </a:r>
            <a:r>
              <a:rPr lang="en-US" sz="2800" i="1" dirty="0" smtClean="0"/>
              <a:t>As </a:t>
            </a:r>
            <a:r>
              <a:rPr lang="en-US" sz="2800" i="1" dirty="0"/>
              <a:t>a leader, be proactive, taking the initiative to tackle new projects, constantly striving to improve the way things are done. Identify needs—within your church or your community.</a:t>
            </a:r>
            <a:endParaRPr lang="pt-BR" sz="2800" i="1" dirty="0"/>
          </a:p>
        </p:txBody>
      </p:sp>
      <p:pic>
        <p:nvPicPr>
          <p:cNvPr id="7" name="Picture 6"/>
          <p:cNvPicPr>
            <a:picLocks noChangeAspect="1"/>
          </p:cNvPicPr>
          <p:nvPr/>
        </p:nvPicPr>
        <p:blipFill rotWithShape="1">
          <a:blip r:embed="rId4"/>
          <a:srcRect l="6688" r="54725"/>
          <a:stretch/>
        </p:blipFill>
        <p:spPr>
          <a:xfrm>
            <a:off x="5292080" y="2692991"/>
            <a:ext cx="3528392" cy="3291840"/>
          </a:xfrm>
          <a:prstGeom prst="rect">
            <a:avLst/>
          </a:prstGeom>
          <a:ln>
            <a:noFill/>
          </a:ln>
          <a:effectLst>
            <a:softEdge rad="112500"/>
          </a:effectLst>
        </p:spPr>
      </p:pic>
    </p:spTree>
    <p:extLst>
      <p:ext uri="{BB962C8B-B14F-4D97-AF65-F5344CB8AC3E}">
        <p14:creationId xmlns:p14="http://schemas.microsoft.com/office/powerpoint/2010/main" val="237896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860519"/>
            <a:ext cx="9144000"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8080"/>
                </a:solidFill>
              </a:rPr>
              <a:t>10. BE ORGANIZED, </a:t>
            </a:r>
          </a:p>
          <a:p>
            <a:pPr algn="ctr"/>
            <a:r>
              <a:rPr lang="en-US" sz="3600" b="1" dirty="0" smtClean="0">
                <a:solidFill>
                  <a:srgbClr val="008080"/>
                </a:solidFill>
              </a:rPr>
              <a:t>EFFICIENT AND COMPETENT </a:t>
            </a:r>
            <a:endParaRPr lang="pt-BR" sz="36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107504" y="2466527"/>
            <a:ext cx="4968552" cy="3194721"/>
          </a:xfrm>
          <a:prstGeom prst="rect">
            <a:avLst/>
          </a:prstGeom>
        </p:spPr>
        <p:txBody>
          <a:bodyPr wrap="square">
            <a:spAutoFit/>
          </a:bodyPr>
          <a:lstStyle/>
          <a:p>
            <a:pPr algn="ctr">
              <a:lnSpc>
                <a:spcPct val="120000"/>
              </a:lnSpc>
            </a:pPr>
            <a:r>
              <a:rPr lang="en-US" sz="2800" i="1" dirty="0" smtClean="0"/>
              <a:t>Today’s </a:t>
            </a:r>
            <a:r>
              <a:rPr lang="en-US" sz="2800" i="1" dirty="0"/>
              <a:t>busy leaders must be </a:t>
            </a:r>
            <a:endParaRPr lang="en-US" sz="2800" i="1" dirty="0" smtClean="0"/>
          </a:p>
          <a:p>
            <a:pPr algn="ctr">
              <a:lnSpc>
                <a:spcPct val="120000"/>
              </a:lnSpc>
            </a:pPr>
            <a:r>
              <a:rPr lang="en-US" sz="2800" i="1" dirty="0" smtClean="0"/>
              <a:t>organized</a:t>
            </a:r>
            <a:r>
              <a:rPr lang="en-US" sz="2800" i="1" dirty="0"/>
              <a:t>. Planning and organization </a:t>
            </a:r>
            <a:r>
              <a:rPr lang="en-US" sz="2800" i="1" dirty="0" smtClean="0"/>
              <a:t>go </a:t>
            </a:r>
            <a:r>
              <a:rPr lang="en-US" sz="2800" i="1" dirty="0"/>
              <a:t>hand in hand, and even the most disorganized of us can learn to be organized and efficient. </a:t>
            </a:r>
            <a:endParaRPr lang="pt-BR" sz="2800" i="1" dirty="0"/>
          </a:p>
        </p:txBody>
      </p:sp>
    </p:spTree>
    <p:extLst>
      <p:ext uri="{BB962C8B-B14F-4D97-AF65-F5344CB8AC3E}">
        <p14:creationId xmlns:p14="http://schemas.microsoft.com/office/powerpoint/2010/main" val="2828186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8080"/>
                </a:solidFill>
              </a:rPr>
              <a:t>11. MAKE TIME FOR PERSONAL GROWTH </a:t>
            </a:r>
            <a:endParaRPr lang="pt-BR" sz="36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4211960" y="2455377"/>
            <a:ext cx="4608512" cy="3637919"/>
          </a:xfrm>
          <a:prstGeom prst="rect">
            <a:avLst/>
          </a:prstGeom>
        </p:spPr>
        <p:txBody>
          <a:bodyPr wrap="square">
            <a:spAutoFit/>
          </a:bodyPr>
          <a:lstStyle/>
          <a:p>
            <a:pPr algn="ctr">
              <a:lnSpc>
                <a:spcPct val="120000"/>
              </a:lnSpc>
            </a:pPr>
            <a:r>
              <a:rPr lang="en-US" sz="3200" i="1" smtClean="0"/>
              <a:t>It </a:t>
            </a:r>
            <a:r>
              <a:rPr lang="en-US" sz="3200" i="1" dirty="0"/>
              <a:t>is important that we regularly “exercise” the four dimensions of the human personality: physical, mental, emotional and spiritual.</a:t>
            </a:r>
            <a:r>
              <a:rPr lang="en-US" sz="3200" b="1" i="1" dirty="0"/>
              <a:t> </a:t>
            </a:r>
            <a:endParaRPr lang="pt-BR" sz="3200" i="1" dirty="0"/>
          </a:p>
        </p:txBody>
      </p:sp>
    </p:spTree>
    <p:extLst>
      <p:ext uri="{BB962C8B-B14F-4D97-AF65-F5344CB8AC3E}">
        <p14:creationId xmlns:p14="http://schemas.microsoft.com/office/powerpoint/2010/main" val="1672489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08520"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8080"/>
                </a:solidFill>
              </a:rPr>
              <a:t>TEAM BUILDING </a:t>
            </a:r>
            <a:endParaRPr lang="pt-BR" sz="40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503548" y="2307644"/>
            <a:ext cx="8172908" cy="3785652"/>
          </a:xfrm>
          <a:prstGeom prst="rect">
            <a:avLst/>
          </a:prstGeom>
        </p:spPr>
        <p:txBody>
          <a:bodyPr wrap="square">
            <a:spAutoFit/>
          </a:bodyPr>
          <a:lstStyle/>
          <a:p>
            <a:pPr lvl="0" algn="ctr">
              <a:lnSpc>
                <a:spcPct val="150000"/>
              </a:lnSpc>
            </a:pPr>
            <a:r>
              <a:rPr lang="en-US" sz="3200" b="1" dirty="0"/>
              <a:t>As a leader, you will be responsible for creating a strong team. </a:t>
            </a:r>
            <a:r>
              <a:rPr lang="en-US" sz="3200" dirty="0"/>
              <a:t>It is recognized in many companies and organizations around the world that having one leader with supreme decision-making power is no longer effective. </a:t>
            </a:r>
            <a:endParaRPr lang="pt-BR" sz="3200" dirty="0"/>
          </a:p>
        </p:txBody>
      </p:sp>
    </p:spTree>
    <p:extLst>
      <p:ext uri="{BB962C8B-B14F-4D97-AF65-F5344CB8AC3E}">
        <p14:creationId xmlns:p14="http://schemas.microsoft.com/office/powerpoint/2010/main" val="321026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8080"/>
                </a:solidFill>
              </a:rPr>
              <a:t>STYLES OF LEADERSHIP </a:t>
            </a:r>
            <a:endParaRPr lang="pt-BR" sz="36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2483768" y="2158886"/>
            <a:ext cx="5688632" cy="3934410"/>
          </a:xfrm>
          <a:prstGeom prst="rect">
            <a:avLst/>
          </a:prstGeom>
        </p:spPr>
        <p:txBody>
          <a:bodyPr wrap="square">
            <a:spAutoFit/>
          </a:bodyPr>
          <a:lstStyle/>
          <a:p>
            <a:pPr>
              <a:lnSpc>
                <a:spcPct val="150000"/>
              </a:lnSpc>
            </a:pPr>
            <a:r>
              <a:rPr lang="en-US" sz="2800" b="1" dirty="0"/>
              <a:t>Leadership styles vary widely. </a:t>
            </a:r>
            <a:r>
              <a:rPr lang="en-US" sz="2800" dirty="0"/>
              <a:t>There is no one perfect style of leadership. Do not be discouraged if you feel that you are not a “natural leader.” You can develop leadership skills through study and practice.</a:t>
            </a:r>
            <a:endParaRPr lang="pt-BR" sz="28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2132856"/>
            <a:ext cx="1512168" cy="4823863"/>
          </a:xfrm>
          <a:prstGeom prst="rect">
            <a:avLst/>
          </a:prstGeom>
        </p:spPr>
      </p:pic>
    </p:spTree>
    <p:extLst>
      <p:ext uri="{BB962C8B-B14F-4D97-AF65-F5344CB8AC3E}">
        <p14:creationId xmlns:p14="http://schemas.microsoft.com/office/powerpoint/2010/main" val="323901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1920" y="2376265"/>
            <a:ext cx="4968552" cy="2060847"/>
          </a:xfrm>
        </p:spPr>
        <p:txBody>
          <a:bodyPr>
            <a:noAutofit/>
          </a:bodyPr>
          <a:lstStyle/>
          <a:p>
            <a:r>
              <a:rPr lang="pt-BR" sz="2000" b="1" dirty="0" smtClean="0">
                <a:solidFill>
                  <a:srgbClr val="008080"/>
                </a:solidFill>
                <a:effectLst>
                  <a:outerShdw blurRad="38100" dist="38100" dir="2700000" algn="tl">
                    <a:srgbClr val="000000">
                      <a:alpha val="43137"/>
                    </a:srgbClr>
                  </a:outerShdw>
                </a:effectLst>
              </a:rPr>
              <a:t>by</a:t>
            </a:r>
            <a:br>
              <a:rPr lang="pt-BR" sz="2000" b="1" dirty="0" smtClean="0">
                <a:solidFill>
                  <a:srgbClr val="008080"/>
                </a:solidFill>
                <a:effectLst>
                  <a:outerShdw blurRad="38100" dist="38100" dir="2700000" algn="tl">
                    <a:srgbClr val="000000">
                      <a:alpha val="43137"/>
                    </a:srgbClr>
                  </a:outerShdw>
                </a:effectLst>
              </a:rPr>
            </a:br>
            <a:r>
              <a:rPr lang="pt-BR" sz="2000" b="1" dirty="0" smtClean="0">
                <a:solidFill>
                  <a:srgbClr val="008080"/>
                </a:solidFill>
                <a:effectLst>
                  <a:outerShdw blurRad="38100" dist="38100" dir="2700000" algn="tl">
                    <a:srgbClr val="000000">
                      <a:alpha val="43137"/>
                    </a:srgbClr>
                  </a:outerShdw>
                </a:effectLst>
              </a:rPr>
              <a:t>Marion Shields &amp; Alice </a:t>
            </a:r>
            <a:r>
              <a:rPr lang="pt-BR" sz="2000" b="1" dirty="0" err="1" smtClean="0">
                <a:solidFill>
                  <a:srgbClr val="008080"/>
                </a:solidFill>
                <a:effectLst>
                  <a:outerShdw blurRad="38100" dist="38100" dir="2700000" algn="tl">
                    <a:srgbClr val="000000">
                      <a:alpha val="43137"/>
                    </a:srgbClr>
                  </a:outerShdw>
                </a:effectLst>
              </a:rPr>
              <a:t>Rich</a:t>
            </a:r>
            <a:r>
              <a:rPr lang="pt-BR" sz="2000" b="1" dirty="0" smtClean="0">
                <a:solidFill>
                  <a:srgbClr val="008080"/>
                </a:solidFill>
                <a:effectLst>
                  <a:outerShdw blurRad="38100" dist="38100" dir="2700000" algn="tl">
                    <a:srgbClr val="000000">
                      <a:alpha val="43137"/>
                    </a:srgbClr>
                  </a:outerShdw>
                </a:effectLst>
              </a:rPr>
              <a:t/>
            </a:r>
            <a:br>
              <a:rPr lang="pt-BR" sz="2000" b="1" dirty="0" smtClean="0">
                <a:solidFill>
                  <a:srgbClr val="008080"/>
                </a:solidFill>
                <a:effectLst>
                  <a:outerShdw blurRad="38100" dist="38100" dir="2700000" algn="tl">
                    <a:srgbClr val="000000">
                      <a:alpha val="43137"/>
                    </a:srgbClr>
                  </a:outerShdw>
                </a:effectLst>
              </a:rPr>
            </a:br>
            <a:r>
              <a:rPr lang="pt-BR" sz="2000" b="1" dirty="0" err="1">
                <a:solidFill>
                  <a:srgbClr val="008080"/>
                </a:solidFill>
                <a:effectLst>
                  <a:outerShdw blurRad="38100" dist="38100" dir="2700000" algn="tl">
                    <a:srgbClr val="000000">
                      <a:alpha val="43137"/>
                    </a:srgbClr>
                  </a:outerShdw>
                </a:effectLst>
              </a:rPr>
              <a:t>U</a:t>
            </a:r>
            <a:r>
              <a:rPr lang="pt-BR" sz="2000" b="1" dirty="0" err="1" smtClean="0">
                <a:solidFill>
                  <a:srgbClr val="008080"/>
                </a:solidFill>
                <a:effectLst>
                  <a:outerShdw blurRad="38100" dist="38100" dir="2700000" algn="tl">
                    <a:srgbClr val="000000">
                      <a:alpha val="43137"/>
                    </a:srgbClr>
                  </a:outerShdw>
                </a:effectLst>
              </a:rPr>
              <a:t>pdated</a:t>
            </a:r>
            <a:r>
              <a:rPr lang="pt-BR" sz="2000" b="1" dirty="0" smtClean="0">
                <a:solidFill>
                  <a:srgbClr val="008080"/>
                </a:solidFill>
                <a:effectLst>
                  <a:outerShdw blurRad="38100" dist="38100" dir="2700000" algn="tl">
                    <a:srgbClr val="000000">
                      <a:alpha val="43137"/>
                    </a:srgbClr>
                  </a:outerShdw>
                </a:effectLst>
              </a:rPr>
              <a:t> </a:t>
            </a:r>
            <a:r>
              <a:rPr lang="pt-BR" sz="2000" b="1" dirty="0" err="1" smtClean="0">
                <a:solidFill>
                  <a:srgbClr val="008080"/>
                </a:solidFill>
                <a:effectLst>
                  <a:outerShdw blurRad="38100" dist="38100" dir="2700000" algn="tl">
                    <a:srgbClr val="000000">
                      <a:alpha val="43137"/>
                    </a:srgbClr>
                  </a:outerShdw>
                </a:effectLst>
              </a:rPr>
              <a:t>by</a:t>
            </a:r>
            <a:r>
              <a:rPr lang="pt-BR" sz="2000" b="1" dirty="0" smtClean="0">
                <a:solidFill>
                  <a:srgbClr val="008080"/>
                </a:solidFill>
                <a:effectLst>
                  <a:outerShdw blurRad="38100" dist="38100" dir="2700000" algn="tl">
                    <a:srgbClr val="000000">
                      <a:alpha val="43137"/>
                    </a:srgbClr>
                  </a:outerShdw>
                </a:effectLst>
              </a:rPr>
              <a:t> Dinorah Rivera (2014)</a:t>
            </a:r>
            <a:endParaRPr lang="en-US" sz="2000" b="1" spc="50" dirty="0">
              <a:ln w="13500">
                <a:solidFill>
                  <a:schemeClr val="accent1">
                    <a:shade val="2500"/>
                    <a:alpha val="6500"/>
                  </a:schemeClr>
                </a:solidFill>
                <a:prstDash val="solid"/>
              </a:ln>
              <a:solidFill>
                <a:srgbClr val="008080"/>
              </a:solidFill>
              <a:effectLst>
                <a:outerShdw blurRad="38100" dist="38100" dir="2700000" algn="tl">
                  <a:srgbClr val="000000">
                    <a:alpha val="43137"/>
                  </a:srgbClr>
                </a:outerShdw>
              </a:effectLst>
            </a:endParaRPr>
          </a:p>
        </p:txBody>
      </p:sp>
      <p:sp>
        <p:nvSpPr>
          <p:cNvPr id="6" name="Rectangle 5"/>
          <p:cNvSpPr/>
          <p:nvPr/>
        </p:nvSpPr>
        <p:spPr>
          <a:xfrm>
            <a:off x="539552" y="5805264"/>
            <a:ext cx="9144000" cy="584776"/>
          </a:xfrm>
          <a:prstGeom prst="rect">
            <a:avLst/>
          </a:prstGeom>
        </p:spPr>
        <p:txBody>
          <a:bodyPr wrap="square">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Leadership Certification Program - </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evel 1</a:t>
            </a:r>
            <a:endParaRPr lang="en-US" sz="3200" dirty="0">
              <a:latin typeface="+mj-lt"/>
            </a:endParaRPr>
          </a:p>
        </p:txBody>
      </p:sp>
      <p:sp>
        <p:nvSpPr>
          <p:cNvPr id="9" name="Rectangle 8"/>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3491880" y="611834"/>
            <a:ext cx="5652120" cy="270891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800" b="1" i="0" u="none" strike="noStrike" kern="1200" cap="none" spc="0" normalizeH="0" baseline="0" noProof="0" dirty="0" err="1" smtClean="0">
                <a:ln>
                  <a:noFill/>
                </a:ln>
                <a:solidFill>
                  <a:srgbClr val="008080"/>
                </a:solidFill>
                <a:effectLst>
                  <a:outerShdw blurRad="38100" dist="38100" dir="2700000" algn="tl">
                    <a:srgbClr val="000000">
                      <a:alpha val="43137"/>
                    </a:srgbClr>
                  </a:outerShdw>
                </a:effectLst>
                <a:uLnTx/>
                <a:uFillTx/>
                <a:latin typeface="+mj-lt"/>
                <a:ea typeface="+mj-ea"/>
                <a:cs typeface="+mj-cs"/>
              </a:rPr>
              <a:t>Principles</a:t>
            </a:r>
            <a:r>
              <a:rPr kumimoji="0" lang="pt-BR" sz="4800" b="1" i="0" u="none" strike="noStrike" kern="1200" cap="none" spc="0" normalizeH="0" baseline="0" noProof="0" dirty="0" smtClean="0">
                <a:ln>
                  <a:noFill/>
                </a:ln>
                <a:solidFill>
                  <a:srgbClr val="008080"/>
                </a:solidFill>
                <a:effectLst>
                  <a:outerShdw blurRad="38100" dist="38100" dir="2700000" algn="tl">
                    <a:srgbClr val="000000">
                      <a:alpha val="43137"/>
                    </a:srgbClr>
                  </a:outerShdw>
                </a:effectLst>
                <a:uLnTx/>
                <a:uFillTx/>
                <a:latin typeface="+mj-lt"/>
                <a:ea typeface="+mj-ea"/>
                <a:cs typeface="+mj-cs"/>
              </a:rPr>
              <a:t> </a:t>
            </a:r>
            <a:r>
              <a:rPr kumimoji="0" lang="pt-BR" sz="4800" b="1" i="0" u="none" strike="noStrike" kern="1200" cap="none" spc="0" normalizeH="0" baseline="0" noProof="0" dirty="0" err="1" smtClean="0">
                <a:ln>
                  <a:noFill/>
                </a:ln>
                <a:solidFill>
                  <a:srgbClr val="008080"/>
                </a:solidFill>
                <a:effectLst>
                  <a:outerShdw blurRad="38100" dist="38100" dir="2700000" algn="tl">
                    <a:srgbClr val="000000">
                      <a:alpha val="43137"/>
                    </a:srgbClr>
                  </a:outerShdw>
                </a:effectLst>
                <a:uLnTx/>
                <a:uFillTx/>
                <a:latin typeface="+mj-lt"/>
                <a:ea typeface="+mj-ea"/>
                <a:cs typeface="+mj-cs"/>
              </a:rPr>
              <a:t>of</a:t>
            </a:r>
            <a:r>
              <a:rPr kumimoji="0" lang="pt-BR" sz="4800" b="1" i="0" u="none" strike="noStrike" kern="1200" cap="none" spc="0" normalizeH="0" baseline="0" noProof="0" dirty="0" smtClean="0">
                <a:ln>
                  <a:noFill/>
                </a:ln>
                <a:solidFill>
                  <a:srgbClr val="008080"/>
                </a:solidFill>
                <a:effectLst>
                  <a:outerShdw blurRad="38100" dist="38100" dir="2700000" algn="tl">
                    <a:srgbClr val="000000">
                      <a:alpha val="43137"/>
                    </a:srgbClr>
                  </a:outerShdw>
                </a:effectLst>
                <a:uLnTx/>
                <a:uFillTx/>
                <a:latin typeface="+mj-lt"/>
                <a:ea typeface="+mj-ea"/>
                <a:cs typeface="+mj-cs"/>
              </a:rPr>
              <a:t/>
            </a:r>
            <a:br>
              <a:rPr kumimoji="0" lang="pt-BR" sz="4800" b="1" i="0" u="none" strike="noStrike" kern="1200" cap="none" spc="0" normalizeH="0" baseline="0" noProof="0" dirty="0" smtClean="0">
                <a:ln>
                  <a:noFill/>
                </a:ln>
                <a:solidFill>
                  <a:srgbClr val="008080"/>
                </a:solidFill>
                <a:effectLst>
                  <a:outerShdw blurRad="38100" dist="38100" dir="2700000" algn="tl">
                    <a:srgbClr val="000000">
                      <a:alpha val="43137"/>
                    </a:srgbClr>
                  </a:outerShdw>
                </a:effectLst>
                <a:uLnTx/>
                <a:uFillTx/>
                <a:latin typeface="+mj-lt"/>
                <a:ea typeface="+mj-ea"/>
                <a:cs typeface="+mj-cs"/>
              </a:rPr>
            </a:br>
            <a:r>
              <a:rPr kumimoji="0" lang="pt-BR" sz="4800" b="1" i="0" u="none" strike="noStrike" kern="1200" cap="none" spc="0" normalizeH="0" baseline="0" noProof="0" dirty="0" err="1" smtClean="0">
                <a:ln>
                  <a:noFill/>
                </a:ln>
                <a:solidFill>
                  <a:srgbClr val="008080"/>
                </a:solidFill>
                <a:effectLst>
                  <a:outerShdw blurRad="38100" dist="38100" dir="2700000" algn="tl">
                    <a:srgbClr val="000000">
                      <a:alpha val="43137"/>
                    </a:srgbClr>
                  </a:outerShdw>
                </a:effectLst>
                <a:uLnTx/>
                <a:uFillTx/>
                <a:latin typeface="+mj-lt"/>
                <a:ea typeface="+mj-ea"/>
                <a:cs typeface="+mj-cs"/>
              </a:rPr>
              <a:t>Effective</a:t>
            </a:r>
            <a:r>
              <a:rPr kumimoji="0" lang="pt-BR" sz="4800" b="1" i="0" u="none" strike="noStrike" kern="1200" cap="none" spc="0" normalizeH="0" baseline="0" noProof="0" dirty="0" smtClean="0">
                <a:ln>
                  <a:noFill/>
                </a:ln>
                <a:solidFill>
                  <a:srgbClr val="008080"/>
                </a:solidFill>
                <a:effectLst>
                  <a:outerShdw blurRad="38100" dist="38100" dir="2700000" algn="tl">
                    <a:srgbClr val="000000">
                      <a:alpha val="43137"/>
                    </a:srgbClr>
                  </a:outerShdw>
                </a:effectLst>
                <a:uLnTx/>
                <a:uFillTx/>
                <a:latin typeface="+mj-lt"/>
                <a:ea typeface="+mj-ea"/>
                <a:cs typeface="+mj-cs"/>
              </a:rPr>
              <a:t> </a:t>
            </a:r>
            <a:r>
              <a:rPr kumimoji="0" lang="pt-BR" sz="4800" b="1" i="0" u="none" strike="noStrike" kern="1200" cap="none" spc="0" normalizeH="0" baseline="0" noProof="0" dirty="0" err="1" smtClean="0">
                <a:ln>
                  <a:noFill/>
                </a:ln>
                <a:solidFill>
                  <a:srgbClr val="008080"/>
                </a:solidFill>
                <a:effectLst>
                  <a:outerShdw blurRad="38100" dist="38100" dir="2700000" algn="tl">
                    <a:srgbClr val="000000">
                      <a:alpha val="43137"/>
                    </a:srgbClr>
                  </a:outerShdw>
                </a:effectLst>
                <a:uLnTx/>
                <a:uFillTx/>
                <a:latin typeface="+mj-lt"/>
                <a:ea typeface="+mj-ea"/>
                <a:cs typeface="+mj-cs"/>
              </a:rPr>
              <a:t>Leadership</a:t>
            </a:r>
            <a:endParaRPr kumimoji="0" lang="en-US" sz="4800" b="1" i="0" u="none" strike="noStrike" kern="1200" cap="none" spc="50" normalizeH="0" baseline="0" noProof="0" dirty="0">
              <a:ln w="13500">
                <a:solidFill>
                  <a:schemeClr val="accent1">
                    <a:shade val="2500"/>
                    <a:alpha val="6500"/>
                  </a:schemeClr>
                </a:solidFill>
                <a:prstDash val="solid"/>
              </a:ln>
              <a:solidFill>
                <a:srgbClr val="00808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0768"/>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8080"/>
                </a:solidFill>
              </a:rPr>
              <a:t>WOMEN’S LEADERSHIP STYLE </a:t>
            </a:r>
            <a:endParaRPr lang="pt-BR" sz="36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611560" y="2204864"/>
            <a:ext cx="3600400" cy="4348883"/>
          </a:xfrm>
          <a:prstGeom prst="rect">
            <a:avLst/>
          </a:prstGeom>
        </p:spPr>
        <p:txBody>
          <a:bodyPr wrap="square">
            <a:spAutoFit/>
          </a:bodyPr>
          <a:lstStyle/>
          <a:p>
            <a:pPr algn="ctr">
              <a:lnSpc>
                <a:spcPct val="120000"/>
              </a:lnSpc>
            </a:pPr>
            <a:r>
              <a:rPr lang="en-US" sz="2800" b="1" dirty="0"/>
              <a:t>“Popular notions of successful leadership now encompass characteristics traditionally associated with women.” </a:t>
            </a:r>
            <a:endParaRPr lang="en-US" sz="2800" b="1" dirty="0" smtClean="0"/>
          </a:p>
          <a:p>
            <a:pPr algn="ctr">
              <a:lnSpc>
                <a:spcPct val="120000"/>
              </a:lnSpc>
            </a:pPr>
            <a:endParaRPr lang="en-US" sz="1050" b="1" dirty="0" smtClean="0"/>
          </a:p>
          <a:p>
            <a:pPr algn="ctr">
              <a:lnSpc>
                <a:spcPct val="120000"/>
              </a:lnSpc>
            </a:pPr>
            <a:r>
              <a:rPr lang="en-US" sz="2400" b="1" i="1" dirty="0" smtClean="0"/>
              <a:t>Smith </a:t>
            </a:r>
            <a:r>
              <a:rPr lang="en-US" sz="2400" b="1" i="1" dirty="0"/>
              <a:t>and </a:t>
            </a:r>
            <a:r>
              <a:rPr lang="en-US" sz="2400" b="1" i="1" dirty="0" smtClean="0"/>
              <a:t>Smits,</a:t>
            </a:r>
            <a:r>
              <a:rPr lang="en-US" sz="2400" b="1" dirty="0" smtClean="0"/>
              <a:t> </a:t>
            </a:r>
            <a:r>
              <a:rPr lang="en-US" sz="2400" b="1" dirty="0"/>
              <a:t>p. </a:t>
            </a:r>
            <a:r>
              <a:rPr lang="en-US" sz="2400" b="1" dirty="0" smtClean="0"/>
              <a:t>43</a:t>
            </a:r>
          </a:p>
        </p:txBody>
      </p:sp>
      <p:sp>
        <p:nvSpPr>
          <p:cNvPr id="4" name="Retângulo 3"/>
          <p:cNvSpPr/>
          <p:nvPr/>
        </p:nvSpPr>
        <p:spPr>
          <a:xfrm>
            <a:off x="4932040" y="2204864"/>
            <a:ext cx="3312368" cy="3791807"/>
          </a:xfrm>
          <a:prstGeom prst="rect">
            <a:avLst/>
          </a:prstGeom>
        </p:spPr>
        <p:txBody>
          <a:bodyPr wrap="square">
            <a:spAutoFit/>
          </a:bodyPr>
          <a:lstStyle/>
          <a:p>
            <a:pPr algn="ctr">
              <a:lnSpc>
                <a:spcPct val="120000"/>
              </a:lnSpc>
            </a:pPr>
            <a:r>
              <a:rPr lang="en-US" sz="2800" b="1" dirty="0">
                <a:solidFill>
                  <a:srgbClr val="008080"/>
                </a:solidFill>
              </a:rPr>
              <a:t>“Women tend to exercise leadership through strong interpersonal and communication skills.”</a:t>
            </a:r>
          </a:p>
          <a:p>
            <a:pPr algn="ctr">
              <a:lnSpc>
                <a:spcPct val="120000"/>
              </a:lnSpc>
            </a:pPr>
            <a:endParaRPr lang="en-US" sz="900" b="1" dirty="0">
              <a:solidFill>
                <a:srgbClr val="008080"/>
              </a:solidFill>
            </a:endParaRPr>
          </a:p>
          <a:p>
            <a:pPr algn="ctr">
              <a:lnSpc>
                <a:spcPct val="120000"/>
              </a:lnSpc>
            </a:pPr>
            <a:r>
              <a:rPr lang="en-US" sz="2400" b="1" i="1" dirty="0">
                <a:solidFill>
                  <a:srgbClr val="008080"/>
                </a:solidFill>
              </a:rPr>
              <a:t>Smith and Smits,</a:t>
            </a:r>
            <a:r>
              <a:rPr lang="en-US" sz="2400" b="1" dirty="0">
                <a:solidFill>
                  <a:srgbClr val="008080"/>
                </a:solidFill>
              </a:rPr>
              <a:t> p. 46</a:t>
            </a:r>
          </a:p>
        </p:txBody>
      </p:sp>
    </p:spTree>
    <p:extLst>
      <p:ext uri="{BB962C8B-B14F-4D97-AF65-F5344CB8AC3E}">
        <p14:creationId xmlns:p14="http://schemas.microsoft.com/office/powerpoint/2010/main" val="518062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8080"/>
                </a:solidFill>
              </a:rPr>
              <a:t>BASIC LEADERSHIP STYLES </a:t>
            </a:r>
            <a:endParaRPr lang="pt-BR" sz="36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323528" y="2204864"/>
            <a:ext cx="7344816" cy="4062651"/>
          </a:xfrm>
          <a:prstGeom prst="rect">
            <a:avLst/>
          </a:prstGeom>
        </p:spPr>
        <p:txBody>
          <a:bodyPr wrap="square">
            <a:spAutoFit/>
          </a:bodyPr>
          <a:lstStyle/>
          <a:p>
            <a:pPr marL="457200" indent="-457200">
              <a:buFont typeface="+mj-lt"/>
              <a:buAutoNum type="arabicPeriod"/>
            </a:pPr>
            <a:r>
              <a:rPr lang="en-US" sz="2400" b="1" dirty="0" smtClean="0"/>
              <a:t>THE AUTOCRATIC </a:t>
            </a:r>
            <a:r>
              <a:rPr lang="en-US" sz="2400" dirty="0" smtClean="0"/>
              <a:t>style </a:t>
            </a:r>
            <a:r>
              <a:rPr lang="en-US" sz="2400" dirty="0"/>
              <a:t>is forceful, determined</a:t>
            </a:r>
            <a:r>
              <a:rPr lang="en-US" sz="2400" dirty="0" smtClean="0"/>
              <a:t>.</a:t>
            </a:r>
          </a:p>
          <a:p>
            <a:pPr marL="457200" indent="-457200">
              <a:buFont typeface="+mj-lt"/>
              <a:buAutoNum type="arabicPeriod"/>
            </a:pPr>
            <a:endParaRPr lang="en-US" sz="1400" dirty="0"/>
          </a:p>
          <a:p>
            <a:pPr marL="457200" indent="-457200">
              <a:buFont typeface="+mj-lt"/>
              <a:buAutoNum type="arabicPeriod"/>
            </a:pPr>
            <a:r>
              <a:rPr lang="en-US" sz="2400" b="1" dirty="0" smtClean="0"/>
              <a:t>THE AUTHORITATIVE </a:t>
            </a:r>
            <a:r>
              <a:rPr lang="en-US" sz="2400" dirty="0" smtClean="0"/>
              <a:t>style </a:t>
            </a:r>
            <a:r>
              <a:rPr lang="en-US" sz="2400" dirty="0"/>
              <a:t>is definite yet </a:t>
            </a:r>
            <a:r>
              <a:rPr lang="en-US" sz="2400" dirty="0" smtClean="0"/>
              <a:t>responsive.</a:t>
            </a:r>
          </a:p>
          <a:p>
            <a:pPr marL="457200" indent="-457200">
              <a:buFont typeface="+mj-lt"/>
              <a:buAutoNum type="arabicPeriod"/>
            </a:pPr>
            <a:endParaRPr lang="en-US" sz="1400" dirty="0" smtClean="0"/>
          </a:p>
          <a:p>
            <a:pPr marL="457200" indent="-457200">
              <a:buFont typeface="+mj-lt"/>
              <a:buAutoNum type="arabicPeriod"/>
            </a:pPr>
            <a:r>
              <a:rPr lang="en-US" sz="2400" b="1" dirty="0" smtClean="0"/>
              <a:t>THE DEMOCRATIC </a:t>
            </a:r>
            <a:r>
              <a:rPr lang="en-US" sz="2400" dirty="0" smtClean="0"/>
              <a:t>style </a:t>
            </a:r>
            <a:br>
              <a:rPr lang="en-US" sz="2400" dirty="0" smtClean="0"/>
            </a:br>
            <a:r>
              <a:rPr lang="en-US" sz="2400" dirty="0" smtClean="0"/>
              <a:t>is </a:t>
            </a:r>
            <a:r>
              <a:rPr lang="en-US" sz="2400" dirty="0"/>
              <a:t>group-centered, </a:t>
            </a:r>
            <a:r>
              <a:rPr lang="en-US" sz="2400" dirty="0" smtClean="0"/>
              <a:t/>
            </a:r>
            <a:br>
              <a:rPr lang="en-US" sz="2400" dirty="0" smtClean="0"/>
            </a:br>
            <a:r>
              <a:rPr lang="en-US" sz="2400" dirty="0" smtClean="0"/>
              <a:t>with </a:t>
            </a:r>
            <a:r>
              <a:rPr lang="en-US" sz="2400" dirty="0"/>
              <a:t>a focus on </a:t>
            </a:r>
            <a:r>
              <a:rPr lang="en-US" sz="2400" dirty="0" smtClean="0"/>
              <a:t/>
            </a:r>
            <a:br>
              <a:rPr lang="en-US" sz="2400" dirty="0" smtClean="0"/>
            </a:br>
            <a:r>
              <a:rPr lang="en-US" sz="2400" dirty="0" smtClean="0"/>
              <a:t>consensus </a:t>
            </a:r>
            <a:r>
              <a:rPr lang="en-US" sz="2400" dirty="0"/>
              <a:t>building</a:t>
            </a:r>
            <a:r>
              <a:rPr lang="en-US" sz="2400" dirty="0" smtClean="0"/>
              <a:t>.</a:t>
            </a:r>
          </a:p>
          <a:p>
            <a:pPr marL="457200" indent="-457200">
              <a:buFont typeface="+mj-lt"/>
              <a:buAutoNum type="arabicPeriod"/>
            </a:pPr>
            <a:endParaRPr lang="en-US" sz="1400" dirty="0" smtClean="0"/>
          </a:p>
          <a:p>
            <a:pPr marL="457200" indent="-457200">
              <a:buFont typeface="+mj-lt"/>
              <a:buAutoNum type="arabicPeriod"/>
            </a:pPr>
            <a:r>
              <a:rPr lang="en-US" sz="2400" b="1" dirty="0" smtClean="0"/>
              <a:t>THE LAISSEZ-FAIRE </a:t>
            </a:r>
            <a:r>
              <a:rPr lang="en-US" sz="2400" dirty="0" smtClean="0"/>
              <a:t/>
            </a:r>
            <a:br>
              <a:rPr lang="en-US" sz="2400" dirty="0" smtClean="0"/>
            </a:br>
            <a:r>
              <a:rPr lang="en-US" sz="2400" dirty="0" smtClean="0"/>
              <a:t>style </a:t>
            </a:r>
            <a:r>
              <a:rPr lang="en-US" sz="2400" dirty="0"/>
              <a:t>is passive and </a:t>
            </a:r>
            <a:r>
              <a:rPr lang="en-US" sz="2400" dirty="0" smtClean="0"/>
              <a:t/>
            </a:r>
            <a:br>
              <a:rPr lang="en-US" sz="2400" dirty="0" smtClean="0"/>
            </a:br>
            <a:r>
              <a:rPr lang="en-US" sz="2400" dirty="0" smtClean="0"/>
              <a:t>non-directional</a:t>
            </a:r>
            <a:r>
              <a:rPr lang="en-US" sz="2400" dirty="0"/>
              <a:t>. </a:t>
            </a:r>
            <a:endParaRPr lang="en-US" sz="2000" dirty="0" smtClean="0"/>
          </a:p>
        </p:txBody>
      </p:sp>
    </p:spTree>
    <p:extLst>
      <p:ext uri="{BB962C8B-B14F-4D97-AF65-F5344CB8AC3E}">
        <p14:creationId xmlns:p14="http://schemas.microsoft.com/office/powerpoint/2010/main" val="1126261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36512" y="1414517"/>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smtClean="0">
                <a:solidFill>
                  <a:srgbClr val="008080"/>
                </a:solidFill>
              </a:rPr>
              <a:t>SERVANT LEADERSHIP </a:t>
            </a:r>
            <a:endParaRPr lang="pt-BR" sz="36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467544" y="2481858"/>
            <a:ext cx="5472608" cy="3539430"/>
          </a:xfrm>
          <a:prstGeom prst="rect">
            <a:avLst/>
          </a:prstGeom>
        </p:spPr>
        <p:txBody>
          <a:bodyPr wrap="square">
            <a:spAutoFit/>
          </a:bodyPr>
          <a:lstStyle/>
          <a:p>
            <a:pPr algn="ctr"/>
            <a:r>
              <a:rPr lang="pt-BR" sz="3200" dirty="0" err="1" smtClean="0"/>
              <a:t>Servant</a:t>
            </a:r>
            <a:r>
              <a:rPr lang="pt-BR" sz="3200" dirty="0" smtClean="0"/>
              <a:t> </a:t>
            </a:r>
            <a:r>
              <a:rPr lang="pt-BR" sz="3200" dirty="0" err="1" smtClean="0"/>
              <a:t>leadership</a:t>
            </a:r>
            <a:r>
              <a:rPr lang="pt-BR" sz="3200" dirty="0" smtClean="0"/>
              <a:t> </a:t>
            </a:r>
            <a:r>
              <a:rPr lang="pt-BR" sz="3200" dirty="0" err="1"/>
              <a:t>differs</a:t>
            </a:r>
            <a:r>
              <a:rPr lang="pt-BR" sz="3200" dirty="0"/>
              <a:t> </a:t>
            </a:r>
            <a:r>
              <a:rPr lang="pt-BR" sz="3200" dirty="0" err="1"/>
              <a:t>from</a:t>
            </a:r>
            <a:r>
              <a:rPr lang="pt-BR" sz="3200" dirty="0"/>
              <a:t> </a:t>
            </a:r>
            <a:r>
              <a:rPr lang="pt-BR" sz="3200" dirty="0" err="1"/>
              <a:t>other</a:t>
            </a:r>
            <a:r>
              <a:rPr lang="pt-BR" sz="3200" dirty="0"/>
              <a:t> </a:t>
            </a:r>
            <a:r>
              <a:rPr lang="pt-BR" sz="3200" dirty="0" err="1"/>
              <a:t>styles</a:t>
            </a:r>
            <a:r>
              <a:rPr lang="pt-BR" sz="3200" dirty="0"/>
              <a:t>. “</a:t>
            </a:r>
            <a:r>
              <a:rPr lang="pt-BR" sz="3200" dirty="0" err="1"/>
              <a:t>Unlike</a:t>
            </a:r>
            <a:r>
              <a:rPr lang="pt-BR" sz="3200" dirty="0"/>
              <a:t> </a:t>
            </a:r>
            <a:r>
              <a:rPr lang="pt-BR" sz="3200" dirty="0" err="1"/>
              <a:t>leadership</a:t>
            </a:r>
            <a:r>
              <a:rPr lang="pt-BR" sz="3200" dirty="0"/>
              <a:t> approaches </a:t>
            </a:r>
            <a:r>
              <a:rPr lang="pt-BR" sz="3200" dirty="0" err="1"/>
              <a:t>with</a:t>
            </a:r>
            <a:r>
              <a:rPr lang="pt-BR" sz="3200" dirty="0"/>
              <a:t> a top-</a:t>
            </a:r>
            <a:r>
              <a:rPr lang="pt-BR" sz="3200" dirty="0" err="1"/>
              <a:t>down</a:t>
            </a:r>
            <a:r>
              <a:rPr lang="pt-BR" sz="3200" dirty="0"/>
              <a:t> </a:t>
            </a:r>
            <a:r>
              <a:rPr lang="pt-BR" sz="3200" dirty="0" err="1"/>
              <a:t>hierarchical</a:t>
            </a:r>
            <a:r>
              <a:rPr lang="pt-BR" sz="3200" dirty="0"/>
              <a:t> </a:t>
            </a:r>
            <a:r>
              <a:rPr lang="pt-BR" sz="3200" dirty="0" err="1"/>
              <a:t>style</a:t>
            </a:r>
            <a:r>
              <a:rPr lang="pt-BR" sz="3200" dirty="0"/>
              <a:t>, </a:t>
            </a:r>
            <a:r>
              <a:rPr lang="pt-BR" sz="3200" dirty="0" err="1" smtClean="0"/>
              <a:t>servant</a:t>
            </a:r>
            <a:r>
              <a:rPr lang="pt-BR" sz="3200" dirty="0" smtClean="0"/>
              <a:t> </a:t>
            </a:r>
            <a:r>
              <a:rPr lang="pt-BR" sz="3200" dirty="0" err="1" smtClean="0"/>
              <a:t>leadership</a:t>
            </a:r>
            <a:r>
              <a:rPr lang="pt-BR" sz="3200" dirty="0" smtClean="0"/>
              <a:t> </a:t>
            </a:r>
            <a:r>
              <a:rPr lang="pt-BR" sz="3200" dirty="0" err="1"/>
              <a:t>instead</a:t>
            </a:r>
            <a:r>
              <a:rPr lang="pt-BR" sz="3200" dirty="0"/>
              <a:t> </a:t>
            </a:r>
            <a:r>
              <a:rPr lang="pt-BR" sz="3200" dirty="0" err="1"/>
              <a:t>emphasizes</a:t>
            </a:r>
            <a:r>
              <a:rPr lang="pt-BR" sz="3200" dirty="0"/>
              <a:t> </a:t>
            </a:r>
            <a:r>
              <a:rPr lang="pt-BR" sz="3200" dirty="0" err="1"/>
              <a:t>collaboration</a:t>
            </a:r>
            <a:r>
              <a:rPr lang="pt-BR" sz="3200" dirty="0"/>
              <a:t>, </a:t>
            </a:r>
            <a:r>
              <a:rPr lang="pt-BR" sz="3200" dirty="0" err="1"/>
              <a:t>trust</a:t>
            </a:r>
            <a:r>
              <a:rPr lang="pt-BR" sz="3200" dirty="0"/>
              <a:t>, </a:t>
            </a:r>
            <a:r>
              <a:rPr lang="pt-BR" sz="3200" dirty="0" err="1"/>
              <a:t>empathy</a:t>
            </a:r>
            <a:r>
              <a:rPr lang="pt-BR" sz="3200" dirty="0"/>
              <a:t>, </a:t>
            </a:r>
            <a:r>
              <a:rPr lang="pt-BR" sz="3200" dirty="0" err="1"/>
              <a:t>and</a:t>
            </a:r>
            <a:r>
              <a:rPr lang="pt-BR" sz="3200" dirty="0"/>
              <a:t> </a:t>
            </a:r>
            <a:r>
              <a:rPr lang="pt-BR" sz="3200" dirty="0" err="1"/>
              <a:t>the</a:t>
            </a:r>
            <a:r>
              <a:rPr lang="pt-BR" sz="3200" dirty="0"/>
              <a:t> </a:t>
            </a:r>
            <a:r>
              <a:rPr lang="pt-BR" sz="3200" dirty="0" err="1"/>
              <a:t>ethical</a:t>
            </a:r>
            <a:r>
              <a:rPr lang="pt-BR" sz="3200" dirty="0"/>
              <a:t> use </a:t>
            </a:r>
            <a:r>
              <a:rPr lang="pt-BR" sz="3200" dirty="0" err="1"/>
              <a:t>of</a:t>
            </a:r>
            <a:r>
              <a:rPr lang="pt-BR" sz="3200" dirty="0"/>
              <a:t> </a:t>
            </a:r>
            <a:r>
              <a:rPr lang="pt-BR" sz="3200" dirty="0" err="1"/>
              <a:t>power</a:t>
            </a:r>
            <a:r>
              <a:rPr lang="pt-BR" sz="3200" dirty="0" smtClean="0"/>
              <a:t>.” </a:t>
            </a:r>
            <a:endParaRPr lang="en-US" sz="2800" dirty="0" smtClean="0"/>
          </a:p>
        </p:txBody>
      </p:sp>
      <p:pic>
        <p:nvPicPr>
          <p:cNvPr id="5" name="Picture 4"/>
          <p:cNvPicPr>
            <a:picLocks noChangeAspect="1"/>
          </p:cNvPicPr>
          <p:nvPr/>
        </p:nvPicPr>
        <p:blipFill>
          <a:blip r:embed="rId4"/>
          <a:stretch>
            <a:fillRect/>
          </a:stretch>
        </p:blipFill>
        <p:spPr>
          <a:xfrm>
            <a:off x="6012160" y="2420888"/>
            <a:ext cx="2929223" cy="3870759"/>
          </a:xfrm>
          <a:prstGeom prst="rect">
            <a:avLst/>
          </a:prstGeom>
          <a:ln>
            <a:noFill/>
          </a:ln>
          <a:effectLst>
            <a:softEdge rad="112500"/>
          </a:effectLst>
        </p:spPr>
      </p:pic>
    </p:spTree>
    <p:extLst>
      <p:ext uri="{BB962C8B-B14F-4D97-AF65-F5344CB8AC3E}">
        <p14:creationId xmlns:p14="http://schemas.microsoft.com/office/powerpoint/2010/main" val="2735196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268760"/>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8080"/>
                </a:solidFill>
              </a:rPr>
              <a:t>DELEGATION </a:t>
            </a:r>
            <a:endParaRPr lang="pt-BR" sz="40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3096344" y="2327775"/>
            <a:ext cx="5796136" cy="3621505"/>
          </a:xfrm>
          <a:prstGeom prst="rect">
            <a:avLst/>
          </a:prstGeom>
        </p:spPr>
        <p:txBody>
          <a:bodyPr wrap="square">
            <a:spAutoFit/>
          </a:bodyPr>
          <a:lstStyle/>
          <a:p>
            <a:pPr algn="ctr">
              <a:lnSpc>
                <a:spcPct val="120000"/>
              </a:lnSpc>
            </a:pPr>
            <a:r>
              <a:rPr lang="en-US" sz="3200" dirty="0"/>
              <a:t>One vitally important talent of a leader is the ability to delegate. Share responsibilities according to the gifts of your team </a:t>
            </a:r>
            <a:r>
              <a:rPr lang="en-US" sz="3200" dirty="0" smtClean="0"/>
              <a:t>members </a:t>
            </a:r>
            <a:r>
              <a:rPr lang="en-US" sz="3200" dirty="0"/>
              <a:t>and their level of capability and responsibility. </a:t>
            </a:r>
            <a:endParaRPr lang="en-US" sz="2800" dirty="0" smtClean="0"/>
          </a:p>
        </p:txBody>
      </p:sp>
    </p:spTree>
    <p:extLst>
      <p:ext uri="{BB962C8B-B14F-4D97-AF65-F5344CB8AC3E}">
        <p14:creationId xmlns:p14="http://schemas.microsoft.com/office/powerpoint/2010/main" val="3584688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64575"/>
            <a:ext cx="9144000"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a:solidFill>
                  <a:srgbClr val="008080"/>
                </a:solidFill>
              </a:rPr>
              <a:t>Consider the principles taught by Jethro: </a:t>
            </a:r>
          </a:p>
          <a:p>
            <a:pPr algn="ctr"/>
            <a:endParaRPr lang="pt-BR" sz="36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251774" y="2287900"/>
            <a:ext cx="8640452" cy="4462760"/>
          </a:xfrm>
          <a:prstGeom prst="rect">
            <a:avLst/>
          </a:prstGeom>
        </p:spPr>
        <p:txBody>
          <a:bodyPr wrap="square">
            <a:spAutoFit/>
          </a:bodyPr>
          <a:lstStyle/>
          <a:p>
            <a:endParaRPr lang="en-US" sz="1050" b="1" dirty="0" smtClean="0"/>
          </a:p>
          <a:p>
            <a:pPr marL="342900" indent="-342900">
              <a:buFont typeface="Arial" panose="020B0604020202020204" pitchFamily="34" charset="0"/>
              <a:buChar char="•"/>
            </a:pPr>
            <a:r>
              <a:rPr lang="en-US" sz="2400" b="1" dirty="0" smtClean="0"/>
              <a:t> </a:t>
            </a:r>
            <a:r>
              <a:rPr lang="en-US" sz="2400" dirty="0" smtClean="0"/>
              <a:t>“</a:t>
            </a:r>
            <a:r>
              <a:rPr lang="en-US" sz="2400" dirty="0"/>
              <a:t>The work is too </a:t>
            </a:r>
            <a:r>
              <a:rPr lang="en-US" sz="3200" b="1" dirty="0">
                <a:ln>
                  <a:solidFill>
                    <a:schemeClr val="bg1"/>
                  </a:solidFill>
                </a:ln>
                <a:solidFill>
                  <a:srgbClr val="C00000"/>
                </a:solidFill>
                <a:effectLst>
                  <a:outerShdw blurRad="38100" dist="38100" dir="2700000" algn="tl">
                    <a:srgbClr val="000000">
                      <a:alpha val="43137"/>
                    </a:srgbClr>
                  </a:outerShdw>
                </a:effectLst>
              </a:rPr>
              <a:t>heavy</a:t>
            </a:r>
            <a:r>
              <a:rPr lang="en-US" sz="3200" dirty="0">
                <a:ln>
                  <a:solidFill>
                    <a:schemeClr val="bg1"/>
                  </a:solidFill>
                </a:ln>
                <a:solidFill>
                  <a:srgbClr val="C00000"/>
                </a:solidFill>
                <a:effectLst>
                  <a:outerShdw blurRad="38100" dist="38100" dir="2700000" algn="tl">
                    <a:srgbClr val="000000">
                      <a:alpha val="43137"/>
                    </a:srgbClr>
                  </a:outerShdw>
                </a:effectLst>
              </a:rPr>
              <a:t> </a:t>
            </a:r>
            <a:r>
              <a:rPr lang="en-US" sz="2400" dirty="0"/>
              <a:t>for you; you cannot handle it </a:t>
            </a:r>
            <a:r>
              <a:rPr lang="en-US" sz="3200" b="1" dirty="0">
                <a:ln>
                  <a:solidFill>
                    <a:schemeClr val="bg1"/>
                  </a:solidFill>
                </a:ln>
                <a:solidFill>
                  <a:srgbClr val="C00000"/>
                </a:solidFill>
                <a:effectLst>
                  <a:outerShdw blurRad="38100" dist="38100" dir="2700000" algn="tl">
                    <a:srgbClr val="000000">
                      <a:alpha val="43137"/>
                    </a:srgbClr>
                  </a:outerShdw>
                </a:effectLst>
              </a:rPr>
              <a:t>alone</a:t>
            </a:r>
            <a:r>
              <a:rPr lang="en-US" sz="2400" dirty="0" smtClean="0"/>
              <a:t>.”</a:t>
            </a:r>
          </a:p>
          <a:p>
            <a:pPr marL="342900" indent="-342900">
              <a:buFont typeface="Arial" panose="020B0604020202020204" pitchFamily="34" charset="0"/>
              <a:buChar char="•"/>
            </a:pPr>
            <a:endParaRPr lang="pt-BR" sz="1050" dirty="0"/>
          </a:p>
          <a:p>
            <a:pPr marL="342900" lvl="0" indent="-342900" fontAlgn="base" hangingPunct="0">
              <a:buFont typeface="Arial" panose="020B0604020202020204" pitchFamily="34" charset="0"/>
              <a:buChar char="•"/>
            </a:pPr>
            <a:r>
              <a:rPr lang="en-US" sz="2400" dirty="0"/>
              <a:t>“You and these people will only </a:t>
            </a:r>
            <a:r>
              <a:rPr lang="en-US" sz="3200" b="1" dirty="0">
                <a:ln>
                  <a:solidFill>
                    <a:schemeClr val="bg1"/>
                  </a:solidFill>
                </a:ln>
                <a:solidFill>
                  <a:srgbClr val="C00000"/>
                </a:solidFill>
                <a:effectLst>
                  <a:outerShdw blurRad="38100" dist="38100" dir="2700000" algn="tl">
                    <a:srgbClr val="000000">
                      <a:alpha val="43137"/>
                    </a:srgbClr>
                  </a:outerShdw>
                </a:effectLst>
              </a:rPr>
              <a:t>wear</a:t>
            </a:r>
            <a:r>
              <a:rPr lang="en-US" sz="3200" dirty="0">
                <a:ln>
                  <a:solidFill>
                    <a:schemeClr val="bg1"/>
                  </a:solidFill>
                </a:ln>
                <a:solidFill>
                  <a:srgbClr val="009999"/>
                </a:solidFill>
                <a:effectLst>
                  <a:outerShdw blurRad="38100" dist="38100" dir="2700000" algn="tl">
                    <a:srgbClr val="000000">
                      <a:alpha val="43137"/>
                    </a:srgbClr>
                  </a:outerShdw>
                </a:effectLst>
              </a:rPr>
              <a:t> </a:t>
            </a:r>
            <a:r>
              <a:rPr lang="en-US" sz="2400" dirty="0"/>
              <a:t>yourselves out</a:t>
            </a:r>
            <a:r>
              <a:rPr lang="en-US" sz="2400" dirty="0" smtClean="0"/>
              <a:t>.”</a:t>
            </a:r>
          </a:p>
          <a:p>
            <a:pPr marL="342900" lvl="0" indent="-342900" fontAlgn="base" hangingPunct="0">
              <a:buFont typeface="Arial" panose="020B0604020202020204" pitchFamily="34" charset="0"/>
              <a:buChar char="•"/>
            </a:pPr>
            <a:endParaRPr lang="pt-BR" sz="1050" dirty="0"/>
          </a:p>
          <a:p>
            <a:pPr marL="342900" lvl="0" indent="-342900" fontAlgn="base" hangingPunct="0">
              <a:buFont typeface="Arial" panose="020B0604020202020204" pitchFamily="34" charset="0"/>
              <a:buChar char="•"/>
            </a:pPr>
            <a:r>
              <a:rPr lang="en-US" sz="2400" dirty="0"/>
              <a:t>The results will be more </a:t>
            </a:r>
            <a:r>
              <a:rPr lang="en-US" sz="3200" b="1" dirty="0">
                <a:ln>
                  <a:solidFill>
                    <a:schemeClr val="bg1"/>
                  </a:solidFill>
                </a:ln>
                <a:solidFill>
                  <a:srgbClr val="C00000"/>
                </a:solidFill>
                <a:effectLst>
                  <a:outerShdw blurRad="38100" dist="38100" dir="2700000" algn="tl">
                    <a:srgbClr val="000000">
                      <a:alpha val="43137"/>
                    </a:srgbClr>
                  </a:outerShdw>
                </a:effectLst>
              </a:rPr>
              <a:t>satisfying</a:t>
            </a:r>
            <a:r>
              <a:rPr lang="en-US" sz="3200" dirty="0">
                <a:ln>
                  <a:solidFill>
                    <a:schemeClr val="bg1"/>
                  </a:solidFill>
                </a:ln>
                <a:solidFill>
                  <a:srgbClr val="C00000"/>
                </a:solidFill>
                <a:effectLst>
                  <a:outerShdw blurRad="38100" dist="38100" dir="2700000" algn="tl">
                    <a:srgbClr val="000000">
                      <a:alpha val="43137"/>
                    </a:srgbClr>
                  </a:outerShdw>
                </a:effectLst>
              </a:rPr>
              <a:t> </a:t>
            </a:r>
            <a:r>
              <a:rPr lang="en-US" sz="2400" dirty="0"/>
              <a:t>to all if you delegate. </a:t>
            </a:r>
            <a:endParaRPr lang="en-US" sz="2400" dirty="0" smtClean="0"/>
          </a:p>
          <a:p>
            <a:pPr marL="342900" lvl="0" indent="-342900" fontAlgn="base" hangingPunct="0">
              <a:buFont typeface="Arial" panose="020B0604020202020204" pitchFamily="34" charset="0"/>
              <a:buChar char="•"/>
            </a:pPr>
            <a:endParaRPr lang="en-US" sz="1050" dirty="0" smtClean="0"/>
          </a:p>
          <a:p>
            <a:pPr marL="342900" lvl="0" indent="-342900" fontAlgn="base" hangingPunct="0">
              <a:buFont typeface="Arial" panose="020B0604020202020204" pitchFamily="34" charset="0"/>
              <a:buChar char="•"/>
            </a:pPr>
            <a:r>
              <a:rPr lang="en-US" sz="2400" dirty="0" smtClean="0"/>
              <a:t>Moses </a:t>
            </a:r>
            <a:r>
              <a:rPr lang="en-US" sz="2400" dirty="0"/>
              <a:t>would still be the </a:t>
            </a:r>
            <a:r>
              <a:rPr lang="en-US" sz="3200" b="1" dirty="0">
                <a:ln>
                  <a:solidFill>
                    <a:schemeClr val="bg1"/>
                  </a:solidFill>
                </a:ln>
                <a:solidFill>
                  <a:srgbClr val="C00000"/>
                </a:solidFill>
                <a:effectLst>
                  <a:outerShdw blurRad="38100" dist="38100" dir="2700000" algn="tl">
                    <a:srgbClr val="000000">
                      <a:alpha val="43137"/>
                    </a:srgbClr>
                  </a:outerShdw>
                </a:effectLst>
              </a:rPr>
              <a:t>leader</a:t>
            </a:r>
            <a:r>
              <a:rPr lang="en-US" sz="2400" dirty="0"/>
              <a:t>; he would teach spiritual principles and exercise legislative </a:t>
            </a:r>
            <a:r>
              <a:rPr lang="en-US" sz="2400" dirty="0" smtClean="0"/>
              <a:t>leadership.</a:t>
            </a:r>
          </a:p>
          <a:p>
            <a:pPr marL="342900" lvl="0" indent="-342900" fontAlgn="base" hangingPunct="0">
              <a:buFont typeface="Arial" panose="020B0604020202020204" pitchFamily="34" charset="0"/>
              <a:buChar char="•"/>
            </a:pPr>
            <a:endParaRPr lang="en-US" sz="1000" dirty="0" smtClean="0"/>
          </a:p>
          <a:p>
            <a:pPr marL="342900" indent="-342900" fontAlgn="base" hangingPunct="0">
              <a:buFont typeface="Arial" panose="020B0604020202020204" pitchFamily="34" charset="0"/>
              <a:buChar char="•"/>
            </a:pPr>
            <a:r>
              <a:rPr lang="en-US" sz="2400" dirty="0" smtClean="0"/>
              <a:t> “</a:t>
            </a:r>
            <a:r>
              <a:rPr lang="en-US" sz="2400" dirty="0"/>
              <a:t>If you do this and God so commands, you will be able </a:t>
            </a:r>
            <a:r>
              <a:rPr lang="en-US" sz="2400" dirty="0" smtClean="0"/>
              <a:t/>
            </a:r>
            <a:br>
              <a:rPr lang="en-US" sz="2400" dirty="0" smtClean="0"/>
            </a:br>
            <a:r>
              <a:rPr lang="en-US" sz="2400" dirty="0" smtClean="0"/>
              <a:t>to </a:t>
            </a:r>
            <a:r>
              <a:rPr lang="en-US" sz="3200" b="1" dirty="0" smtClean="0">
                <a:ln>
                  <a:solidFill>
                    <a:schemeClr val="bg1"/>
                  </a:solidFill>
                </a:ln>
                <a:solidFill>
                  <a:srgbClr val="C00000"/>
                </a:solidFill>
                <a:effectLst>
                  <a:outerShdw blurRad="38100" dist="38100" dir="2700000" algn="tl">
                    <a:srgbClr val="000000">
                      <a:alpha val="43137"/>
                    </a:srgbClr>
                  </a:outerShdw>
                </a:effectLst>
              </a:rPr>
              <a:t>stand</a:t>
            </a:r>
            <a:r>
              <a:rPr lang="en-US" sz="3200" dirty="0" smtClean="0">
                <a:ln>
                  <a:solidFill>
                    <a:schemeClr val="bg1"/>
                  </a:solidFill>
                </a:ln>
                <a:solidFill>
                  <a:srgbClr val="C00000"/>
                </a:solidFill>
                <a:effectLst>
                  <a:outerShdw blurRad="38100" dist="38100" dir="2700000" algn="tl">
                    <a:srgbClr val="000000">
                      <a:alpha val="43137"/>
                    </a:srgbClr>
                  </a:outerShdw>
                </a:effectLst>
              </a:rPr>
              <a:t> </a:t>
            </a:r>
            <a:r>
              <a:rPr lang="en-US" sz="2400" dirty="0"/>
              <a:t>the </a:t>
            </a:r>
            <a:r>
              <a:rPr lang="en-US" sz="3200" b="1" dirty="0">
                <a:ln>
                  <a:solidFill>
                    <a:schemeClr val="bg1"/>
                  </a:solidFill>
                </a:ln>
                <a:solidFill>
                  <a:srgbClr val="C00000"/>
                </a:solidFill>
                <a:effectLst>
                  <a:outerShdw blurRad="38100" dist="38100" dir="2700000" algn="tl">
                    <a:srgbClr val="000000">
                      <a:alpha val="43137"/>
                    </a:srgbClr>
                  </a:outerShdw>
                </a:effectLst>
              </a:rPr>
              <a:t>strain</a:t>
            </a:r>
            <a:r>
              <a:rPr lang="en-US" sz="2400" dirty="0" smtClean="0">
                <a:solidFill>
                  <a:srgbClr val="C00000"/>
                </a:solidFill>
              </a:rPr>
              <a:t>.</a:t>
            </a:r>
            <a:r>
              <a:rPr lang="en-US" sz="2400" dirty="0"/>
              <a:t>” (Exodus 18:23).</a:t>
            </a:r>
          </a:p>
          <a:p>
            <a:pPr marL="342900" lvl="0" indent="-342900" fontAlgn="base" hangingPunct="0">
              <a:buFont typeface="Arial" panose="020B0604020202020204" pitchFamily="34" charset="0"/>
              <a:buChar char="•"/>
            </a:pPr>
            <a:endParaRPr lang="pt-BR" sz="2400" dirty="0"/>
          </a:p>
        </p:txBody>
      </p:sp>
    </p:spTree>
    <p:extLst>
      <p:ext uri="{BB962C8B-B14F-4D97-AF65-F5344CB8AC3E}">
        <p14:creationId xmlns:p14="http://schemas.microsoft.com/office/powerpoint/2010/main" val="1139890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395536" y="860519"/>
            <a:ext cx="8388424"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smtClean="0">
                <a:solidFill>
                  <a:srgbClr val="008080"/>
                </a:solidFill>
              </a:rPr>
              <a:t>The </a:t>
            </a:r>
            <a:r>
              <a:rPr lang="en-US" sz="3600" b="1">
                <a:solidFill>
                  <a:srgbClr val="008080"/>
                </a:solidFill>
              </a:rPr>
              <a:t>benefits Moses </a:t>
            </a:r>
            <a:endParaRPr lang="en-US" sz="3600" b="1" smtClean="0">
              <a:solidFill>
                <a:srgbClr val="008080"/>
              </a:solidFill>
            </a:endParaRPr>
          </a:p>
          <a:p>
            <a:pPr algn="ctr"/>
            <a:r>
              <a:rPr lang="en-US" sz="3600" b="1" dirty="0" smtClean="0">
                <a:solidFill>
                  <a:srgbClr val="008080"/>
                </a:solidFill>
              </a:rPr>
              <a:t>would </a:t>
            </a:r>
            <a:r>
              <a:rPr lang="en-US" sz="3600" b="1" dirty="0">
                <a:solidFill>
                  <a:srgbClr val="008080"/>
                </a:solidFill>
              </a:rPr>
              <a:t>receive by delegating</a:t>
            </a:r>
            <a:endParaRPr lang="pt-BR" sz="36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251520" y="2060848"/>
            <a:ext cx="8676837" cy="4293483"/>
          </a:xfrm>
          <a:prstGeom prst="rect">
            <a:avLst/>
          </a:prstGeom>
        </p:spPr>
        <p:txBody>
          <a:bodyPr wrap="square">
            <a:spAutoFit/>
          </a:bodyPr>
          <a:lstStyle/>
          <a:p>
            <a:pPr marL="342900" lvl="0" indent="-342900" fontAlgn="base" hangingPunct="0">
              <a:buFont typeface="Arial" charset="0"/>
              <a:buChar char="•"/>
            </a:pPr>
            <a:r>
              <a:rPr lang="en-US" sz="2400" dirty="0" smtClean="0"/>
              <a:t>Less physical and mental </a:t>
            </a:r>
            <a:r>
              <a:rPr lang="en-US" sz="3200" b="1" dirty="0" smtClean="0">
                <a:ln>
                  <a:solidFill>
                    <a:schemeClr val="bg1"/>
                  </a:solidFill>
                </a:ln>
                <a:solidFill>
                  <a:srgbClr val="C00000"/>
                </a:solidFill>
                <a:effectLst>
                  <a:outerShdw blurRad="38100" dist="38100" dir="2700000" algn="tl">
                    <a:srgbClr val="000000">
                      <a:alpha val="43137"/>
                    </a:srgbClr>
                  </a:outerShdw>
                </a:effectLst>
              </a:rPr>
              <a:t>exhaustion</a:t>
            </a:r>
          </a:p>
          <a:p>
            <a:pPr marL="342900" lvl="0" indent="-342900" fontAlgn="base" hangingPunct="0">
              <a:buFont typeface="Arial" panose="020B0604020202020204" pitchFamily="34" charset="0"/>
              <a:buChar char="•"/>
            </a:pPr>
            <a:endParaRPr lang="pt-BR" sz="500" dirty="0" smtClean="0">
              <a:ln>
                <a:solidFill>
                  <a:schemeClr val="bg1"/>
                </a:solidFill>
              </a:ln>
              <a:solidFill>
                <a:srgbClr val="009999"/>
              </a:solidFill>
              <a:effectLst>
                <a:outerShdw blurRad="38100" dist="38100" dir="2700000" algn="tl">
                  <a:srgbClr val="000000">
                    <a:alpha val="43137"/>
                  </a:srgbClr>
                </a:outerShdw>
              </a:effectLst>
            </a:endParaRPr>
          </a:p>
          <a:p>
            <a:pPr marL="342900" lvl="0" indent="-342900" fontAlgn="base" hangingPunct="0">
              <a:buFont typeface="Arial" panose="020B0604020202020204" pitchFamily="34" charset="0"/>
              <a:buChar char="•"/>
            </a:pPr>
            <a:r>
              <a:rPr lang="en-US" sz="2400" dirty="0" smtClean="0"/>
              <a:t>Those </a:t>
            </a:r>
            <a:r>
              <a:rPr lang="en-US" sz="2400" dirty="0"/>
              <a:t>ministered to were more </a:t>
            </a:r>
            <a:r>
              <a:rPr lang="en-US" sz="3200" b="1" dirty="0" smtClean="0">
                <a:ln>
                  <a:solidFill>
                    <a:schemeClr val="bg1"/>
                  </a:solidFill>
                </a:ln>
                <a:solidFill>
                  <a:srgbClr val="C00000"/>
                </a:solidFill>
                <a:effectLst>
                  <a:outerShdw blurRad="38100" dist="38100" dir="2700000" algn="tl">
                    <a:srgbClr val="000000">
                      <a:alpha val="43137"/>
                    </a:srgbClr>
                  </a:outerShdw>
                </a:effectLst>
              </a:rPr>
              <a:t>satisfied</a:t>
            </a:r>
          </a:p>
          <a:p>
            <a:pPr marL="342900" lvl="0" indent="-342900" fontAlgn="base" hangingPunct="0">
              <a:buFont typeface="Arial" panose="020B0604020202020204" pitchFamily="34" charset="0"/>
              <a:buChar char="•"/>
            </a:pPr>
            <a:endParaRPr lang="pt-BR" sz="500" dirty="0">
              <a:ln>
                <a:solidFill>
                  <a:schemeClr val="bg1"/>
                </a:solidFill>
              </a:ln>
              <a:solidFill>
                <a:srgbClr val="008080"/>
              </a:solidFill>
              <a:effectLst>
                <a:outerShdw blurRad="38100" dist="38100" dir="2700000" algn="tl">
                  <a:srgbClr val="000000">
                    <a:alpha val="43137"/>
                  </a:srgbClr>
                </a:outerShdw>
              </a:effectLst>
            </a:endParaRPr>
          </a:p>
          <a:p>
            <a:pPr marL="342900" lvl="0" indent="-342900" fontAlgn="base" hangingPunct="0">
              <a:buFont typeface="Arial" panose="020B0604020202020204" pitchFamily="34" charset="0"/>
              <a:buChar char="•"/>
            </a:pPr>
            <a:r>
              <a:rPr lang="en-US" sz="2400" dirty="0"/>
              <a:t>He was able to </a:t>
            </a:r>
            <a:r>
              <a:rPr lang="en-US" sz="3200" b="1" dirty="0">
                <a:ln>
                  <a:solidFill>
                    <a:schemeClr val="bg1"/>
                  </a:solidFill>
                </a:ln>
                <a:solidFill>
                  <a:srgbClr val="C00000"/>
                </a:solidFill>
                <a:effectLst>
                  <a:outerShdw blurRad="38100" dist="38100" dir="2700000" algn="tl">
                    <a:srgbClr val="000000">
                      <a:alpha val="43137"/>
                    </a:srgbClr>
                  </a:outerShdw>
                </a:effectLst>
              </a:rPr>
              <a:t>focus</a:t>
            </a:r>
            <a:r>
              <a:rPr lang="en-US" sz="3200" dirty="0">
                <a:ln>
                  <a:solidFill>
                    <a:schemeClr val="bg1"/>
                  </a:solidFill>
                </a:ln>
                <a:solidFill>
                  <a:srgbClr val="008080"/>
                </a:solidFill>
                <a:effectLst>
                  <a:outerShdw blurRad="38100" dist="38100" dir="2700000" algn="tl">
                    <a:srgbClr val="000000">
                      <a:alpha val="43137"/>
                    </a:srgbClr>
                  </a:outerShdw>
                </a:effectLst>
              </a:rPr>
              <a:t> </a:t>
            </a:r>
            <a:r>
              <a:rPr lang="en-US" sz="2400" dirty="0"/>
              <a:t>on the larger </a:t>
            </a:r>
            <a:r>
              <a:rPr lang="en-US" sz="2400" dirty="0" smtClean="0"/>
              <a:t>issues</a:t>
            </a:r>
          </a:p>
          <a:p>
            <a:pPr marL="342900" lvl="0" indent="-342900" fontAlgn="base" hangingPunct="0">
              <a:buFont typeface="Arial" panose="020B0604020202020204" pitchFamily="34" charset="0"/>
              <a:buChar char="•"/>
            </a:pPr>
            <a:endParaRPr lang="pt-BR" sz="500" dirty="0"/>
          </a:p>
          <a:p>
            <a:pPr marL="342900" lvl="0" indent="-342900" fontAlgn="base" hangingPunct="0">
              <a:buFont typeface="Arial" panose="020B0604020202020204" pitchFamily="34" charset="0"/>
              <a:buChar char="•"/>
            </a:pPr>
            <a:r>
              <a:rPr lang="en-US" sz="2400" dirty="0"/>
              <a:t>He put to use </a:t>
            </a:r>
            <a:r>
              <a:rPr lang="en-US" sz="2400" dirty="0" smtClean="0"/>
              <a:t>the </a:t>
            </a:r>
            <a:r>
              <a:rPr lang="en-US" sz="3200" b="1" dirty="0" smtClean="0">
                <a:ln>
                  <a:solidFill>
                    <a:schemeClr val="bg1"/>
                  </a:solidFill>
                </a:ln>
                <a:solidFill>
                  <a:srgbClr val="C00000"/>
                </a:solidFill>
                <a:effectLst>
                  <a:outerShdw blurRad="38100" dist="38100" dir="2700000" algn="tl">
                    <a:srgbClr val="000000">
                      <a:alpha val="43137"/>
                    </a:srgbClr>
                  </a:outerShdw>
                </a:effectLst>
              </a:rPr>
              <a:t>gifts</a:t>
            </a:r>
            <a:r>
              <a:rPr lang="en-US" sz="3200" dirty="0" smtClean="0">
                <a:ln>
                  <a:solidFill>
                    <a:schemeClr val="bg1"/>
                  </a:solidFill>
                </a:ln>
                <a:solidFill>
                  <a:srgbClr val="008080"/>
                </a:solidFill>
                <a:effectLst>
                  <a:outerShdw blurRad="38100" dist="38100" dir="2700000" algn="tl">
                    <a:srgbClr val="000000">
                      <a:alpha val="43137"/>
                    </a:srgbClr>
                  </a:outerShdw>
                </a:effectLst>
              </a:rPr>
              <a:t> </a:t>
            </a:r>
            <a:r>
              <a:rPr lang="en-US" sz="2400" dirty="0"/>
              <a:t>of </a:t>
            </a:r>
            <a:r>
              <a:rPr lang="en-US" sz="2400" dirty="0" smtClean="0"/>
              <a:t>others</a:t>
            </a:r>
          </a:p>
          <a:p>
            <a:pPr marL="342900" lvl="0" indent="-342900" fontAlgn="base" hangingPunct="0">
              <a:buFont typeface="Arial" panose="020B0604020202020204" pitchFamily="34" charset="0"/>
              <a:buChar char="•"/>
            </a:pPr>
            <a:endParaRPr lang="pt-BR" sz="500" dirty="0"/>
          </a:p>
          <a:p>
            <a:pPr marL="342900" lvl="0" indent="-342900" fontAlgn="base" hangingPunct="0">
              <a:buFont typeface="Arial" panose="020B0604020202020204" pitchFamily="34" charset="0"/>
              <a:buChar char="•"/>
            </a:pPr>
            <a:r>
              <a:rPr lang="en-US" sz="2400" dirty="0"/>
              <a:t>He developed a team of “allies” all determined to </a:t>
            </a:r>
            <a:r>
              <a:rPr lang="en-US" sz="3200" b="1" dirty="0">
                <a:ln>
                  <a:solidFill>
                    <a:schemeClr val="bg1"/>
                  </a:solidFill>
                </a:ln>
                <a:solidFill>
                  <a:srgbClr val="C00000"/>
                </a:solidFill>
                <a:effectLst>
                  <a:outerShdw blurRad="38100" dist="38100" dir="2700000" algn="tl">
                    <a:srgbClr val="000000">
                      <a:alpha val="43137"/>
                    </a:srgbClr>
                  </a:outerShdw>
                </a:effectLst>
              </a:rPr>
              <a:t>accomplish</a:t>
            </a:r>
            <a:r>
              <a:rPr lang="en-US" sz="3200" dirty="0">
                <a:ln>
                  <a:solidFill>
                    <a:schemeClr val="bg1"/>
                  </a:solidFill>
                </a:ln>
                <a:solidFill>
                  <a:srgbClr val="C00000"/>
                </a:solidFill>
                <a:effectLst>
                  <a:outerShdw blurRad="38100" dist="38100" dir="2700000" algn="tl">
                    <a:srgbClr val="000000">
                      <a:alpha val="43137"/>
                    </a:srgbClr>
                  </a:outerShdw>
                </a:effectLst>
              </a:rPr>
              <a:t> </a:t>
            </a:r>
            <a:r>
              <a:rPr lang="en-US" sz="2400" dirty="0"/>
              <a:t>the same </a:t>
            </a:r>
            <a:r>
              <a:rPr lang="en-US" sz="3200" b="1" dirty="0" smtClean="0">
                <a:ln>
                  <a:solidFill>
                    <a:schemeClr val="bg1"/>
                  </a:solidFill>
                </a:ln>
                <a:solidFill>
                  <a:srgbClr val="C00000"/>
                </a:solidFill>
                <a:effectLst>
                  <a:outerShdw blurRad="38100" dist="38100" dir="2700000" algn="tl">
                    <a:srgbClr val="000000">
                      <a:alpha val="43137"/>
                    </a:srgbClr>
                  </a:outerShdw>
                </a:effectLst>
              </a:rPr>
              <a:t>goal</a:t>
            </a:r>
          </a:p>
          <a:p>
            <a:pPr marL="342900" lvl="0" indent="-342900" fontAlgn="base" hangingPunct="0">
              <a:buFont typeface="Arial" panose="020B0604020202020204" pitchFamily="34" charset="0"/>
              <a:buChar char="•"/>
            </a:pPr>
            <a:endParaRPr lang="pt-BR" sz="500" dirty="0">
              <a:ln>
                <a:solidFill>
                  <a:schemeClr val="bg1"/>
                </a:solidFill>
              </a:ln>
              <a:solidFill>
                <a:srgbClr val="008080"/>
              </a:solidFill>
              <a:effectLst>
                <a:outerShdw blurRad="38100" dist="38100" dir="2700000" algn="tl">
                  <a:srgbClr val="000000">
                    <a:alpha val="43137"/>
                  </a:srgbClr>
                </a:outerShdw>
              </a:effectLst>
            </a:endParaRPr>
          </a:p>
          <a:p>
            <a:pPr marL="342900" lvl="0" indent="-342900" fontAlgn="base" hangingPunct="0">
              <a:buFont typeface="Arial" panose="020B0604020202020204" pitchFamily="34" charset="0"/>
              <a:buChar char="•"/>
            </a:pPr>
            <a:r>
              <a:rPr lang="en-US" sz="2400" dirty="0"/>
              <a:t>He put a system in place that would be </a:t>
            </a:r>
            <a:r>
              <a:rPr lang="en-US" sz="3200" b="1" dirty="0">
                <a:ln>
                  <a:solidFill>
                    <a:schemeClr val="bg1"/>
                  </a:solidFill>
                </a:ln>
                <a:solidFill>
                  <a:srgbClr val="C00000"/>
                </a:solidFill>
                <a:effectLst>
                  <a:outerShdw blurRad="38100" dist="38100" dir="2700000" algn="tl">
                    <a:srgbClr val="000000">
                      <a:alpha val="43137"/>
                    </a:srgbClr>
                  </a:outerShdw>
                </a:effectLst>
              </a:rPr>
              <a:t>effective</a:t>
            </a:r>
            <a:r>
              <a:rPr lang="en-US" sz="3200" dirty="0">
                <a:ln>
                  <a:solidFill>
                    <a:schemeClr val="bg1"/>
                  </a:solidFill>
                </a:ln>
                <a:solidFill>
                  <a:srgbClr val="008080"/>
                </a:solidFill>
                <a:effectLst>
                  <a:outerShdw blurRad="38100" dist="38100" dir="2700000" algn="tl">
                    <a:srgbClr val="000000">
                      <a:alpha val="43137"/>
                    </a:srgbClr>
                  </a:outerShdw>
                </a:effectLst>
              </a:rPr>
              <a:t> </a:t>
            </a:r>
            <a:r>
              <a:rPr lang="en-US" sz="2400" dirty="0"/>
              <a:t>once he was no longer the leader</a:t>
            </a:r>
            <a:endParaRPr lang="pt-BR" sz="2400" dirty="0"/>
          </a:p>
        </p:txBody>
      </p:sp>
    </p:spTree>
    <p:extLst>
      <p:ext uri="{BB962C8B-B14F-4D97-AF65-F5344CB8AC3E}">
        <p14:creationId xmlns:p14="http://schemas.microsoft.com/office/powerpoint/2010/main" val="4188747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323528" y="1736845"/>
            <a:ext cx="5616624" cy="4212435"/>
          </a:xfrm>
          <a:prstGeom prst="rect">
            <a:avLst/>
          </a:prstGeom>
        </p:spPr>
        <p:txBody>
          <a:bodyPr wrap="square">
            <a:spAutoFit/>
          </a:bodyPr>
          <a:lstStyle/>
          <a:p>
            <a:pPr algn="ctr">
              <a:lnSpc>
                <a:spcPct val="120000"/>
              </a:lnSpc>
            </a:pPr>
            <a:r>
              <a:rPr lang="en-US" sz="3200" b="1" dirty="0">
                <a:solidFill>
                  <a:srgbClr val="C00000"/>
                </a:solidFill>
              </a:rPr>
              <a:t>Leadership is a calling, a mission.</a:t>
            </a:r>
            <a:r>
              <a:rPr lang="en-US" sz="3200" b="1" dirty="0"/>
              <a:t> It is an opportunity to be a blessing to many. </a:t>
            </a:r>
            <a:r>
              <a:rPr lang="en-US" sz="3200" b="1" dirty="0" smtClean="0"/>
              <a:t>At </a:t>
            </a:r>
            <a:r>
              <a:rPr lang="en-US" sz="3200" b="1" dirty="0"/>
              <a:t>times you may feel overwhelmed by </a:t>
            </a:r>
            <a:r>
              <a:rPr lang="en-US" sz="3200" b="1" dirty="0" smtClean="0"/>
              <a:t>your responsibilities</a:t>
            </a:r>
            <a:r>
              <a:rPr lang="en-US" sz="3200" b="1" dirty="0"/>
              <a:t>. </a:t>
            </a:r>
            <a:r>
              <a:rPr lang="en-US" sz="3200" b="1" dirty="0">
                <a:solidFill>
                  <a:srgbClr val="C00000"/>
                </a:solidFill>
              </a:rPr>
              <a:t>But remember that the skills of an effective leader can be learned. </a:t>
            </a:r>
            <a:endParaRPr lang="pt-BR" sz="3200" b="1" dirty="0">
              <a:solidFill>
                <a:srgbClr val="C00000"/>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9247" y="2708920"/>
            <a:ext cx="3259177" cy="3557776"/>
          </a:xfrm>
          <a:prstGeom prst="rect">
            <a:avLst/>
          </a:prstGeom>
        </p:spPr>
      </p:pic>
    </p:spTree>
    <p:extLst>
      <p:ext uri="{BB962C8B-B14F-4D97-AF65-F5344CB8AC3E}">
        <p14:creationId xmlns:p14="http://schemas.microsoft.com/office/powerpoint/2010/main" val="1246531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791580" y="1124744"/>
            <a:ext cx="5580620" cy="5045484"/>
          </a:xfrm>
          <a:prstGeom prst="rect">
            <a:avLst/>
          </a:prstGeom>
        </p:spPr>
        <p:txBody>
          <a:bodyPr wrap="square">
            <a:spAutoFit/>
          </a:bodyPr>
          <a:lstStyle/>
          <a:p>
            <a:pPr>
              <a:lnSpc>
                <a:spcPct val="150000"/>
              </a:lnSpc>
            </a:pPr>
            <a:r>
              <a:rPr lang="en-US" sz="3600" b="1" dirty="0">
                <a:solidFill>
                  <a:srgbClr val="C00000"/>
                </a:solidFill>
              </a:rPr>
              <a:t>You are a leader. </a:t>
            </a:r>
            <a:endParaRPr lang="en-US" sz="3600" b="1" dirty="0" smtClean="0">
              <a:solidFill>
                <a:srgbClr val="C00000"/>
              </a:solidFill>
            </a:endParaRPr>
          </a:p>
          <a:p>
            <a:pPr>
              <a:lnSpc>
                <a:spcPct val="120000"/>
              </a:lnSpc>
            </a:pPr>
            <a:r>
              <a:rPr lang="en-US" sz="2800" i="1" dirty="0" smtClean="0"/>
              <a:t>You </a:t>
            </a:r>
            <a:r>
              <a:rPr lang="en-US" sz="2800" i="1" dirty="0"/>
              <a:t>can become a better leader. Pray often. Commit your talents and abilities to God. Learn constantly. Observe effective leaders. Delegate. Be kind to yourself—take time for rest, relaxation, and fun. </a:t>
            </a:r>
            <a:r>
              <a:rPr lang="en-US" sz="2800" i="1" dirty="0">
                <a:solidFill>
                  <a:srgbClr val="C00000"/>
                </a:solidFill>
              </a:rPr>
              <a:t>And know that God will give you strength and wisdom for the task. </a:t>
            </a:r>
            <a:endParaRPr lang="pt-BR" sz="2800" i="1" dirty="0">
              <a:solidFill>
                <a:srgbClr val="C00000"/>
              </a:solidFill>
            </a:endParaRPr>
          </a:p>
        </p:txBody>
      </p:sp>
      <p:pic>
        <p:nvPicPr>
          <p:cNvPr id="4" name="Picture 3"/>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0000" b="90000" l="0" r="85328"/>
                    </a14:imgEffect>
                  </a14:imgLayer>
                </a14:imgProps>
              </a:ext>
              <a:ext uri="{28A0092B-C50C-407E-A947-70E740481C1C}">
                <a14:useLocalDpi xmlns:a14="http://schemas.microsoft.com/office/drawing/2010/main"/>
              </a:ext>
            </a:extLst>
          </a:blip>
          <a:srcRect/>
          <a:stretch/>
        </p:blipFill>
        <p:spPr>
          <a:xfrm>
            <a:off x="5824005" y="3717032"/>
            <a:ext cx="3828340" cy="3490599"/>
          </a:xfrm>
          <a:prstGeom prst="rect">
            <a:avLst/>
          </a:prstGeom>
        </p:spPr>
      </p:pic>
    </p:spTree>
    <p:extLst>
      <p:ext uri="{BB962C8B-B14F-4D97-AF65-F5344CB8AC3E}">
        <p14:creationId xmlns:p14="http://schemas.microsoft.com/office/powerpoint/2010/main" val="2475014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704106" y="1916832"/>
            <a:ext cx="7735788" cy="3785652"/>
          </a:xfrm>
          <a:prstGeom prst="rect">
            <a:avLst/>
          </a:prstGeom>
        </p:spPr>
        <p:txBody>
          <a:bodyPr wrap="square">
            <a:spAutoFit/>
          </a:bodyPr>
          <a:lstStyle/>
          <a:p>
            <a:pPr algn="ctr">
              <a:lnSpc>
                <a:spcPct val="150000"/>
              </a:lnSpc>
            </a:pPr>
            <a:r>
              <a:rPr lang="en-US" sz="4000" b="1" dirty="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rPr>
              <a:t>We all recognize the importance of leadership. Leadership clearly makes the difference in the success or failure of organizations. </a:t>
            </a:r>
            <a:endParaRPr lang="pt-BR" sz="4000" b="1" dirty="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600" b="1" dirty="0">
                <a:solidFill>
                  <a:srgbClr val="009999"/>
                </a:solidFill>
              </a:rPr>
              <a:t>What is a Leader?</a:t>
            </a:r>
            <a:endParaRPr lang="pt-BR" sz="3600" dirty="0">
              <a:solidFill>
                <a:srgbClr val="009999"/>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3851920" y="2227411"/>
            <a:ext cx="5161919" cy="2641749"/>
          </a:xfrm>
          <a:prstGeom prst="rect">
            <a:avLst/>
          </a:prstGeom>
        </p:spPr>
        <p:txBody>
          <a:bodyPr wrap="square">
            <a:spAutoFit/>
          </a:bodyPr>
          <a:lstStyle/>
          <a:p>
            <a:pPr lvl="0" algn="ctr">
              <a:lnSpc>
                <a:spcPct val="150000"/>
              </a:lnSpc>
            </a:pPr>
            <a:r>
              <a:rPr lang="en-US" sz="2800" dirty="0"/>
              <a:t>Simply put, a leader is a person who leads and has followers who will follow.  Unless we can inspire followers, we’re not “leaders.” </a:t>
            </a:r>
            <a:endParaRPr lang="pt-BR" sz="2800" dirty="0">
              <a:ln>
                <a:solidFill>
                  <a:schemeClr val="bg1"/>
                </a:solidFill>
              </a:ln>
              <a:solidFill>
                <a:srgbClr val="9A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a:solidFill>
                  <a:srgbClr val="008080"/>
                </a:solidFill>
              </a:rPr>
              <a:t>Learning to Lead</a:t>
            </a:r>
            <a:endParaRPr lang="pt-BR" sz="40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694896" y="2675815"/>
            <a:ext cx="4309152" cy="2985433"/>
          </a:xfrm>
          <a:prstGeom prst="rect">
            <a:avLst/>
          </a:prstGeom>
        </p:spPr>
        <p:txBody>
          <a:bodyPr wrap="square">
            <a:spAutoFit/>
          </a:bodyPr>
          <a:lstStyle/>
          <a:p>
            <a:pPr lvl="0" algn="ctr"/>
            <a:r>
              <a:rPr lang="en-US" sz="3600" dirty="0"/>
              <a:t>One key to effective leadership is recognizing that you can </a:t>
            </a:r>
            <a:r>
              <a:rPr lang="en-US" sz="4400" b="1" u="sng" dirty="0">
                <a:ln>
                  <a:solidFill>
                    <a:schemeClr val="bg1"/>
                  </a:solidFill>
                </a:ln>
                <a:solidFill>
                  <a:srgbClr val="008080"/>
                </a:solidFill>
                <a:effectLst>
                  <a:outerShdw blurRad="38100" dist="38100" dir="2700000" algn="tl">
                    <a:srgbClr val="000000">
                      <a:alpha val="43137"/>
                    </a:srgbClr>
                  </a:outerShdw>
                </a:effectLst>
              </a:rPr>
              <a:t>learn</a:t>
            </a:r>
            <a:r>
              <a:rPr lang="en-US" sz="4400" dirty="0">
                <a:ln>
                  <a:solidFill>
                    <a:schemeClr val="bg1"/>
                  </a:solidFill>
                </a:ln>
                <a:solidFill>
                  <a:srgbClr val="009999"/>
                </a:solidFill>
                <a:effectLst>
                  <a:outerShdw blurRad="38100" dist="38100" dir="2700000" algn="tl">
                    <a:srgbClr val="000000">
                      <a:alpha val="43137"/>
                    </a:srgbClr>
                  </a:outerShdw>
                </a:effectLst>
              </a:rPr>
              <a:t> </a:t>
            </a:r>
            <a:r>
              <a:rPr lang="en-US" sz="3600" dirty="0"/>
              <a:t>to become a better leader. </a:t>
            </a:r>
            <a:endParaRPr lang="pt-BR" sz="3600" dirty="0">
              <a:ln>
                <a:solidFill>
                  <a:schemeClr val="bg1"/>
                </a:solidFill>
              </a:ln>
              <a:solidFill>
                <a:srgbClr val="9A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a:stretch>
            <a:fillRect/>
          </a:stretch>
        </p:blipFill>
        <p:spPr>
          <a:xfrm>
            <a:off x="5220072" y="2356997"/>
            <a:ext cx="3623067" cy="3623067"/>
          </a:xfrm>
          <a:prstGeom prst="rect">
            <a:avLst/>
          </a:prstGeom>
          <a:ln>
            <a:noFill/>
          </a:ln>
          <a:effectLst>
            <a:softEdge rad="112500"/>
          </a:effectLst>
        </p:spPr>
      </p:pic>
    </p:spTree>
    <p:extLst>
      <p:ext uri="{BB962C8B-B14F-4D97-AF65-F5344CB8AC3E}">
        <p14:creationId xmlns:p14="http://schemas.microsoft.com/office/powerpoint/2010/main" val="308836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0768"/>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8080"/>
                </a:solidFill>
              </a:rPr>
              <a:t>Effective Leadership Characteristics </a:t>
            </a:r>
            <a:endParaRPr lang="pt-BR" sz="40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6156176" y="2470244"/>
            <a:ext cx="2736304" cy="3046988"/>
          </a:xfrm>
          <a:prstGeom prst="rect">
            <a:avLst/>
          </a:prstGeom>
        </p:spPr>
        <p:txBody>
          <a:bodyPr wrap="square">
            <a:spAutoFit/>
          </a:bodyPr>
          <a:lstStyle/>
          <a:p>
            <a:pPr lvl="0" algn="ctr">
              <a:lnSpc>
                <a:spcPct val="150000"/>
              </a:lnSpc>
            </a:pPr>
            <a:r>
              <a:rPr lang="en-US" sz="3200" b="1" dirty="0"/>
              <a:t>What are </a:t>
            </a:r>
            <a:r>
              <a:rPr lang="en-US" sz="3200" b="1" dirty="0" smtClean="0"/>
              <a:t>the </a:t>
            </a:r>
            <a:r>
              <a:rPr lang="en-US" sz="3200" b="1" dirty="0"/>
              <a:t>characteristics of effective leaders?</a:t>
            </a:r>
            <a:endParaRPr lang="pt-BR" sz="3200" b="1" dirty="0">
              <a:ln>
                <a:solidFill>
                  <a:schemeClr val="bg1"/>
                </a:solidFill>
              </a:ln>
              <a:solidFill>
                <a:srgbClr val="9A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705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8080"/>
                </a:solidFill>
              </a:rPr>
              <a:t>1. BE COMMITED TO GOD </a:t>
            </a:r>
            <a:endParaRPr lang="pt-BR" sz="40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395536" y="2614260"/>
            <a:ext cx="6480720" cy="3046988"/>
          </a:xfrm>
          <a:prstGeom prst="rect">
            <a:avLst/>
          </a:prstGeom>
        </p:spPr>
        <p:txBody>
          <a:bodyPr wrap="square">
            <a:spAutoFit/>
          </a:bodyPr>
          <a:lstStyle/>
          <a:p>
            <a:pPr lvl="0" algn="ctr"/>
            <a:r>
              <a:rPr lang="en-US" sz="3200" i="1" smtClean="0"/>
              <a:t>As </a:t>
            </a:r>
            <a:r>
              <a:rPr lang="en-US" sz="3200" i="1" dirty="0"/>
              <a:t>a Christian leader, first and foremost you must have a commitment to God</a:t>
            </a:r>
            <a:r>
              <a:rPr lang="en-US" sz="3200" i="1" dirty="0" smtClean="0"/>
              <a:t>. </a:t>
            </a:r>
            <a:r>
              <a:rPr lang="en-US" sz="3200" i="1" dirty="0"/>
              <a:t>That commitment will be revealed in your words and actions and the way you interact with people</a:t>
            </a:r>
            <a:r>
              <a:rPr lang="en-US" sz="2800" i="1" dirty="0"/>
              <a:t>.</a:t>
            </a:r>
            <a:endParaRPr lang="pt-BR" sz="2800" i="1" dirty="0">
              <a:ln>
                <a:solidFill>
                  <a:schemeClr val="bg1"/>
                </a:solidFill>
              </a:ln>
              <a:solidFill>
                <a:srgbClr val="9A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876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8080"/>
                </a:solidFill>
              </a:rPr>
              <a:t>2. HAVE A VISION </a:t>
            </a:r>
            <a:endParaRPr lang="pt-BR" sz="40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611560" y="2420888"/>
            <a:ext cx="6012668" cy="3637919"/>
          </a:xfrm>
          <a:prstGeom prst="rect">
            <a:avLst/>
          </a:prstGeom>
        </p:spPr>
        <p:txBody>
          <a:bodyPr wrap="square">
            <a:spAutoFit/>
          </a:bodyPr>
          <a:lstStyle/>
          <a:p>
            <a:pPr>
              <a:lnSpc>
                <a:spcPct val="120000"/>
              </a:lnSpc>
            </a:pPr>
            <a:r>
              <a:rPr lang="en-US" sz="3200" i="1" dirty="0" smtClean="0"/>
              <a:t>Leaders </a:t>
            </a:r>
            <a:r>
              <a:rPr lang="en-US" sz="3200" i="1" dirty="0"/>
              <a:t>need to have a strongly defined vision of what their organization can and should accomplish. This vision needs to be clearly articulated to their team or department. </a:t>
            </a:r>
            <a:endParaRPr lang="pt-BR" sz="3200" i="1"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5650" y="4096888"/>
            <a:ext cx="2208350" cy="2761112"/>
          </a:xfrm>
          <a:prstGeom prst="rect">
            <a:avLst/>
          </a:prstGeom>
        </p:spPr>
      </p:pic>
    </p:spTree>
    <p:extLst>
      <p:ext uri="{BB962C8B-B14F-4D97-AF65-F5344CB8AC3E}">
        <p14:creationId xmlns:p14="http://schemas.microsoft.com/office/powerpoint/2010/main" val="3326145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0768"/>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smtClean="0">
                <a:solidFill>
                  <a:srgbClr val="008080"/>
                </a:solidFill>
              </a:rPr>
              <a:t>3. BE A LEARNER </a:t>
            </a:r>
            <a:endParaRPr lang="pt-BR" sz="4000" b="1" dirty="0">
              <a:solidFill>
                <a:srgbClr val="008080"/>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4860032" y="2204864"/>
            <a:ext cx="4176464" cy="4228850"/>
          </a:xfrm>
          <a:prstGeom prst="rect">
            <a:avLst/>
          </a:prstGeom>
        </p:spPr>
        <p:txBody>
          <a:bodyPr wrap="square">
            <a:spAutoFit/>
          </a:bodyPr>
          <a:lstStyle/>
          <a:p>
            <a:pPr lvl="0" algn="ctr" hangingPunct="0">
              <a:lnSpc>
                <a:spcPct val="120000"/>
              </a:lnSpc>
            </a:pPr>
            <a:r>
              <a:rPr lang="en-US" sz="3200" i="1" smtClean="0"/>
              <a:t>If </a:t>
            </a:r>
            <a:r>
              <a:rPr lang="en-US" sz="3200" i="1" dirty="0"/>
              <a:t>you wish to be an effective leader, you must be a continual learner. Not </a:t>
            </a:r>
            <a:r>
              <a:rPr lang="en-US" sz="3200" i="1" dirty="0" smtClean="0"/>
              <a:t>one </a:t>
            </a:r>
            <a:r>
              <a:rPr lang="en-US" sz="3200" i="1" dirty="0"/>
              <a:t>of us has </a:t>
            </a:r>
            <a:r>
              <a:rPr lang="en-US" sz="3200" i="1" dirty="0" smtClean="0"/>
              <a:t>enough</a:t>
            </a:r>
            <a:r>
              <a:rPr lang="en-US" sz="3200" i="1" dirty="0"/>
              <a:t> </a:t>
            </a:r>
            <a:r>
              <a:rPr lang="en-US" sz="3200" i="1" dirty="0" smtClean="0"/>
              <a:t>knowledge </a:t>
            </a:r>
            <a:r>
              <a:rPr lang="en-US" sz="3200" i="1" dirty="0"/>
              <a:t>and skill for </a:t>
            </a:r>
            <a:r>
              <a:rPr lang="en-US" sz="3200" i="1" dirty="0" smtClean="0"/>
              <a:t>the </a:t>
            </a:r>
            <a:r>
              <a:rPr lang="en-US" sz="3200" i="1" dirty="0"/>
              <a:t>tasks that lie before us. </a:t>
            </a:r>
            <a:endParaRPr lang="pt-BR" sz="3200" i="1" dirty="0"/>
          </a:p>
        </p:txBody>
      </p:sp>
    </p:spTree>
    <p:extLst>
      <p:ext uri="{BB962C8B-B14F-4D97-AF65-F5344CB8AC3E}">
        <p14:creationId xmlns:p14="http://schemas.microsoft.com/office/powerpoint/2010/main" val="2045948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3070</TotalTime>
  <Words>1312</Words>
  <Application>Microsoft Macintosh PowerPoint</Application>
  <PresentationFormat>On-screen Show (4:3)</PresentationFormat>
  <Paragraphs>313</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LEADERSHIP Certification  Program Level 1</vt:lpstr>
      <vt:lpstr>by Marion Shields &amp; Alice Rich Updated by Dinorah Rivera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Certification Program level 1</dc:title>
  <dc:creator>Erika</dc:creator>
  <cp:lastModifiedBy>Arrais, Raquel</cp:lastModifiedBy>
  <cp:revision>289</cp:revision>
  <dcterms:created xsi:type="dcterms:W3CDTF">2013-01-31T11:34:30Z</dcterms:created>
  <dcterms:modified xsi:type="dcterms:W3CDTF">2016-02-14T16:14:26Z</dcterms:modified>
</cp:coreProperties>
</file>