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72" r:id="rId11"/>
    <p:sldId id="265" r:id="rId12"/>
    <p:sldId id="266" r:id="rId13"/>
    <p:sldId id="267" r:id="rId14"/>
    <p:sldId id="268" r:id="rId15"/>
    <p:sldId id="269" r:id="rId16"/>
    <p:sldId id="270" r:id="rId17"/>
    <p:sldId id="271" r:id="rId18"/>
    <p:sldId id="281" r:id="rId19"/>
    <p:sldId id="273" r:id="rId20"/>
    <p:sldId id="274" r:id="rId21"/>
    <p:sldId id="275" r:id="rId22"/>
    <p:sldId id="276" r:id="rId23"/>
    <p:sldId id="277" r:id="rId24"/>
    <p:sldId id="278" r:id="rId25"/>
    <p:sldId id="279"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6B01"/>
    <a:srgbClr val="389802"/>
    <a:srgbClr val="E30F6A"/>
    <a:srgbClr val="57257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03" autoAdjust="0"/>
    <p:restoredTop sz="68052" autoAdjust="0"/>
  </p:normalViewPr>
  <p:slideViewPr>
    <p:cSldViewPr>
      <p:cViewPr>
        <p:scale>
          <a:sx n="41" d="100"/>
          <a:sy n="41" d="100"/>
        </p:scale>
        <p:origin x="1472" y="176"/>
      </p:cViewPr>
      <p:guideLst>
        <p:guide orient="horz" pos="2160"/>
        <p:guide pos="2880"/>
      </p:guideLst>
    </p:cSldViewPr>
  </p:slideViewPr>
  <p:notesTextViewPr>
    <p:cViewPr>
      <p:scale>
        <a:sx n="100" d="100"/>
        <a:sy n="100" d="100"/>
      </p:scale>
      <p:origin x="0" y="0"/>
    </p:cViewPr>
  </p:notesTextViewPr>
  <p:notesViewPr>
    <p:cSldViewPr>
      <p:cViewPr>
        <p:scale>
          <a:sx n="70" d="100"/>
          <a:sy n="70" d="100"/>
        </p:scale>
        <p:origin x="2440" y="2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8BBDB2-00F3-4958-A8AD-74D056FDF3E2}" type="datetimeFigureOut">
              <a:rPr lang="en-US" smtClean="0"/>
              <a:pPr/>
              <a:t>2/14/16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5AEC27-9C72-4D08-B875-E73CD9B37A0B}" type="slidenum">
              <a:rPr lang="en-US" smtClean="0"/>
              <a:pPr/>
              <a:t>‹#›</a:t>
            </a:fld>
            <a:endParaRPr lang="en-US" dirty="0"/>
          </a:p>
        </p:txBody>
      </p:sp>
    </p:spTree>
    <p:extLst>
      <p:ext uri="{BB962C8B-B14F-4D97-AF65-F5344CB8AC3E}">
        <p14:creationId xmlns:p14="http://schemas.microsoft.com/office/powerpoint/2010/main" val="424191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5AEC27-9C72-4D08-B875-E73CD9B37A0B}" type="slidenum">
              <a:rPr lang="en-US" smtClean="0"/>
              <a:pPr/>
              <a:t>1</a:t>
            </a:fld>
            <a:endParaRPr lang="en-US" dirty="0"/>
          </a:p>
        </p:txBody>
      </p:sp>
    </p:spTree>
    <p:extLst>
      <p:ext uri="{BB962C8B-B14F-4D97-AF65-F5344CB8AC3E}">
        <p14:creationId xmlns:p14="http://schemas.microsoft.com/office/powerpoint/2010/main" val="347264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843808"/>
            <a:ext cx="5486400" cy="5614392"/>
          </a:xfrm>
        </p:spPr>
        <p:txBody>
          <a:bodyPr>
            <a:noAutofit/>
          </a:bodyPr>
          <a:lstStyle/>
          <a:p>
            <a:r>
              <a:rPr lang="en-US" b="1" dirty="0"/>
              <a:t>STEP 4: IDENTIFY POSSIBLE SOLUTIONS</a:t>
            </a:r>
            <a:endParaRPr lang="en-US" dirty="0"/>
          </a:p>
          <a:p>
            <a:r>
              <a:rPr lang="en-US" dirty="0"/>
              <a:t>	</a:t>
            </a:r>
          </a:p>
          <a:p>
            <a:r>
              <a:rPr lang="en-US" dirty="0"/>
              <a:t>Once the causes of the problem have been identified, it is important to generate ideas and alternatives for solving them.  There are different techniques one can use, but one of the most effective and widely used technique is brainstorming.</a:t>
            </a:r>
          </a:p>
          <a:p>
            <a:r>
              <a:rPr lang="en-US" dirty="0"/>
              <a:t>	</a:t>
            </a:r>
          </a:p>
          <a:p>
            <a:r>
              <a:rPr lang="en-US" b="1" dirty="0"/>
              <a:t>BRAINSTORMING </a:t>
            </a:r>
            <a:endParaRPr lang="en-US" dirty="0"/>
          </a:p>
          <a:p>
            <a:r>
              <a:rPr lang="en-US" dirty="0"/>
              <a:t>	</a:t>
            </a:r>
          </a:p>
          <a:p>
            <a:r>
              <a:rPr lang="en-US" dirty="0"/>
              <a:t>This is a very useful and effective way for generating possible solutions and ideas.  It is best when used in group problem-solving situations.  It is a fast-moving process that can be used at different stages of the problem-solving process.</a:t>
            </a:r>
          </a:p>
          <a:p>
            <a:r>
              <a:rPr lang="en-US" dirty="0"/>
              <a:t>	 </a:t>
            </a:r>
          </a:p>
          <a:p>
            <a:r>
              <a:rPr lang="en-US" b="1" cap="all" dirty="0"/>
              <a:t>Brainstorming Rules</a:t>
            </a:r>
            <a:endParaRPr lang="en-US" dirty="0"/>
          </a:p>
          <a:p>
            <a:r>
              <a:rPr lang="en-US" b="1" dirty="0"/>
              <a:t> </a:t>
            </a:r>
            <a:endParaRPr lang="en-US" dirty="0"/>
          </a:p>
          <a:p>
            <a:pPr marL="344488" lvl="0" indent="-119063">
              <a:buFont typeface="Arial" pitchFamily="34" charset="0"/>
              <a:buChar char="•"/>
            </a:pPr>
            <a:r>
              <a:rPr lang="en-US" b="1" dirty="0"/>
              <a:t>Avoid criticism and “</a:t>
            </a:r>
            <a:r>
              <a:rPr lang="en-US" b="1" i="1" dirty="0"/>
              <a:t>knocking down” </a:t>
            </a:r>
            <a:r>
              <a:rPr lang="en-US" b="1" dirty="0"/>
              <a:t>of ideas</a:t>
            </a:r>
            <a:endParaRPr lang="en-US" dirty="0"/>
          </a:p>
          <a:p>
            <a:pPr marL="344488" indent="-119063">
              <a:buFont typeface="Arial" pitchFamily="34" charset="0"/>
              <a:buChar char="•"/>
            </a:pPr>
            <a:endParaRPr lang="en-US" dirty="0"/>
          </a:p>
          <a:p>
            <a:pPr marL="344488" lvl="0" indent="-119063">
              <a:buFont typeface="Arial" pitchFamily="34" charset="0"/>
              <a:buChar char="•"/>
            </a:pPr>
            <a:r>
              <a:rPr lang="en-US" b="1" dirty="0"/>
              <a:t>Look for wild/exaggerated ideas</a:t>
            </a:r>
            <a:endParaRPr lang="en-US" dirty="0"/>
          </a:p>
          <a:p>
            <a:pPr marL="344488" indent="-119063">
              <a:buFont typeface="Arial" pitchFamily="34" charset="0"/>
              <a:buChar char="•"/>
            </a:pPr>
            <a:endParaRPr lang="en-US" dirty="0"/>
          </a:p>
          <a:p>
            <a:pPr marL="344488" lvl="0" indent="-119063">
              <a:buFont typeface="Arial" pitchFamily="34" charset="0"/>
              <a:buChar char="•"/>
            </a:pPr>
            <a:r>
              <a:rPr lang="en-US" b="1" dirty="0"/>
              <a:t>Go for quantity–at least 20 or more</a:t>
            </a:r>
            <a:endParaRPr lang="en-US" dirty="0"/>
          </a:p>
          <a:p>
            <a:pPr marL="344488" indent="-119063">
              <a:buFont typeface="Arial" pitchFamily="34" charset="0"/>
              <a:buChar char="•"/>
            </a:pPr>
            <a:endParaRPr lang="en-US" dirty="0"/>
          </a:p>
          <a:p>
            <a:pPr marL="344488" lvl="0" indent="-119063">
              <a:buFont typeface="Arial" pitchFamily="34" charset="0"/>
              <a:buChar char="•"/>
            </a:pPr>
            <a:r>
              <a:rPr lang="en-US" b="1" dirty="0"/>
              <a:t>Try to build on the ideas of others (when in groups)</a:t>
            </a:r>
            <a:endParaRPr lang="en-US" dirty="0"/>
          </a:p>
          <a:p>
            <a:pPr marL="344488" indent="-119063">
              <a:buFont typeface="Arial" pitchFamily="34" charset="0"/>
              <a:buChar char="•"/>
            </a:pPr>
            <a:endParaRPr lang="en-US" dirty="0"/>
          </a:p>
          <a:p>
            <a:pPr marL="344488" lvl="0" indent="-119063">
              <a:buFont typeface="Arial" pitchFamily="34" charset="0"/>
              <a:buChar char="•"/>
            </a:pPr>
            <a:r>
              <a:rPr lang="en-US" b="1" dirty="0"/>
              <a:t>“Think outside” of your own experience and expertise </a:t>
            </a:r>
            <a:endParaRPr lang="en-US" dirty="0"/>
          </a:p>
          <a:p>
            <a:pPr marL="344488" indent="-119063"/>
            <a:endParaRPr lang="en-US" dirty="0"/>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10</a:t>
            </a:fld>
            <a:endParaRPr lang="en-US"/>
          </a:p>
        </p:txBody>
      </p:sp>
    </p:spTree>
    <p:extLst>
      <p:ext uri="{BB962C8B-B14F-4D97-AF65-F5344CB8AC3E}">
        <p14:creationId xmlns:p14="http://schemas.microsoft.com/office/powerpoint/2010/main" val="1089653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two most common Brainstorming methods are: </a:t>
            </a:r>
          </a:p>
          <a:p>
            <a:endParaRPr lang="en-US" dirty="0" smtClean="0"/>
          </a:p>
          <a:p>
            <a:pPr marL="454025" indent="-228600">
              <a:buFont typeface="+mj-lt"/>
              <a:buAutoNum type="arabicPeriod"/>
            </a:pPr>
            <a:r>
              <a:rPr lang="en-US" b="1" dirty="0" smtClean="0"/>
              <a:t>Freewheeling</a:t>
            </a:r>
          </a:p>
          <a:p>
            <a:pPr marL="454025" indent="-228600">
              <a:buFont typeface="+mj-lt"/>
              <a:buAutoNum type="arabicPeriod"/>
            </a:pPr>
            <a:r>
              <a:rPr lang="en-US" b="1" dirty="0" smtClean="0"/>
              <a:t>Round Robin</a:t>
            </a:r>
            <a:endParaRPr lang="en-US" dirty="0" smtClean="0"/>
          </a:p>
          <a:p>
            <a:endParaRPr lang="en-US" dirty="0"/>
          </a:p>
          <a:p>
            <a:r>
              <a:rPr lang="en-US" b="1" dirty="0" smtClean="0"/>
              <a:t>1. Freewheeling</a:t>
            </a:r>
            <a:r>
              <a:rPr lang="en-US" dirty="0"/>
              <a:t>	</a:t>
            </a:r>
            <a:endParaRPr lang="en-US" dirty="0" smtClean="0"/>
          </a:p>
          <a:p>
            <a:pPr marL="344488"/>
            <a:r>
              <a:rPr lang="en-US" dirty="0" smtClean="0"/>
              <a:t> </a:t>
            </a:r>
            <a:r>
              <a:rPr lang="en-US" dirty="0"/>
              <a:t>- </a:t>
            </a:r>
            <a:r>
              <a:rPr lang="en-US" b="1" dirty="0"/>
              <a:t>Share ideas all at once		</a:t>
            </a:r>
          </a:p>
          <a:p>
            <a:pPr marL="344488"/>
            <a:r>
              <a:rPr lang="en-US" b="1" dirty="0" smtClean="0"/>
              <a:t> </a:t>
            </a:r>
            <a:r>
              <a:rPr lang="en-US" b="1" dirty="0"/>
              <a:t>- Make a list of the ideas as they are “shouted out”</a:t>
            </a:r>
          </a:p>
          <a:p>
            <a:r>
              <a:rPr lang="en-US" b="1" dirty="0"/>
              <a:t>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11</a:t>
            </a:fld>
            <a:endParaRPr lang="en-US"/>
          </a:p>
        </p:txBody>
      </p:sp>
    </p:spTree>
    <p:extLst>
      <p:ext uri="{BB962C8B-B14F-4D97-AF65-F5344CB8AC3E}">
        <p14:creationId xmlns:p14="http://schemas.microsoft.com/office/powerpoint/2010/main" val="100388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2. Round Robin</a:t>
            </a:r>
          </a:p>
          <a:p>
            <a:pPr marL="344488"/>
            <a:r>
              <a:rPr lang="en-US" dirty="0" smtClean="0"/>
              <a:t> - Everyone takes a turn to offer an idea</a:t>
            </a:r>
          </a:p>
          <a:p>
            <a:pPr marL="344488"/>
            <a:r>
              <a:rPr lang="en-US" dirty="0" smtClean="0"/>
              <a:t> - Anyone can pass on any turn</a:t>
            </a:r>
          </a:p>
          <a:p>
            <a:pPr marL="344488"/>
            <a:r>
              <a:rPr lang="en-US" dirty="0" smtClean="0"/>
              <a:t> - It continues until everyone has had a chance</a:t>
            </a:r>
          </a:p>
          <a:p>
            <a:pPr marL="344488"/>
            <a:r>
              <a:rPr lang="en-US" dirty="0" smtClean="0"/>
              <a:t> - Make a list of all the ideas as they are offered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12</a:t>
            </a:fld>
            <a:endParaRPr lang="en-US"/>
          </a:p>
        </p:txBody>
      </p:sp>
    </p:spTree>
    <p:extLst>
      <p:ext uri="{BB962C8B-B14F-4D97-AF65-F5344CB8AC3E}">
        <p14:creationId xmlns:p14="http://schemas.microsoft.com/office/powerpoint/2010/main" val="16805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The two most common Brainstorming methods are:</a:t>
            </a:r>
            <a:r>
              <a:rPr lang="en-US" b="1" dirty="0" smtClean="0">
                <a:effectLst/>
              </a:rPr>
              <a:t> </a:t>
            </a:r>
            <a:r>
              <a:rPr lang="en-US" b="1" dirty="0" smtClean="0"/>
              <a:t>The </a:t>
            </a:r>
            <a:r>
              <a:rPr lang="en-US" b="1" dirty="0"/>
              <a:t>Pros and Cons of Brainstorming are:</a:t>
            </a:r>
          </a:p>
          <a:p>
            <a:endParaRPr lang="en-US" b="1" dirty="0" smtClean="0"/>
          </a:p>
          <a:p>
            <a:r>
              <a:rPr lang="en-US" b="1" dirty="0" smtClean="0"/>
              <a:t>Pros</a:t>
            </a:r>
            <a:r>
              <a:rPr lang="en-US" b="1" dirty="0"/>
              <a:t>:</a:t>
            </a:r>
            <a:endParaRPr lang="en-US" dirty="0"/>
          </a:p>
          <a:p>
            <a:pPr marL="396875" indent="-171450">
              <a:buFont typeface="Wingdings" charset="2"/>
              <a:buChar char="§"/>
              <a:tabLst>
                <a:tab pos="285750" algn="l"/>
              </a:tabLst>
            </a:pPr>
            <a:r>
              <a:rPr lang="en-US" b="1" dirty="0" smtClean="0"/>
              <a:t> </a:t>
            </a:r>
            <a:r>
              <a:rPr lang="en-US" dirty="0" smtClean="0"/>
              <a:t>Allows </a:t>
            </a:r>
            <a:r>
              <a:rPr lang="en-US" dirty="0"/>
              <a:t>for creativity</a:t>
            </a:r>
            <a:r>
              <a:rPr lang="en-US" dirty="0" smtClean="0"/>
              <a:t>.</a:t>
            </a:r>
          </a:p>
          <a:p>
            <a:pPr marL="225425">
              <a:tabLst>
                <a:tab pos="285750" algn="l"/>
              </a:tabLst>
            </a:pPr>
            <a:endParaRPr lang="en-US" dirty="0"/>
          </a:p>
          <a:p>
            <a:pPr marL="396875" indent="-171450">
              <a:buFont typeface="Wingdings" charset="2"/>
              <a:buChar char="§"/>
              <a:tabLst>
                <a:tab pos="285750" algn="l"/>
              </a:tabLst>
            </a:pPr>
            <a:r>
              <a:rPr lang="en-US" b="1" dirty="0" smtClean="0"/>
              <a:t> </a:t>
            </a:r>
            <a:r>
              <a:rPr lang="en-US" dirty="0" smtClean="0"/>
              <a:t>Allows </a:t>
            </a:r>
            <a:r>
              <a:rPr lang="en-US" dirty="0"/>
              <a:t>one to “think out loud”.</a:t>
            </a:r>
          </a:p>
          <a:p>
            <a:pPr marL="396875" indent="-171450">
              <a:buFont typeface="Wingdings" charset="2"/>
              <a:buChar char="§"/>
              <a:tabLst>
                <a:tab pos="285750" algn="l"/>
              </a:tabLst>
            </a:pPr>
            <a:endParaRPr lang="en-US" b="1" dirty="0" smtClean="0"/>
          </a:p>
          <a:p>
            <a:pPr marL="396875" indent="-171450">
              <a:buFont typeface="Wingdings" charset="2"/>
              <a:buChar char="§"/>
              <a:tabLst>
                <a:tab pos="285750" algn="l"/>
              </a:tabLst>
            </a:pPr>
            <a:r>
              <a:rPr lang="en-US" b="1" dirty="0" smtClean="0"/>
              <a:t> </a:t>
            </a:r>
            <a:r>
              <a:rPr lang="en-US" dirty="0" smtClean="0"/>
              <a:t>Quantity </a:t>
            </a:r>
            <a:r>
              <a:rPr lang="en-US" dirty="0"/>
              <a:t>of ideas allows room </a:t>
            </a:r>
            <a:r>
              <a:rPr lang="en-US" dirty="0" smtClean="0"/>
              <a:t>for </a:t>
            </a:r>
            <a:r>
              <a:rPr lang="en-US" dirty="0"/>
              <a:t>throwing out some later.</a:t>
            </a:r>
          </a:p>
          <a:p>
            <a:pPr marL="225425">
              <a:tabLst>
                <a:tab pos="285750" algn="l"/>
              </a:tabLst>
            </a:pPr>
            <a:endParaRPr lang="en-US" dirty="0" smtClean="0"/>
          </a:p>
          <a:p>
            <a:pPr marL="396875" indent="-171450">
              <a:buFont typeface="Wingdings" charset="2"/>
              <a:buChar char="§"/>
              <a:tabLst>
                <a:tab pos="285750" algn="l"/>
              </a:tabLst>
            </a:pPr>
            <a:r>
              <a:rPr lang="en-US" dirty="0" smtClean="0"/>
              <a:t>Helps </a:t>
            </a:r>
            <a:r>
              <a:rPr lang="en-US" dirty="0"/>
              <a:t>the mind to stretch creatively</a:t>
            </a:r>
          </a:p>
          <a:p>
            <a:pPr marL="396875" indent="-171450">
              <a:buFont typeface="Wingdings" charset="2"/>
              <a:buChar char="§"/>
              <a:tabLst>
                <a:tab pos="285750" algn="l"/>
              </a:tabLst>
            </a:pPr>
            <a:endParaRPr lang="en-US" dirty="0" smtClean="0"/>
          </a:p>
          <a:p>
            <a:pPr marL="396875" indent="-171450">
              <a:buFont typeface="Wingdings" charset="2"/>
              <a:buChar char="§"/>
              <a:tabLst>
                <a:tab pos="285750" algn="l"/>
              </a:tabLst>
            </a:pPr>
            <a:r>
              <a:rPr lang="en-US" dirty="0" smtClean="0"/>
              <a:t>More </a:t>
            </a:r>
            <a:r>
              <a:rPr lang="en-US" dirty="0"/>
              <a:t>people can participate in </a:t>
            </a:r>
            <a:r>
              <a:rPr lang="en-US" dirty="0" smtClean="0"/>
              <a:t>giving </a:t>
            </a:r>
            <a:r>
              <a:rPr lang="en-US" dirty="0"/>
              <a:t>input can be dominated </a:t>
            </a:r>
            <a:r>
              <a:rPr lang="en-US" dirty="0" smtClean="0"/>
              <a:t>by </a:t>
            </a:r>
            <a:r>
              <a:rPr lang="en-US" dirty="0"/>
              <a:t>one or two persons.</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13</a:t>
            </a:fld>
            <a:endParaRPr lang="en-US"/>
          </a:p>
        </p:txBody>
      </p:sp>
    </p:spTree>
    <p:extLst>
      <p:ext uri="{BB962C8B-B14F-4D97-AF65-F5344CB8AC3E}">
        <p14:creationId xmlns:p14="http://schemas.microsoft.com/office/powerpoint/2010/main" val="41013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Cons</a:t>
            </a:r>
            <a:r>
              <a:rPr lang="en-US" b="1" dirty="0" smtClean="0"/>
              <a:t>:</a:t>
            </a:r>
          </a:p>
          <a:p>
            <a:endParaRPr lang="en-US" dirty="0"/>
          </a:p>
          <a:p>
            <a:pPr marL="344488" indent="-119063">
              <a:buFont typeface="Arial" pitchFamily="34" charset="0"/>
              <a:buChar char="•"/>
            </a:pPr>
            <a:r>
              <a:rPr lang="en-US" dirty="0" smtClean="0"/>
              <a:t>Time </a:t>
            </a:r>
            <a:r>
              <a:rPr lang="en-US" dirty="0"/>
              <a:t>consuming</a:t>
            </a:r>
            <a:r>
              <a:rPr lang="en-US" dirty="0" smtClean="0"/>
              <a:t>.</a:t>
            </a:r>
          </a:p>
          <a:p>
            <a:pPr marL="344488" indent="-119063">
              <a:buFont typeface="Arial" pitchFamily="34" charset="0"/>
              <a:buChar char="•"/>
            </a:pPr>
            <a:endParaRPr lang="en-US" dirty="0"/>
          </a:p>
          <a:p>
            <a:pPr marL="344488" indent="-119063">
              <a:buFont typeface="Arial" pitchFamily="34" charset="0"/>
              <a:buChar char="•"/>
            </a:pPr>
            <a:r>
              <a:rPr lang="en-US" dirty="0" smtClean="0"/>
              <a:t>Tendency </a:t>
            </a:r>
            <a:r>
              <a:rPr lang="en-US" dirty="0"/>
              <a:t>to evaluate suggested ideas too soon, hence </a:t>
            </a:r>
            <a:r>
              <a:rPr lang="en-US" dirty="0" smtClean="0"/>
              <a:t>discarding </a:t>
            </a:r>
            <a:r>
              <a:rPr lang="en-US" dirty="0"/>
              <a:t>them before giving a second  thought</a:t>
            </a:r>
            <a:r>
              <a:rPr lang="en-US" dirty="0" smtClean="0"/>
              <a:t>.</a:t>
            </a:r>
          </a:p>
          <a:p>
            <a:pPr marL="225425" indent="0">
              <a:buFont typeface="Arial" pitchFamily="34" charset="0"/>
              <a:buNone/>
            </a:pPr>
            <a:endParaRPr lang="en-US" dirty="0" smtClean="0"/>
          </a:p>
          <a:p>
            <a:pPr marL="344488" indent="-119063">
              <a:buFont typeface="Arial" pitchFamily="34" charset="0"/>
              <a:buChar char="•"/>
            </a:pPr>
            <a:r>
              <a:rPr lang="en-US" dirty="0" smtClean="0"/>
              <a:t>Can be dominated</a:t>
            </a:r>
            <a:r>
              <a:rPr lang="en-US" baseline="0" dirty="0" smtClean="0"/>
              <a:t> by one or two persons.</a:t>
            </a:r>
            <a:endParaRPr lang="en-US" dirty="0"/>
          </a:p>
          <a:p>
            <a:pPr marL="344488" indent="-119063">
              <a:buFont typeface="Arial" pitchFamily="34" charset="0"/>
              <a:buChar char="•"/>
            </a:pPr>
            <a:endParaRPr lang="en-US" dirty="0" smtClean="0"/>
          </a:p>
          <a:p>
            <a:pPr marL="344488" indent="-119063">
              <a:buFont typeface="Arial" pitchFamily="34" charset="0"/>
              <a:buChar char="•"/>
            </a:pPr>
            <a:r>
              <a:rPr lang="en-US" dirty="0" smtClean="0"/>
              <a:t>Solution </a:t>
            </a:r>
            <a:r>
              <a:rPr lang="en-US" dirty="0"/>
              <a:t>generating sessions</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14</a:t>
            </a:fld>
            <a:endParaRPr lang="en-US"/>
          </a:p>
        </p:txBody>
      </p:sp>
    </p:spTree>
    <p:extLst>
      <p:ext uri="{BB962C8B-B14F-4D97-AF65-F5344CB8AC3E}">
        <p14:creationId xmlns:p14="http://schemas.microsoft.com/office/powerpoint/2010/main" val="103862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STEP 5: DETERMINE THE BEST SOLUTIONS</a:t>
            </a:r>
            <a:endParaRPr lang="en-US" dirty="0"/>
          </a:p>
          <a:p>
            <a:r>
              <a:rPr lang="en-US" dirty="0"/>
              <a:t>	</a:t>
            </a:r>
          </a:p>
          <a:p>
            <a:r>
              <a:rPr lang="en-US" dirty="0"/>
              <a:t>This step is important in selecting the best solution(s) for your problem.   The following sub-steps will help you in your selection.</a:t>
            </a:r>
          </a:p>
          <a:p>
            <a:r>
              <a:rPr lang="en-US" dirty="0"/>
              <a:t>	</a:t>
            </a:r>
          </a:p>
          <a:p>
            <a:r>
              <a:rPr lang="en-US" b="1" dirty="0"/>
              <a:t>A.    Develop and assign weights to criteria:</a:t>
            </a:r>
            <a:endParaRPr lang="en-US" dirty="0"/>
          </a:p>
          <a:p>
            <a:r>
              <a:rPr lang="en-US" dirty="0"/>
              <a:t>		</a:t>
            </a:r>
          </a:p>
          <a:p>
            <a:r>
              <a:rPr lang="en-US" dirty="0"/>
              <a:t>It is important for you and your team to agree on the criteria for selecting the best solutions.  Make sure that you clearly define each criterion so that everyone has the same definition in mind.  </a:t>
            </a:r>
          </a:p>
          <a:p>
            <a:r>
              <a:rPr lang="en-US" dirty="0"/>
              <a:t>	</a:t>
            </a:r>
          </a:p>
          <a:p>
            <a:r>
              <a:rPr lang="en-US" dirty="0"/>
              <a:t>Apply weighted percentages to the criteria to show how important they are in relation to each other.  This can be done by assigning a number to each criterion so that all the criteria totals 100.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15</a:t>
            </a:fld>
            <a:endParaRPr lang="en-US"/>
          </a:p>
        </p:txBody>
      </p:sp>
    </p:spTree>
    <p:extLst>
      <p:ext uri="{BB962C8B-B14F-4D97-AF65-F5344CB8AC3E}">
        <p14:creationId xmlns:p14="http://schemas.microsoft.com/office/powerpoint/2010/main" val="1982945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For example, the Women’s Ministries of a union is considering starting a counseling program for the community at the church.  They chose 4 criteria that would help them decide if they should run such a program.  </a:t>
            </a:r>
          </a:p>
          <a:p>
            <a:r>
              <a:rPr lang="en-US" dirty="0"/>
              <a:t>	</a:t>
            </a:r>
          </a:p>
          <a:p>
            <a:pPr marL="225425">
              <a:tabLst>
                <a:tab pos="3313113" algn="l"/>
                <a:tab pos="3432175" algn="l"/>
              </a:tabLst>
            </a:pPr>
            <a:r>
              <a:rPr lang="en-US" b="1" u="sng" dirty="0"/>
              <a:t>Criteria </a:t>
            </a:r>
            <a:r>
              <a:rPr lang="en-US" b="1" dirty="0"/>
              <a:t>	</a:t>
            </a:r>
            <a:r>
              <a:rPr lang="en-US" b="1" u="sng" dirty="0" smtClean="0"/>
              <a:t>Weight </a:t>
            </a:r>
            <a:endParaRPr lang="en-US" dirty="0"/>
          </a:p>
          <a:p>
            <a:pPr marL="225425">
              <a:tabLst>
                <a:tab pos="3313113" algn="l"/>
                <a:tab pos="3432175" algn="l"/>
              </a:tabLst>
            </a:pPr>
            <a:r>
              <a:rPr lang="en-US" dirty="0"/>
              <a:t>Ease of implementation		20%	</a:t>
            </a:r>
          </a:p>
          <a:p>
            <a:pPr marL="225425">
              <a:tabLst>
                <a:tab pos="3313113" algn="l"/>
                <a:tab pos="3432175" algn="l"/>
              </a:tabLst>
            </a:pPr>
            <a:r>
              <a:rPr lang="en-US" dirty="0"/>
              <a:t>Probability of success		</a:t>
            </a:r>
            <a:r>
              <a:rPr lang="en-US" dirty="0" smtClean="0"/>
              <a:t>20</a:t>
            </a:r>
            <a:r>
              <a:rPr lang="en-US" dirty="0"/>
              <a:t>%</a:t>
            </a:r>
          </a:p>
          <a:p>
            <a:pPr marL="225425">
              <a:tabLst>
                <a:tab pos="3313113" algn="l"/>
                <a:tab pos="3432175" algn="l"/>
              </a:tabLst>
            </a:pPr>
            <a:r>
              <a:rPr lang="en-US" dirty="0"/>
              <a:t>Effectiveness of program		</a:t>
            </a:r>
            <a:r>
              <a:rPr lang="en-US" dirty="0" smtClean="0"/>
              <a:t>50</a:t>
            </a:r>
            <a:r>
              <a:rPr lang="en-US" dirty="0"/>
              <a:t>%</a:t>
            </a:r>
          </a:p>
          <a:p>
            <a:pPr marL="225425">
              <a:tabLst>
                <a:tab pos="3313113" algn="l"/>
                <a:tab pos="3432175" algn="l"/>
              </a:tabLst>
            </a:pPr>
            <a:r>
              <a:rPr lang="en-US" dirty="0"/>
              <a:t>Meeting </a:t>
            </a:r>
            <a:r>
              <a:rPr lang="en-US" dirty="0" smtClean="0"/>
              <a:t>a </a:t>
            </a:r>
            <a:r>
              <a:rPr lang="en-US" dirty="0"/>
              <a:t>need of </a:t>
            </a:r>
            <a:r>
              <a:rPr lang="en-US" dirty="0" smtClean="0"/>
              <a:t>the community</a:t>
            </a:r>
            <a:r>
              <a:rPr lang="en-US" dirty="0"/>
              <a:t>		</a:t>
            </a:r>
            <a:r>
              <a:rPr lang="en-US" u="sng" dirty="0" smtClean="0"/>
              <a:t>10</a:t>
            </a:r>
            <a:r>
              <a:rPr lang="en-US" u="sng" dirty="0"/>
              <a:t>%</a:t>
            </a:r>
            <a:r>
              <a:rPr lang="en-US" dirty="0"/>
              <a:t>    </a:t>
            </a:r>
            <a:r>
              <a:rPr lang="en-US" u="sng" dirty="0"/>
              <a:t>                     </a:t>
            </a:r>
            <a:endParaRPr lang="en-US" dirty="0"/>
          </a:p>
          <a:p>
            <a:pPr marL="225425">
              <a:tabLst>
                <a:tab pos="2054225" algn="l"/>
                <a:tab pos="3313113" algn="l"/>
                <a:tab pos="3432175" algn="l"/>
              </a:tabLst>
            </a:pPr>
            <a:r>
              <a:rPr lang="en-US" b="1" dirty="0" smtClean="0"/>
              <a:t>	Total weight	100</a:t>
            </a:r>
            <a:r>
              <a:rPr lang="en-US" b="1" dirty="0"/>
              <a:t>%</a:t>
            </a:r>
          </a:p>
          <a:p>
            <a:endParaRPr lang="en-US" dirty="0" smtClean="0"/>
          </a:p>
          <a:p>
            <a:r>
              <a:rPr lang="en-US" dirty="0"/>
              <a:t>	</a:t>
            </a:r>
          </a:p>
        </p:txBody>
      </p:sp>
      <p:sp>
        <p:nvSpPr>
          <p:cNvPr id="4" name="Slide Number Placeholder 3"/>
          <p:cNvSpPr>
            <a:spLocks noGrp="1"/>
          </p:cNvSpPr>
          <p:nvPr>
            <p:ph type="sldNum" sz="quarter" idx="10"/>
          </p:nvPr>
        </p:nvSpPr>
        <p:spPr/>
        <p:txBody>
          <a:bodyPr/>
          <a:lstStyle/>
          <a:p>
            <a:fld id="{835AEC27-9C72-4D08-B875-E73CD9B37A0B}" type="slidenum">
              <a:rPr lang="en-US" smtClean="0"/>
              <a:pPr/>
              <a:t>16</a:t>
            </a:fld>
            <a:endParaRPr lang="en-US"/>
          </a:p>
        </p:txBody>
      </p:sp>
    </p:spTree>
    <p:extLst>
      <p:ext uri="{BB962C8B-B14F-4D97-AF65-F5344CB8AC3E}">
        <p14:creationId xmlns:p14="http://schemas.microsoft.com/office/powerpoint/2010/main" val="9318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006080" cy="2254560"/>
          </a:xfrm>
        </p:spPr>
      </p:sp>
      <p:sp>
        <p:nvSpPr>
          <p:cNvPr id="3" name="Notes Placeholder 2"/>
          <p:cNvSpPr>
            <a:spLocks noGrp="1"/>
          </p:cNvSpPr>
          <p:nvPr>
            <p:ph type="body" idx="1"/>
          </p:nvPr>
        </p:nvSpPr>
        <p:spPr>
          <a:xfrm>
            <a:off x="685800" y="3062064"/>
            <a:ext cx="5486400" cy="5902424"/>
          </a:xfrm>
        </p:spPr>
        <p:txBody>
          <a:bodyPr>
            <a:normAutofit/>
          </a:bodyPr>
          <a:lstStyle/>
          <a:p>
            <a:r>
              <a:rPr lang="en-US" b="1" dirty="0" smtClean="0"/>
              <a:t>B. </a:t>
            </a:r>
            <a:r>
              <a:rPr lang="en-US" b="1" dirty="0" err="1" smtClean="0"/>
              <a:t>Aply</a:t>
            </a:r>
            <a:r>
              <a:rPr lang="en-US" b="1" dirty="0" smtClean="0"/>
              <a:t> the Criteria</a:t>
            </a:r>
          </a:p>
          <a:p>
            <a:endParaRPr lang="en-US" dirty="0" smtClean="0"/>
          </a:p>
          <a:p>
            <a:r>
              <a:rPr lang="en-US" dirty="0" smtClean="0"/>
              <a:t>Rate each possible solution on your list against the criteria.  You can do this by giving a score (on a scale of 1 to 10, for example) to each solution for the first criterion, then moving down and repeating this process for each of the other criteria.  After a score has been assigned to each box, multiply the score by 10.  Then add up the weighted scores for each solution. </a:t>
            </a:r>
          </a:p>
          <a:p>
            <a:endParaRPr lang="en-US" dirty="0" smtClean="0"/>
          </a:p>
          <a:p>
            <a:r>
              <a:rPr lang="en-US" dirty="0" smtClean="0"/>
              <a:t>Example: Women’s Ministries of Central Luzon Conference is considering buying a building to use as a center for teaching literacy and livelihood skills to women in the community.  The following 4 criteria were chosen for making this decision (e.g. location, cost, size, design).  Rate the three buildings you are looking at against each criterion.  Then multiply the rating by 10 to come up with a weighted score (in parenthesis).</a:t>
            </a:r>
          </a:p>
          <a:p>
            <a:endParaRPr lang="en-US" dirty="0" smtClean="0"/>
          </a:p>
          <a:p>
            <a:r>
              <a:rPr lang="en-US" dirty="0" smtClean="0"/>
              <a:t>WM Building Sample:</a:t>
            </a:r>
          </a:p>
          <a:p>
            <a:r>
              <a:rPr lang="en-US" dirty="0" smtClean="0"/>
              <a:t>	</a:t>
            </a:r>
          </a:p>
          <a:p>
            <a:pPr>
              <a:tabLst>
                <a:tab pos="1258888" algn="ctr"/>
                <a:tab pos="2173288" algn="ctr"/>
                <a:tab pos="3313113" algn="ctr"/>
                <a:tab pos="4572000" algn="ctr"/>
              </a:tabLst>
            </a:pPr>
            <a:r>
              <a:rPr lang="en-US" b="1" i="1" dirty="0" smtClean="0"/>
              <a:t>Criteria	</a:t>
            </a:r>
            <a:r>
              <a:rPr lang="en-US" b="1" dirty="0" smtClean="0"/>
              <a:t>Weight	Building 1	Building 2	Building 3</a:t>
            </a:r>
            <a:endParaRPr lang="en-US" dirty="0" smtClean="0"/>
          </a:p>
          <a:p>
            <a:pPr>
              <a:tabLst>
                <a:tab pos="1258888" algn="ctr"/>
                <a:tab pos="2173288" algn="ctr"/>
                <a:tab pos="3313113" algn="ctr"/>
                <a:tab pos="4572000" algn="ctr"/>
              </a:tabLst>
            </a:pPr>
            <a:r>
              <a:rPr lang="en-US" dirty="0" smtClean="0"/>
              <a:t>Location	40%	40%	10%	35%</a:t>
            </a:r>
          </a:p>
          <a:p>
            <a:pPr>
              <a:tabLst>
                <a:tab pos="1258888" algn="ctr"/>
                <a:tab pos="2173288" algn="ctr"/>
                <a:tab pos="3313113" algn="ctr"/>
                <a:tab pos="4572000" algn="ctr"/>
              </a:tabLst>
            </a:pPr>
            <a:r>
              <a:rPr lang="en-US" dirty="0" smtClean="0"/>
              <a:t>Cost	30%	20%	25%	25%</a:t>
            </a:r>
          </a:p>
          <a:p>
            <a:pPr>
              <a:tabLst>
                <a:tab pos="1258888" algn="ctr"/>
                <a:tab pos="2173288" algn="ctr"/>
                <a:tab pos="3313113" algn="ctr"/>
                <a:tab pos="4572000" algn="ctr"/>
              </a:tabLst>
            </a:pPr>
            <a:r>
              <a:rPr lang="en-US" dirty="0" smtClean="0"/>
              <a:t>Size	20%	10%	15%	20%</a:t>
            </a:r>
          </a:p>
          <a:p>
            <a:pPr>
              <a:tabLst>
                <a:tab pos="1258888" algn="ctr"/>
                <a:tab pos="2173288" algn="ctr"/>
                <a:tab pos="3313113" algn="ctr"/>
                <a:tab pos="4572000" algn="ctr"/>
              </a:tabLst>
            </a:pPr>
            <a:r>
              <a:rPr lang="en-US" dirty="0" smtClean="0"/>
              <a:t>Design	10%	   5%	   7%	10%</a:t>
            </a:r>
          </a:p>
          <a:p>
            <a:pPr>
              <a:tabLst>
                <a:tab pos="1258888" algn="ctr"/>
                <a:tab pos="2173288" algn="ctr"/>
                <a:tab pos="3313113" algn="ctr"/>
                <a:tab pos="4572000" algn="ctr"/>
              </a:tabLst>
            </a:pPr>
            <a:r>
              <a:rPr lang="en-US" b="1" dirty="0" smtClean="0"/>
              <a:t>Totals	100%	75%	57%	90%</a:t>
            </a:r>
            <a:endParaRPr lang="en-US" dirty="0" smtClean="0"/>
          </a:p>
          <a:p>
            <a:pPr>
              <a:tabLst>
                <a:tab pos="1258888" algn="ctr"/>
                <a:tab pos="2173288" algn="ctr"/>
                <a:tab pos="3313113" algn="ctr"/>
                <a:tab pos="4572000" algn="ctr"/>
              </a:tabLst>
            </a:pPr>
            <a:r>
              <a:rPr lang="en-US" b="1" dirty="0" smtClean="0"/>
              <a:t>Summary		Nice location;	 Great house;	Large house;</a:t>
            </a:r>
            <a:endParaRPr lang="en-US" dirty="0" smtClean="0"/>
          </a:p>
          <a:p>
            <a:pPr>
              <a:tabLst>
                <a:tab pos="1258888" algn="ctr"/>
                <a:tab pos="2173288" algn="ctr"/>
                <a:tab pos="3313113" algn="ctr"/>
                <a:tab pos="4572000" algn="ctr"/>
              </a:tabLst>
            </a:pPr>
            <a:r>
              <a:rPr lang="en-US" b="1" dirty="0" smtClean="0"/>
              <a:t>		Small	Poor location	</a:t>
            </a:r>
            <a:r>
              <a:rPr lang="en-US" b="1" dirty="0" smtClean="0"/>
              <a:t>    Good </a:t>
            </a:r>
            <a:r>
              <a:rPr lang="en-US" b="1" dirty="0" smtClean="0"/>
              <a:t>price/design</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17</a:t>
            </a:fld>
            <a:endParaRPr lang="en-US"/>
          </a:p>
        </p:txBody>
      </p:sp>
    </p:spTree>
    <p:extLst>
      <p:ext uri="{BB962C8B-B14F-4D97-AF65-F5344CB8AC3E}">
        <p14:creationId xmlns:p14="http://schemas.microsoft.com/office/powerpoint/2010/main" val="181271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  Choose the Best Solution(s)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the weighted scores for each solution or option are tallied, take some time to examine them carefully.  Look at the one with the highest score or the two with the highest score.  Evaluate it against the identified criteria again.  Then choose the best solution to be implemented.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 the previous example Building 3 was best suited for our needs.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the right solutions have been identified, however, it doesn’t mean your task is completed.  Now comes the tough part, turning the solutions into reality by following through with many other plans—to actually solve them.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5AEC27-9C72-4D08-B875-E73CD9B37A0B}" type="slidenum">
              <a:rPr lang="en-US" smtClean="0"/>
              <a:pPr/>
              <a:t>18</a:t>
            </a:fld>
            <a:endParaRPr lang="en-US" dirty="0"/>
          </a:p>
        </p:txBody>
      </p:sp>
    </p:spTree>
    <p:extLst>
      <p:ext uri="{BB962C8B-B14F-4D97-AF65-F5344CB8AC3E}">
        <p14:creationId xmlns:p14="http://schemas.microsoft.com/office/powerpoint/2010/main" val="115470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STEP 6. DEVELOP AN </a:t>
            </a:r>
            <a:r>
              <a:rPr lang="en-US" b="1" dirty="0"/>
              <a:t>ACTION PLAN</a:t>
            </a:r>
            <a:endParaRPr lang="en-US" dirty="0"/>
          </a:p>
          <a:p>
            <a:r>
              <a:rPr lang="en-US" dirty="0"/>
              <a:t>	</a:t>
            </a:r>
          </a:p>
          <a:p>
            <a:r>
              <a:rPr lang="en-US" dirty="0"/>
              <a:t>Now that you have decided on a solution, it is time to get down to action.  But, what action?  Where do you start?  Who is going to do what, when, and how?</a:t>
            </a:r>
          </a:p>
          <a:p>
            <a:r>
              <a:rPr lang="en-US" dirty="0"/>
              <a:t>	 </a:t>
            </a:r>
          </a:p>
          <a:p>
            <a:r>
              <a:rPr lang="en-US" dirty="0"/>
              <a:t>The following two steps will help you address these questions and develop your Action Plan.</a:t>
            </a:r>
          </a:p>
          <a:p>
            <a:r>
              <a:rPr lang="en-US" dirty="0"/>
              <a:t> </a:t>
            </a:r>
          </a:p>
          <a:p>
            <a:pPr marL="344488" indent="-119063"/>
            <a:r>
              <a:rPr lang="en-US" dirty="0"/>
              <a:t>1</a:t>
            </a:r>
            <a:r>
              <a:rPr lang="en-US" dirty="0" smtClean="0"/>
              <a:t>. Divide </a:t>
            </a:r>
            <a:r>
              <a:rPr lang="en-US" dirty="0"/>
              <a:t>the solution into sequential tasks</a:t>
            </a:r>
            <a:r>
              <a:rPr lang="en-US" b="1" dirty="0"/>
              <a:t>. </a:t>
            </a:r>
            <a:endParaRPr lang="en-US" dirty="0"/>
          </a:p>
          <a:p>
            <a:pPr marL="344488" indent="-119063"/>
            <a:r>
              <a:rPr lang="en-US" b="1" dirty="0"/>
              <a:t>2</a:t>
            </a:r>
            <a:r>
              <a:rPr lang="en-US" b="1" dirty="0" smtClean="0"/>
              <a:t>. Develop </a:t>
            </a:r>
            <a:r>
              <a:rPr lang="en-US" b="1" dirty="0"/>
              <a:t>a contingency plan.</a:t>
            </a:r>
            <a:endParaRPr lang="en-US" dirty="0"/>
          </a:p>
          <a:p>
            <a:pPr marL="688975" indent="-119063"/>
            <a:r>
              <a:rPr lang="en-US" dirty="0"/>
              <a:t>•	Note </a:t>
            </a:r>
            <a:r>
              <a:rPr lang="en-US" dirty="0" smtClean="0"/>
              <a:t>responsible </a:t>
            </a:r>
            <a:r>
              <a:rPr lang="en-US" dirty="0"/>
              <a:t>persons</a:t>
            </a:r>
          </a:p>
          <a:p>
            <a:pPr marL="688975" indent="-119063"/>
            <a:r>
              <a:rPr lang="en-US" dirty="0"/>
              <a:t>•	Schedule (target dates) for starting and completing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19</a:t>
            </a:fld>
            <a:endParaRPr lang="en-US" dirty="0"/>
          </a:p>
        </p:txBody>
      </p:sp>
    </p:spTree>
    <p:extLst>
      <p:ext uri="{BB962C8B-B14F-4D97-AF65-F5344CB8AC3E}">
        <p14:creationId xmlns:p14="http://schemas.microsoft.com/office/powerpoint/2010/main" val="52582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Problem Solving and Decision Making </a:t>
            </a:r>
            <a:r>
              <a:rPr lang="en-US" b="1" dirty="0" smtClean="0"/>
              <a:t>Techniques</a:t>
            </a:r>
          </a:p>
          <a:p>
            <a:endParaRPr lang="en-US" b="1" dirty="0" smtClean="0"/>
          </a:p>
          <a:p>
            <a:r>
              <a:rPr lang="en-US" b="1" dirty="0" smtClean="0"/>
              <a:t>INTRODUCTION</a:t>
            </a:r>
            <a:endParaRPr lang="en-US" dirty="0"/>
          </a:p>
          <a:p>
            <a:r>
              <a:rPr lang="en-US" dirty="0"/>
              <a:t> </a:t>
            </a:r>
          </a:p>
          <a:p>
            <a:r>
              <a:rPr lang="en-US" dirty="0"/>
              <a:t>How many times have you said, “Oh no, not another problem”?  The thought of having to deal with problems and then to make important decisions can overwhelm you.  Sometimes you do nothing and wish the problem will go away; other times you rally the help of others to find a solution; or you may rely on past experiences to make a quick decision. 	</a:t>
            </a:r>
          </a:p>
          <a:p>
            <a:r>
              <a:rPr lang="en-US" dirty="0"/>
              <a:t> </a:t>
            </a:r>
          </a:p>
          <a:p>
            <a:r>
              <a:rPr lang="en-US" dirty="0"/>
              <a:t>Although there is no specific formula that will guarantee quick solutions to your problems, there are some steps that you can follow which will provide you with a basic process that you can apply to your day-to-day problems.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a:t>
            </a:fld>
            <a:endParaRPr lang="en-US" dirty="0"/>
          </a:p>
        </p:txBody>
      </p:sp>
    </p:spTree>
    <p:extLst>
      <p:ext uri="{BB962C8B-B14F-4D97-AF65-F5344CB8AC3E}">
        <p14:creationId xmlns:p14="http://schemas.microsoft.com/office/powerpoint/2010/main" val="772970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111125" algn="l"/>
                <a:tab pos="2058988" algn="ctr"/>
                <a:tab pos="3084513" algn="ctr"/>
                <a:tab pos="3657600" algn="ctr"/>
                <a:tab pos="4341813" algn="ctr"/>
                <a:tab pos="5033963" algn="ctr"/>
              </a:tabLst>
            </a:pPr>
            <a:r>
              <a:rPr lang="en-US" b="1" i="1" dirty="0"/>
              <a:t>Action Step </a:t>
            </a:r>
            <a:r>
              <a:rPr lang="en-US" b="1" i="1" dirty="0" smtClean="0"/>
              <a:t>Task /	</a:t>
            </a:r>
            <a:r>
              <a:rPr lang="en-US" b="1" i="1" dirty="0" smtClean="0"/>
              <a:t> </a:t>
            </a:r>
            <a:r>
              <a:rPr lang="en-US" b="1" dirty="0" smtClean="0"/>
              <a:t>Responsible </a:t>
            </a:r>
            <a:r>
              <a:rPr lang="en-US" b="1" dirty="0" smtClean="0"/>
              <a:t>Person/	Begin 	End	 Estimated	Cost</a:t>
            </a:r>
            <a:endParaRPr lang="en-US" dirty="0" smtClean="0"/>
          </a:p>
          <a:p>
            <a:pPr>
              <a:tabLst>
                <a:tab pos="111125" algn="l"/>
                <a:tab pos="2058988" algn="ctr"/>
                <a:tab pos="3084513" algn="ctr"/>
                <a:tab pos="3657600" algn="ctr"/>
                <a:tab pos="4341813" algn="ctr"/>
                <a:tab pos="5033963" algn="ctr"/>
              </a:tabLst>
            </a:pPr>
            <a:r>
              <a:rPr lang="en-US" b="1" i="1" dirty="0" smtClean="0"/>
              <a:t>Activity 	</a:t>
            </a:r>
            <a:r>
              <a:rPr lang="en-US" b="1" dirty="0" smtClean="0"/>
              <a:t>Group	Date	</a:t>
            </a:r>
            <a:r>
              <a:rPr lang="en-US" b="1" dirty="0" err="1" smtClean="0"/>
              <a:t>Date</a:t>
            </a:r>
            <a:r>
              <a:rPr lang="en-US" b="1" dirty="0" smtClean="0"/>
              <a:t>	 Hours</a:t>
            </a:r>
          </a:p>
          <a:p>
            <a:pPr>
              <a:tabLst>
                <a:tab pos="111125" algn="l"/>
                <a:tab pos="2058988" algn="ctr"/>
                <a:tab pos="3084513" algn="ctr"/>
                <a:tab pos="3657600" algn="ctr"/>
                <a:tab pos="4341813" algn="ctr"/>
                <a:tab pos="5033963" algn="ctr"/>
              </a:tabLst>
            </a:pPr>
            <a:endParaRPr lang="en-US" dirty="0" smtClean="0"/>
          </a:p>
          <a:p>
            <a:pPr>
              <a:tabLst>
                <a:tab pos="111125" algn="l"/>
                <a:tab pos="2058988" algn="ctr"/>
                <a:tab pos="3084513" algn="ctr"/>
                <a:tab pos="3657600" algn="ctr"/>
                <a:tab pos="4341813" algn="ctr"/>
                <a:tab pos="5033963" algn="ctr"/>
              </a:tabLst>
            </a:pPr>
            <a:r>
              <a:rPr lang="en-US" dirty="0" smtClean="0"/>
              <a:t>Lay groundwork for	Lila to lead	5/3	8/3	16	$ 6,000 </a:t>
            </a:r>
          </a:p>
          <a:p>
            <a:pPr>
              <a:tabLst>
                <a:tab pos="111125" algn="l"/>
                <a:tab pos="2058988" algn="ctr"/>
                <a:tab pos="3084513" algn="ctr"/>
                <a:tab pos="3657600" algn="ctr"/>
                <a:tab pos="4341813" algn="ctr"/>
                <a:tab pos="5033963" algn="ctr"/>
              </a:tabLst>
            </a:pPr>
            <a:r>
              <a:rPr lang="en-US" dirty="0"/>
              <a:t>	</a:t>
            </a:r>
            <a:r>
              <a:rPr lang="en-US" dirty="0" smtClean="0"/>
              <a:t>Bible studies</a:t>
            </a:r>
          </a:p>
          <a:p>
            <a:pPr>
              <a:tabLst>
                <a:tab pos="111125" algn="l"/>
                <a:tab pos="2058988" algn="ctr"/>
                <a:tab pos="3084513" algn="ctr"/>
                <a:tab pos="3657600" algn="ctr"/>
                <a:tab pos="4341813" algn="ctr"/>
                <a:tab pos="5033963" algn="ctr"/>
              </a:tabLst>
            </a:pPr>
            <a:endParaRPr lang="en-US" dirty="0" smtClean="0"/>
          </a:p>
          <a:p>
            <a:pPr>
              <a:tabLst>
                <a:tab pos="111125" algn="l"/>
                <a:tab pos="2058988" algn="ctr"/>
                <a:tab pos="3084513" algn="ctr"/>
                <a:tab pos="3657600" algn="ctr"/>
                <a:tab pos="4341813" algn="ctr"/>
                <a:tab pos="5033963" algn="ctr"/>
              </a:tabLst>
            </a:pPr>
            <a:r>
              <a:rPr lang="en-US" dirty="0" smtClean="0"/>
              <a:t>Pass </a:t>
            </a:r>
            <a:r>
              <a:rPr lang="en-US" dirty="0"/>
              <a:t>out </a:t>
            </a:r>
            <a:endParaRPr lang="en-US" dirty="0" smtClean="0"/>
          </a:p>
          <a:p>
            <a:pPr>
              <a:tabLst>
                <a:tab pos="111125" algn="l"/>
                <a:tab pos="2058988" algn="ctr"/>
                <a:tab pos="3084513" algn="ctr"/>
                <a:tab pos="3657600" algn="ctr"/>
                <a:tab pos="4341813" algn="ctr"/>
                <a:tab pos="5033963" algn="ctr"/>
              </a:tabLst>
            </a:pPr>
            <a:r>
              <a:rPr lang="en-US" dirty="0" smtClean="0"/>
              <a:t>invitation cards	 Miriam </a:t>
            </a:r>
            <a:r>
              <a:rPr lang="en-US" dirty="0"/>
              <a:t>to </a:t>
            </a:r>
            <a:r>
              <a:rPr lang="en-US" dirty="0" smtClean="0"/>
              <a:t>Lead	9/3	10/3	6	$ 2,000 </a:t>
            </a:r>
          </a:p>
          <a:p>
            <a:pPr>
              <a:tabLst>
                <a:tab pos="111125" algn="l"/>
                <a:tab pos="2058988" algn="ctr"/>
                <a:tab pos="3084513" algn="ctr"/>
                <a:tab pos="3657600" algn="ctr"/>
                <a:tab pos="4341813" algn="ctr"/>
                <a:tab pos="5033963" algn="ctr"/>
              </a:tabLst>
            </a:pPr>
            <a:r>
              <a:rPr lang="en-US" dirty="0" smtClean="0"/>
              <a:t>		All </a:t>
            </a:r>
            <a:r>
              <a:rPr lang="en-US" dirty="0"/>
              <a:t>WM </a:t>
            </a:r>
            <a:r>
              <a:rPr lang="en-US" dirty="0" smtClean="0"/>
              <a:t>involved</a:t>
            </a:r>
          </a:p>
          <a:p>
            <a:pPr>
              <a:tabLst>
                <a:tab pos="111125" algn="l"/>
                <a:tab pos="2058988" algn="ctr"/>
                <a:tab pos="3084513" algn="ctr"/>
                <a:tab pos="3657600" algn="ctr"/>
                <a:tab pos="4341813" algn="ctr"/>
                <a:tab pos="5033963" algn="ctr"/>
              </a:tabLst>
            </a:pPr>
            <a:endParaRPr lang="en-US" dirty="0" smtClean="0"/>
          </a:p>
          <a:p>
            <a:pPr>
              <a:tabLst>
                <a:tab pos="111125" algn="l"/>
                <a:tab pos="2058988" algn="ctr"/>
                <a:tab pos="3084513" algn="ctr"/>
                <a:tab pos="3657600" algn="ctr"/>
                <a:tab pos="4341813" algn="ctr"/>
                <a:tab pos="5033963" algn="ctr"/>
              </a:tabLst>
            </a:pPr>
            <a:r>
              <a:rPr lang="en-US" dirty="0" smtClean="0"/>
              <a:t>Organize </a:t>
            </a:r>
            <a:r>
              <a:rPr lang="en-US" dirty="0"/>
              <a:t>cell </a:t>
            </a:r>
            <a:r>
              <a:rPr lang="en-US" dirty="0" smtClean="0"/>
              <a:t>group	Ron	12/3	1/3	20	$ </a:t>
            </a:r>
            <a:r>
              <a:rPr lang="en-US" dirty="0"/>
              <a:t>2,000 </a:t>
            </a:r>
            <a:endParaRPr lang="en-US" dirty="0" smtClean="0"/>
          </a:p>
          <a:p>
            <a:pPr>
              <a:tabLst>
                <a:tab pos="111125" algn="l"/>
                <a:tab pos="2058988" algn="ctr"/>
                <a:tab pos="3084513" algn="ctr"/>
                <a:tab pos="3657600" algn="ctr"/>
                <a:tab pos="4341813" algn="ctr"/>
                <a:tab pos="5033963" algn="ctr"/>
              </a:tabLst>
            </a:pPr>
            <a:endParaRPr lang="en-US" b="1" dirty="0" smtClean="0"/>
          </a:p>
          <a:p>
            <a:pPr>
              <a:tabLst>
                <a:tab pos="111125" algn="l"/>
                <a:tab pos="2058988" algn="ctr"/>
                <a:tab pos="3084513" algn="ctr"/>
                <a:tab pos="3657600" algn="ctr"/>
                <a:tab pos="4341813" algn="ctr"/>
                <a:tab pos="5033963" algn="ctr"/>
              </a:tabLst>
            </a:pPr>
            <a:r>
              <a:rPr lang="en-US" b="1" dirty="0" smtClean="0"/>
              <a:t>					42 hours	$10,000 </a:t>
            </a:r>
            <a:endParaRPr lang="en-US" dirty="0"/>
          </a:p>
          <a:p>
            <a:pPr>
              <a:tabLst>
                <a:tab pos="111125" algn="l"/>
                <a:tab pos="2058988" algn="ctr"/>
                <a:tab pos="3084513" algn="ctr"/>
                <a:tab pos="3657600" algn="ctr"/>
                <a:tab pos="4341813" algn="ctr"/>
                <a:tab pos="5033963" algn="ctr"/>
              </a:tabLst>
            </a:pPr>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20</a:t>
            </a:fld>
            <a:endParaRPr lang="en-US" dirty="0"/>
          </a:p>
        </p:txBody>
      </p:sp>
    </p:spTree>
    <p:extLst>
      <p:ext uri="{BB962C8B-B14F-4D97-AF65-F5344CB8AC3E}">
        <p14:creationId xmlns:p14="http://schemas.microsoft.com/office/powerpoint/2010/main" val="152762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Questions to </a:t>
            </a:r>
            <a:r>
              <a:rPr lang="en-US" b="1" dirty="0" smtClean="0"/>
              <a:t>Consider:</a:t>
            </a:r>
            <a:r>
              <a:rPr lang="en-US" b="0" baseline="0" dirty="0"/>
              <a:t> </a:t>
            </a:r>
            <a:r>
              <a:rPr lang="en-US" dirty="0" smtClean="0"/>
              <a:t>Address </a:t>
            </a:r>
            <a:r>
              <a:rPr lang="en-US" dirty="0"/>
              <a:t>more questions regarding </a:t>
            </a:r>
            <a:r>
              <a:rPr lang="en-US" dirty="0" smtClean="0"/>
              <a:t>implementation.</a:t>
            </a:r>
            <a:r>
              <a:rPr lang="en-US" baseline="0" dirty="0" smtClean="0"/>
              <a:t> </a:t>
            </a:r>
            <a:r>
              <a:rPr lang="en-US" dirty="0" smtClean="0"/>
              <a:t>Draw </a:t>
            </a:r>
            <a:r>
              <a:rPr lang="en-US" dirty="0"/>
              <a:t>out an overall view of your action plan </a:t>
            </a:r>
          </a:p>
          <a:p>
            <a:pPr marL="511175" lvl="0" indent="-285750">
              <a:buFont typeface="Wingdings" charset="2"/>
              <a:buChar char="§"/>
            </a:pPr>
            <a:endParaRPr lang="en-US" dirty="0" smtClean="0"/>
          </a:p>
          <a:p>
            <a:pPr marL="511175" lvl="0" indent="-285750">
              <a:buFont typeface="Wingdings" charset="2"/>
              <a:buChar char="§"/>
            </a:pPr>
            <a:r>
              <a:rPr lang="en-US" dirty="0" smtClean="0"/>
              <a:t>Have </a:t>
            </a:r>
            <a:r>
              <a:rPr lang="en-US" dirty="0"/>
              <a:t>you considered those who will be affected?</a:t>
            </a:r>
          </a:p>
          <a:p>
            <a:pPr marL="511175" lvl="0" indent="-285750">
              <a:buFont typeface="Wingdings" charset="2"/>
              <a:buChar char="§"/>
            </a:pPr>
            <a:endParaRPr lang="en-US" dirty="0" smtClean="0"/>
          </a:p>
          <a:p>
            <a:pPr marL="511175" lvl="0" indent="-285750">
              <a:buFont typeface="Wingdings" charset="2"/>
              <a:buChar char="§"/>
            </a:pPr>
            <a:r>
              <a:rPr lang="en-US" dirty="0" smtClean="0"/>
              <a:t>Have </a:t>
            </a:r>
            <a:r>
              <a:rPr lang="en-US" dirty="0"/>
              <a:t>you considered the resources that will be needed?</a:t>
            </a:r>
          </a:p>
          <a:p>
            <a:pPr marL="511175" lvl="0" indent="-285750">
              <a:buFont typeface="Wingdings" charset="2"/>
              <a:buChar char="§"/>
            </a:pPr>
            <a:endParaRPr lang="en-US" dirty="0" smtClean="0"/>
          </a:p>
          <a:p>
            <a:pPr marL="511175" lvl="0" indent="-285750">
              <a:buFont typeface="Wingdings" charset="2"/>
              <a:buChar char="§"/>
            </a:pPr>
            <a:r>
              <a:rPr lang="en-US" dirty="0" smtClean="0"/>
              <a:t>Have </a:t>
            </a:r>
            <a:r>
              <a:rPr lang="en-US" dirty="0"/>
              <a:t>you considered how information will be shared?</a:t>
            </a:r>
          </a:p>
        </p:txBody>
      </p:sp>
      <p:sp>
        <p:nvSpPr>
          <p:cNvPr id="4" name="Slide Number Placeholder 3"/>
          <p:cNvSpPr>
            <a:spLocks noGrp="1"/>
          </p:cNvSpPr>
          <p:nvPr>
            <p:ph type="sldNum" sz="quarter" idx="10"/>
          </p:nvPr>
        </p:nvSpPr>
        <p:spPr/>
        <p:txBody>
          <a:bodyPr/>
          <a:lstStyle/>
          <a:p>
            <a:fld id="{835AEC27-9C72-4D08-B875-E73CD9B37A0B}" type="slidenum">
              <a:rPr lang="en-US" smtClean="0"/>
              <a:pPr/>
              <a:t>21</a:t>
            </a:fld>
            <a:endParaRPr lang="en-US" dirty="0"/>
          </a:p>
        </p:txBody>
      </p:sp>
    </p:spTree>
    <p:extLst>
      <p:ext uri="{BB962C8B-B14F-4D97-AF65-F5344CB8AC3E}">
        <p14:creationId xmlns:p14="http://schemas.microsoft.com/office/powerpoint/2010/main" val="2064945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CONTINGENCY PLANS   </a:t>
            </a:r>
            <a:endParaRPr lang="en-US" dirty="0"/>
          </a:p>
          <a:p>
            <a:r>
              <a:rPr lang="en-US" dirty="0"/>
              <a:t>	</a:t>
            </a:r>
          </a:p>
          <a:p>
            <a:r>
              <a:rPr lang="en-US" dirty="0"/>
              <a:t>Develop contingency </a:t>
            </a:r>
            <a:r>
              <a:rPr lang="en-US" dirty="0" smtClean="0"/>
              <a:t>plans:</a:t>
            </a:r>
          </a:p>
          <a:p>
            <a:r>
              <a:rPr lang="en-US" dirty="0" smtClean="0"/>
              <a:t>  </a:t>
            </a:r>
            <a:endParaRPr lang="en-US" dirty="0"/>
          </a:p>
          <a:p>
            <a:pPr marL="344488" lvl="0" indent="-119063">
              <a:buFont typeface="Arial" pitchFamily="34" charset="0"/>
              <a:buChar char="•"/>
            </a:pPr>
            <a:r>
              <a:rPr lang="en-US" dirty="0"/>
              <a:t>Such plans are helpful in case your plans got stalled, sidetracked, or had to change midstream	</a:t>
            </a:r>
          </a:p>
          <a:p>
            <a:pPr marL="344488" indent="-119063">
              <a:buFont typeface="Arial" pitchFamily="34" charset="0"/>
              <a:buChar char="•"/>
            </a:pPr>
            <a:r>
              <a:rPr lang="en-US" dirty="0" smtClean="0"/>
              <a:t>With </a:t>
            </a:r>
            <a:r>
              <a:rPr lang="en-US" dirty="0"/>
              <a:t>a contingency plan on the back burner, you can keep your momentum going.</a:t>
            </a:r>
          </a:p>
          <a:p>
            <a:r>
              <a:rPr lang="en-US" dirty="0"/>
              <a:t>	</a:t>
            </a:r>
          </a:p>
          <a:p>
            <a:r>
              <a:rPr lang="en-US" dirty="0"/>
              <a:t>While you can’t stop the unexpected from happening, you can prepare for potential snags in your programs by having a contingency plan—a second plan of action.  Such plans keep the momentum going instead of stopping everything you are doing.</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22</a:t>
            </a:fld>
            <a:endParaRPr lang="en-US" dirty="0"/>
          </a:p>
        </p:txBody>
      </p:sp>
    </p:spTree>
    <p:extLst>
      <p:ext uri="{BB962C8B-B14F-4D97-AF65-F5344CB8AC3E}">
        <p14:creationId xmlns:p14="http://schemas.microsoft.com/office/powerpoint/2010/main" val="1862875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Points to Consider: </a:t>
            </a:r>
            <a:endParaRPr lang="en-US" dirty="0"/>
          </a:p>
          <a:p>
            <a:r>
              <a:rPr lang="en-US" dirty="0"/>
              <a:t>	</a:t>
            </a:r>
          </a:p>
          <a:p>
            <a:pPr marL="344488" lvl="0" indent="-119063">
              <a:buFont typeface="Arial" pitchFamily="34" charset="0"/>
              <a:buChar char="•"/>
            </a:pPr>
            <a:r>
              <a:rPr lang="en-US" dirty="0"/>
              <a:t>What specific opportunities and threats may occur</a:t>
            </a:r>
            <a:r>
              <a:rPr lang="en-US" dirty="0" smtClean="0"/>
              <a:t>?</a:t>
            </a:r>
          </a:p>
          <a:p>
            <a:pPr marL="344488" lvl="0" indent="-119063">
              <a:buFont typeface="Arial" pitchFamily="34" charset="0"/>
              <a:buChar char="•"/>
            </a:pPr>
            <a:endParaRPr lang="en-US" dirty="0"/>
          </a:p>
          <a:p>
            <a:pPr marL="344488" lvl="0" indent="-119063">
              <a:buFont typeface="Arial" pitchFamily="34" charset="0"/>
              <a:buChar char="•"/>
            </a:pPr>
            <a:r>
              <a:rPr lang="en-US" dirty="0"/>
              <a:t>How will you deal with those opportunities and threats?</a:t>
            </a:r>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What </a:t>
            </a:r>
            <a:r>
              <a:rPr lang="en-US" dirty="0"/>
              <a:t>can be done to prevent those potential problems from occurring?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23</a:t>
            </a:fld>
            <a:endParaRPr lang="en-US" dirty="0"/>
          </a:p>
        </p:txBody>
      </p:sp>
    </p:spTree>
    <p:extLst>
      <p:ext uri="{BB962C8B-B14F-4D97-AF65-F5344CB8AC3E}">
        <p14:creationId xmlns:p14="http://schemas.microsoft.com/office/powerpoint/2010/main" val="356684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827088"/>
            <a:ext cx="2743200" cy="2057400"/>
          </a:xfrm>
        </p:spPr>
      </p:sp>
      <p:sp>
        <p:nvSpPr>
          <p:cNvPr id="3" name="Notes Placeholder 2"/>
          <p:cNvSpPr>
            <a:spLocks noGrp="1"/>
          </p:cNvSpPr>
          <p:nvPr>
            <p:ph type="body" idx="1"/>
          </p:nvPr>
        </p:nvSpPr>
        <p:spPr>
          <a:xfrm>
            <a:off x="685800" y="3059832"/>
            <a:ext cx="5486400" cy="5398368"/>
          </a:xfrm>
        </p:spPr>
        <p:txBody>
          <a:bodyPr>
            <a:noAutofit/>
          </a:bodyPr>
          <a:lstStyle/>
          <a:p>
            <a:r>
              <a:rPr lang="en-US" b="1" dirty="0" smtClean="0"/>
              <a:t>STEP</a:t>
            </a:r>
            <a:r>
              <a:rPr lang="en-US" b="1" baseline="0" dirty="0" smtClean="0"/>
              <a:t> 7. </a:t>
            </a:r>
            <a:r>
              <a:rPr lang="en-US" b="1" dirty="0" smtClean="0"/>
              <a:t>IMPLEMENT </a:t>
            </a:r>
            <a:r>
              <a:rPr lang="en-US" b="1" dirty="0"/>
              <a:t>SOLUTION AND EVALUATE PROGRESS</a:t>
            </a:r>
            <a:endParaRPr lang="en-US" dirty="0"/>
          </a:p>
          <a:p>
            <a:r>
              <a:rPr lang="en-US" dirty="0"/>
              <a:t>	</a:t>
            </a:r>
          </a:p>
          <a:p>
            <a:r>
              <a:rPr lang="en-US" dirty="0"/>
              <a:t>This final step is vital to the success of the solution.  You could implement the following three sub-steps to make this final stage of problem solving work successfully.</a:t>
            </a:r>
          </a:p>
          <a:p>
            <a:r>
              <a:rPr lang="en-US" dirty="0"/>
              <a:t>	</a:t>
            </a:r>
          </a:p>
          <a:p>
            <a:r>
              <a:rPr lang="en-US" dirty="0"/>
              <a:t> 1</a:t>
            </a:r>
            <a:r>
              <a:rPr lang="en-US" dirty="0" smtClean="0"/>
              <a:t>. Collect </a:t>
            </a:r>
            <a:r>
              <a:rPr lang="en-US" dirty="0"/>
              <a:t>data according to the Action Plan.</a:t>
            </a:r>
          </a:p>
          <a:p>
            <a:pPr marL="396875" indent="-171450">
              <a:buFont typeface="Wingdings" charset="2"/>
              <a:buChar char="§"/>
            </a:pPr>
            <a:r>
              <a:rPr lang="en-US" dirty="0" smtClean="0"/>
              <a:t>Monitor </a:t>
            </a:r>
            <a:r>
              <a:rPr lang="en-US" dirty="0"/>
              <a:t>the specific tasks that are performed</a:t>
            </a:r>
          </a:p>
          <a:p>
            <a:pPr marL="396875" indent="-171450">
              <a:buFont typeface="Wingdings" charset="2"/>
              <a:buChar char="§"/>
            </a:pPr>
            <a:r>
              <a:rPr lang="en-US" dirty="0" smtClean="0"/>
              <a:t>Identify </a:t>
            </a:r>
            <a:r>
              <a:rPr lang="en-US" dirty="0"/>
              <a:t>milestones and areas that are working</a:t>
            </a:r>
          </a:p>
          <a:p>
            <a:pPr marL="396875" indent="-171450">
              <a:buFont typeface="Wingdings" charset="2"/>
              <a:buChar char="§"/>
            </a:pPr>
            <a:r>
              <a:rPr lang="en-US" dirty="0" smtClean="0"/>
              <a:t>Schedule </a:t>
            </a:r>
            <a:r>
              <a:rPr lang="en-US" dirty="0"/>
              <a:t>meetings and reviews</a:t>
            </a:r>
          </a:p>
          <a:p>
            <a:r>
              <a:rPr lang="en-US" dirty="0"/>
              <a:t>		</a:t>
            </a:r>
          </a:p>
          <a:p>
            <a:r>
              <a:rPr lang="en-US" dirty="0"/>
              <a:t>2</a:t>
            </a:r>
            <a:r>
              <a:rPr lang="en-US" dirty="0" smtClean="0"/>
              <a:t>. Implement </a:t>
            </a:r>
            <a:r>
              <a:rPr lang="en-US" dirty="0"/>
              <a:t>contingency plans as necessary.</a:t>
            </a:r>
          </a:p>
          <a:p>
            <a:pPr marL="396875" indent="-171450">
              <a:buFont typeface="Wingdings" charset="2"/>
              <a:buChar char="§"/>
            </a:pPr>
            <a:r>
              <a:rPr lang="en-US" dirty="0"/>
              <a:t> </a:t>
            </a:r>
            <a:r>
              <a:rPr lang="en-US" dirty="0" smtClean="0"/>
              <a:t>As </a:t>
            </a:r>
            <a:r>
              <a:rPr lang="en-US" dirty="0"/>
              <a:t>conditions change, implement the contingency plan to continue moving toward the “desired state”</a:t>
            </a:r>
          </a:p>
          <a:p>
            <a:r>
              <a:rPr lang="en-US" dirty="0"/>
              <a:t>		</a:t>
            </a:r>
          </a:p>
          <a:p>
            <a:r>
              <a:rPr lang="en-US" dirty="0"/>
              <a:t> 3</a:t>
            </a:r>
            <a:r>
              <a:rPr lang="en-US" dirty="0" smtClean="0"/>
              <a:t>. Evaluate </a:t>
            </a:r>
            <a:r>
              <a:rPr lang="en-US" dirty="0"/>
              <a:t>results</a:t>
            </a:r>
          </a:p>
          <a:p>
            <a:pPr marL="396875" indent="-171450">
              <a:buFont typeface="Wingdings" charset="2"/>
              <a:buChar char="§"/>
            </a:pPr>
            <a:r>
              <a:rPr lang="en-US" dirty="0" smtClean="0"/>
              <a:t>Onsite </a:t>
            </a:r>
            <a:r>
              <a:rPr lang="en-US" dirty="0"/>
              <a:t>visit, interviews, or checking to see if the solution is working</a:t>
            </a:r>
          </a:p>
          <a:p>
            <a:pPr marL="396875" indent="-171450">
              <a:buFont typeface="Wingdings" charset="2"/>
              <a:buChar char="§"/>
            </a:pPr>
            <a:r>
              <a:rPr lang="en-US" dirty="0" smtClean="0"/>
              <a:t>Identify </a:t>
            </a:r>
            <a:r>
              <a:rPr lang="en-US" dirty="0"/>
              <a:t>new problems that may arise</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24</a:t>
            </a:fld>
            <a:endParaRPr lang="en-US" dirty="0"/>
          </a:p>
        </p:txBody>
      </p:sp>
    </p:spTree>
    <p:extLst>
      <p:ext uri="{BB962C8B-B14F-4D97-AF65-F5344CB8AC3E}">
        <p14:creationId xmlns:p14="http://schemas.microsoft.com/office/powerpoint/2010/main" val="1022089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Pitfalls of </a:t>
            </a:r>
            <a:r>
              <a:rPr lang="en-US" b="1" dirty="0" smtClean="0"/>
              <a:t>Problem-Solving</a:t>
            </a:r>
            <a:endParaRPr lang="en-US" dirty="0"/>
          </a:p>
          <a:p>
            <a:r>
              <a:rPr lang="en-US" dirty="0"/>
              <a:t>	</a:t>
            </a:r>
          </a:p>
          <a:p>
            <a:r>
              <a:rPr lang="en-US" dirty="0" smtClean="0"/>
              <a:t>Problem-solving </a:t>
            </a:r>
            <a:r>
              <a:rPr lang="en-US" dirty="0"/>
              <a:t>can be challenging and frustrating at the same time.  There are many pitfalls on the path to successful </a:t>
            </a:r>
            <a:r>
              <a:rPr lang="en-US" dirty="0" smtClean="0"/>
              <a:t>problem-solving</a:t>
            </a:r>
            <a:r>
              <a:rPr lang="en-US" dirty="0"/>
              <a:t>.  You should be aware of the following seven pitfalls and avoid them.</a:t>
            </a:r>
          </a:p>
          <a:p>
            <a:r>
              <a:rPr lang="en-US" dirty="0"/>
              <a:t>	 </a:t>
            </a:r>
          </a:p>
          <a:p>
            <a:pPr marL="344488" indent="-119063">
              <a:buFont typeface="Arial" pitchFamily="34" charset="0"/>
              <a:buChar char="•"/>
            </a:pPr>
            <a:r>
              <a:rPr lang="en-US" dirty="0" smtClean="0"/>
              <a:t>Working </a:t>
            </a:r>
            <a:r>
              <a:rPr lang="en-US" dirty="0"/>
              <a:t>on problems that are too general, too large, or not </a:t>
            </a:r>
            <a:r>
              <a:rPr lang="en-US" dirty="0" smtClean="0"/>
              <a:t>well-defined</a:t>
            </a:r>
            <a:r>
              <a:rPr lang="en-US" dirty="0"/>
              <a:t>.</a:t>
            </a:r>
          </a:p>
          <a:p>
            <a:pPr marL="344488" indent="-119063">
              <a:buFont typeface="Arial" pitchFamily="34" charset="0"/>
              <a:buChar char="•"/>
            </a:pPr>
            <a:endParaRPr lang="en-US" dirty="0"/>
          </a:p>
          <a:p>
            <a:pPr marL="344488" indent="-119063">
              <a:buFont typeface="Arial" pitchFamily="34" charset="0"/>
              <a:buChar char="•"/>
            </a:pPr>
            <a:r>
              <a:rPr lang="en-US" dirty="0" smtClean="0"/>
              <a:t>Jumping </a:t>
            </a:r>
            <a:r>
              <a:rPr lang="en-US" dirty="0"/>
              <a:t>to a solution before really analyzing the problem.</a:t>
            </a:r>
          </a:p>
          <a:p>
            <a:pPr marL="344488" indent="-119063">
              <a:buFont typeface="Arial" pitchFamily="34" charset="0"/>
              <a:buChar char="•"/>
            </a:pPr>
            <a:endParaRPr lang="en-US" dirty="0"/>
          </a:p>
          <a:p>
            <a:pPr marL="344488" indent="-119063">
              <a:buFont typeface="Arial" pitchFamily="34" charset="0"/>
              <a:buChar char="•"/>
            </a:pPr>
            <a:r>
              <a:rPr lang="en-US" dirty="0" smtClean="0"/>
              <a:t>Failing </a:t>
            </a:r>
            <a:r>
              <a:rPr lang="en-US" dirty="0"/>
              <a:t>to involve critical </a:t>
            </a:r>
            <a:r>
              <a:rPr lang="en-US" dirty="0" smtClean="0"/>
              <a:t>decision-makers </a:t>
            </a:r>
            <a:r>
              <a:rPr lang="en-US" dirty="0"/>
              <a:t>or persons affected by the problem when identifying potential solutions.</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25</a:t>
            </a:fld>
            <a:endParaRPr lang="en-US" dirty="0"/>
          </a:p>
        </p:txBody>
      </p:sp>
    </p:spTree>
    <p:extLst>
      <p:ext uri="{BB962C8B-B14F-4D97-AF65-F5344CB8AC3E}">
        <p14:creationId xmlns:p14="http://schemas.microsoft.com/office/powerpoint/2010/main" val="162625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4488" indent="-119063">
              <a:buFont typeface="Arial" pitchFamily="34" charset="0"/>
              <a:buChar char="•"/>
            </a:pPr>
            <a:r>
              <a:rPr lang="en-US" dirty="0" smtClean="0"/>
              <a:t>Tackling </a:t>
            </a:r>
            <a:r>
              <a:rPr lang="en-US" dirty="0"/>
              <a:t>problems that are beyond the control or influence of the individual or group.</a:t>
            </a:r>
          </a:p>
          <a:p>
            <a:pPr marL="344488" indent="-119063">
              <a:buFont typeface="Arial" pitchFamily="34" charset="0"/>
              <a:buChar char="•"/>
            </a:pPr>
            <a:endParaRPr lang="en-US" dirty="0"/>
          </a:p>
          <a:p>
            <a:pPr marL="344488" indent="-119063">
              <a:buFont typeface="Arial" pitchFamily="34" charset="0"/>
              <a:buChar char="•"/>
            </a:pPr>
            <a:r>
              <a:rPr lang="en-US" dirty="0" smtClean="0"/>
              <a:t>Applying </a:t>
            </a:r>
            <a:r>
              <a:rPr lang="en-US" dirty="0"/>
              <a:t>“pet” solutions rather than seeking a creative solution.</a:t>
            </a:r>
          </a:p>
          <a:p>
            <a:pPr marL="344488" indent="-119063">
              <a:buFont typeface="Arial" pitchFamily="34" charset="0"/>
              <a:buChar char="•"/>
            </a:pPr>
            <a:endParaRPr lang="en-US" dirty="0"/>
          </a:p>
          <a:p>
            <a:pPr marL="344488" indent="-119063">
              <a:buFont typeface="Arial" pitchFamily="34" charset="0"/>
              <a:buChar char="•"/>
            </a:pPr>
            <a:r>
              <a:rPr lang="en-US" dirty="0" smtClean="0"/>
              <a:t>Failing </a:t>
            </a:r>
            <a:r>
              <a:rPr lang="en-US" dirty="0"/>
              <a:t>to develop good reasons for choosing a solution.</a:t>
            </a:r>
          </a:p>
          <a:p>
            <a:pPr marL="344488" indent="-119063">
              <a:buFont typeface="Arial" pitchFamily="34" charset="0"/>
              <a:buChar char="•"/>
            </a:pPr>
            <a:endParaRPr lang="en-US" dirty="0" smtClean="0"/>
          </a:p>
          <a:p>
            <a:pPr marL="344488" indent="-119063">
              <a:buFont typeface="Arial" pitchFamily="34" charset="0"/>
              <a:buChar char="•"/>
            </a:pPr>
            <a:r>
              <a:rPr lang="en-US" dirty="0" smtClean="0"/>
              <a:t>Failing </a:t>
            </a:r>
            <a:r>
              <a:rPr lang="en-US" dirty="0"/>
              <a:t>to plan adequately how to implement and evaluate the chosen solution.</a:t>
            </a:r>
          </a:p>
          <a:p>
            <a:pPr marL="225425"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26</a:t>
            </a:fld>
            <a:endParaRPr lang="en-US" dirty="0"/>
          </a:p>
        </p:txBody>
      </p:sp>
    </p:spTree>
    <p:extLst>
      <p:ext uri="{BB962C8B-B14F-4D97-AF65-F5344CB8AC3E}">
        <p14:creationId xmlns:p14="http://schemas.microsoft.com/office/powerpoint/2010/main" val="166967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657600" cy="2743200"/>
          </a:xfrm>
        </p:spPr>
      </p:sp>
      <p:sp>
        <p:nvSpPr>
          <p:cNvPr id="3" name="Notes Placeholder 2"/>
          <p:cNvSpPr>
            <a:spLocks noGrp="1"/>
          </p:cNvSpPr>
          <p:nvPr>
            <p:ph type="body" idx="1"/>
          </p:nvPr>
        </p:nvSpPr>
        <p:spPr>
          <a:xfrm>
            <a:off x="685800" y="3707904"/>
            <a:ext cx="5486400" cy="4750296"/>
          </a:xfrm>
        </p:spPr>
        <p:txBody>
          <a:bodyPr>
            <a:noAutofit/>
          </a:bodyPr>
          <a:lstStyle/>
          <a:p>
            <a:r>
              <a:rPr lang="en-US" b="1" dirty="0"/>
              <a:t>What is Problem Solving?</a:t>
            </a:r>
            <a:endParaRPr lang="en-US" dirty="0"/>
          </a:p>
          <a:p>
            <a:r>
              <a:rPr lang="en-US" dirty="0"/>
              <a:t> </a:t>
            </a:r>
          </a:p>
          <a:p>
            <a:r>
              <a:rPr lang="en-US" dirty="0"/>
              <a:t>It is a process of transforming one situation into another by removing, overcoming or navigating around obstacles.   It is also a way of figuring out a wonderful way to reach a destination or a goal.  It often involves the organized collection of facts (who, what, when, where, how, why) of problems that are originally described in vague and general language.</a:t>
            </a:r>
          </a:p>
          <a:p>
            <a:r>
              <a:rPr lang="en-US" dirty="0"/>
              <a:t>  </a:t>
            </a:r>
          </a:p>
          <a:p>
            <a:r>
              <a:rPr lang="en-US" b="1" dirty="0"/>
              <a:t>The Problem-Solving Process</a:t>
            </a:r>
            <a:endParaRPr lang="en-US" dirty="0"/>
          </a:p>
          <a:p>
            <a:r>
              <a:rPr lang="en-US" dirty="0"/>
              <a:t> </a:t>
            </a:r>
          </a:p>
          <a:p>
            <a:r>
              <a:rPr lang="en-US" dirty="0"/>
              <a:t>Problem solving is a complex process and often is not easily broken down into clear stages.  However, here are seven steps that will guide you in identifying the real problem and its cause.   You may get to a step and find you have to retrace your steps and start again.  The order of the steps is flexible to accommodate complications that may arise in different problems.</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3</a:t>
            </a:fld>
            <a:endParaRPr lang="en-US" dirty="0"/>
          </a:p>
        </p:txBody>
      </p:sp>
    </p:spTree>
    <p:extLst>
      <p:ext uri="{BB962C8B-B14F-4D97-AF65-F5344CB8AC3E}">
        <p14:creationId xmlns:p14="http://schemas.microsoft.com/office/powerpoint/2010/main" val="9430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539750"/>
            <a:ext cx="4572000" cy="3429000"/>
          </a:xfrm>
        </p:spPr>
      </p:sp>
      <p:sp>
        <p:nvSpPr>
          <p:cNvPr id="3" name="Notes Placeholder 2"/>
          <p:cNvSpPr>
            <a:spLocks noGrp="1"/>
          </p:cNvSpPr>
          <p:nvPr>
            <p:ph type="body" idx="1"/>
          </p:nvPr>
        </p:nvSpPr>
        <p:spPr>
          <a:xfrm>
            <a:off x="685800" y="4067944"/>
            <a:ext cx="5486400" cy="4390256"/>
          </a:xfrm>
        </p:spPr>
        <p:txBody>
          <a:bodyPr>
            <a:noAutofit/>
          </a:bodyPr>
          <a:lstStyle/>
          <a:p>
            <a:r>
              <a:rPr lang="en-US" b="1" dirty="0"/>
              <a:t>STEP 1:  RECOGNIZE THAT A PROBLEM EXISTS</a:t>
            </a:r>
            <a:endParaRPr lang="en-US" dirty="0"/>
          </a:p>
          <a:p>
            <a:r>
              <a:rPr lang="en-US" b="1" dirty="0"/>
              <a:t> </a:t>
            </a:r>
            <a:endParaRPr lang="en-US" dirty="0"/>
          </a:p>
          <a:p>
            <a:pPr marL="171450" indent="-171450">
              <a:buFont typeface="Wingdings" charset="2"/>
              <a:buChar char="§"/>
            </a:pPr>
            <a:r>
              <a:rPr lang="en-US" b="1" dirty="0" smtClean="0"/>
              <a:t>You </a:t>
            </a:r>
            <a:r>
              <a:rPr lang="en-US" b="1" dirty="0"/>
              <a:t>have received a written or oral complaint from an individual.  </a:t>
            </a:r>
            <a:endParaRPr lang="en-US" dirty="0"/>
          </a:p>
          <a:p>
            <a:pPr marL="171450" indent="-171450">
              <a:buFont typeface="Wingdings" charset="2"/>
              <a:buChar char="§"/>
            </a:pPr>
            <a:r>
              <a:rPr lang="en-US" b="1" dirty="0" smtClean="0"/>
              <a:t>You </a:t>
            </a:r>
            <a:r>
              <a:rPr lang="en-US" b="1" dirty="0"/>
              <a:t>are not satisfied with the standards you have </a:t>
            </a:r>
            <a:r>
              <a:rPr lang="en-US" b="1" dirty="0" smtClean="0"/>
              <a:t>set.</a:t>
            </a:r>
            <a:endParaRPr lang="en-US" dirty="0"/>
          </a:p>
          <a:p>
            <a:pPr marL="171450" indent="-171450">
              <a:buFont typeface="Wingdings" charset="2"/>
              <a:buChar char="§"/>
            </a:pPr>
            <a:r>
              <a:rPr lang="en-US" b="1" dirty="0" smtClean="0"/>
              <a:t>Recent </a:t>
            </a:r>
            <a:r>
              <a:rPr lang="en-US" b="1" dirty="0"/>
              <a:t>events cause you to question present or future plans and </a:t>
            </a:r>
            <a:r>
              <a:rPr lang="en-US" b="1" dirty="0" smtClean="0"/>
              <a:t>decisions.</a:t>
            </a:r>
            <a:endParaRPr lang="en-US" dirty="0"/>
          </a:p>
          <a:p>
            <a:pPr marL="171450" indent="-171450">
              <a:buFont typeface="Wingdings" charset="2"/>
              <a:buChar char="§"/>
            </a:pPr>
            <a:r>
              <a:rPr lang="en-US" b="1" dirty="0" smtClean="0"/>
              <a:t>You </a:t>
            </a:r>
            <a:r>
              <a:rPr lang="en-US" b="1" dirty="0"/>
              <a:t>have to seek advice and help from your director or someone else. </a:t>
            </a:r>
            <a:endParaRPr lang="en-US" dirty="0"/>
          </a:p>
          <a:p>
            <a:r>
              <a:rPr lang="en-US" dirty="0"/>
              <a:t> </a:t>
            </a:r>
          </a:p>
          <a:p>
            <a:r>
              <a:rPr lang="en-US" b="1" dirty="0"/>
              <a:t>Practice Exercise:</a:t>
            </a:r>
            <a:r>
              <a:rPr lang="en-US" dirty="0"/>
              <a:t>   The Women’s Ministries evangelistic team of </a:t>
            </a:r>
            <a:r>
              <a:rPr lang="en-US" dirty="0" err="1"/>
              <a:t>Tarlac</a:t>
            </a:r>
            <a:r>
              <a:rPr lang="en-US" dirty="0"/>
              <a:t> has been doing some ground work for two months, but the reaping campaign at the end of last month showed only one baptism.  Is there a problem?   </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4</a:t>
            </a:fld>
            <a:endParaRPr lang="en-US"/>
          </a:p>
        </p:txBody>
      </p:sp>
    </p:spTree>
    <p:extLst>
      <p:ext uri="{BB962C8B-B14F-4D97-AF65-F5344CB8AC3E}">
        <p14:creationId xmlns:p14="http://schemas.microsoft.com/office/powerpoint/2010/main" val="5124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STEP 2:  DEFINE AND DEVELOP A PROBLEM STATEMENT</a:t>
            </a:r>
            <a:endParaRPr lang="en-US" dirty="0"/>
          </a:p>
          <a:p>
            <a:r>
              <a:rPr lang="en-US" dirty="0"/>
              <a:t> </a:t>
            </a:r>
          </a:p>
          <a:p>
            <a:r>
              <a:rPr lang="en-US" dirty="0"/>
              <a:t>Develop a problem statement that accurately and clearly describes the current problem.  Consider the following questions:</a:t>
            </a:r>
          </a:p>
          <a:p>
            <a:r>
              <a:rPr lang="en-US" dirty="0"/>
              <a:t> </a:t>
            </a:r>
          </a:p>
          <a:p>
            <a:pPr marL="344488" lvl="0" indent="-119063">
              <a:buFont typeface="Arial" pitchFamily="34" charset="0"/>
              <a:buChar char="•"/>
            </a:pPr>
            <a:r>
              <a:rPr lang="en-US" b="1" dirty="0"/>
              <a:t>Is the problem stated objectively?</a:t>
            </a:r>
            <a:r>
              <a:rPr lang="en-US" dirty="0"/>
              <a:t> </a:t>
            </a:r>
          </a:p>
          <a:p>
            <a:pPr marL="569913" lvl="0" indent="-106363">
              <a:buFontTx/>
              <a:buChar char="-"/>
            </a:pPr>
            <a:r>
              <a:rPr lang="en-US" dirty="0" smtClean="0"/>
              <a:t>It </a:t>
            </a:r>
            <a:r>
              <a:rPr lang="en-US" dirty="0"/>
              <a:t>should not leave room for interpretation. </a:t>
            </a:r>
            <a:endParaRPr lang="en-US" dirty="0" smtClean="0"/>
          </a:p>
          <a:p>
            <a:pPr marL="569913" indent="-106363">
              <a:buFontTx/>
              <a:buChar char="-"/>
            </a:pPr>
            <a:r>
              <a:rPr lang="en-US" dirty="0" smtClean="0"/>
              <a:t>It </a:t>
            </a:r>
            <a:r>
              <a:rPr lang="en-US" dirty="0"/>
              <a:t>should be a simple statement of </a:t>
            </a:r>
            <a:r>
              <a:rPr lang="en-US" dirty="0" smtClean="0"/>
              <a:t>fact.</a:t>
            </a:r>
          </a:p>
          <a:p>
            <a:r>
              <a:rPr lang="en-US" dirty="0"/>
              <a:t> </a:t>
            </a:r>
          </a:p>
          <a:p>
            <a:pPr marL="344488" lvl="0" indent="-119063">
              <a:buFont typeface="Arial" pitchFamily="34" charset="0"/>
              <a:buChar char="•"/>
            </a:pPr>
            <a:r>
              <a:rPr lang="en-US" b="1" dirty="0"/>
              <a:t>Is the problem limited in scope?  </a:t>
            </a:r>
            <a:endParaRPr lang="en-US" dirty="0"/>
          </a:p>
          <a:p>
            <a:r>
              <a:rPr lang="en-US" b="1" dirty="0"/>
              <a:t> </a:t>
            </a:r>
            <a:endParaRPr lang="en-US" dirty="0"/>
          </a:p>
          <a:p>
            <a:pPr marL="344488" lvl="0" indent="-119063">
              <a:buFont typeface="Arial" pitchFamily="34" charset="0"/>
              <a:buChar char="•"/>
            </a:pPr>
            <a:r>
              <a:rPr lang="en-US" b="1" dirty="0"/>
              <a:t>Does everyone involved have a common understanding of the problem? </a:t>
            </a:r>
            <a:endParaRPr lang="en-US" dirty="0"/>
          </a:p>
          <a:p>
            <a:pPr marL="569913" indent="-106363">
              <a:buFontTx/>
              <a:buChar char="-"/>
            </a:pPr>
            <a:r>
              <a:rPr lang="en-US" dirty="0" smtClean="0"/>
              <a:t>It should be written in such a way that everyone should understand it.</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5</a:t>
            </a:fld>
            <a:endParaRPr lang="en-US"/>
          </a:p>
        </p:txBody>
      </p:sp>
    </p:spTree>
    <p:extLst>
      <p:ext uri="{BB962C8B-B14F-4D97-AF65-F5344CB8AC3E}">
        <p14:creationId xmlns:p14="http://schemas.microsoft.com/office/powerpoint/2010/main" val="1090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34267"/>
            <a:ext cx="3294112" cy="2470584"/>
          </a:xfrm>
        </p:spPr>
      </p:sp>
      <p:sp>
        <p:nvSpPr>
          <p:cNvPr id="3" name="Notes Placeholder 2"/>
          <p:cNvSpPr>
            <a:spLocks noGrp="1"/>
          </p:cNvSpPr>
          <p:nvPr>
            <p:ph type="body" idx="1"/>
          </p:nvPr>
        </p:nvSpPr>
        <p:spPr>
          <a:xfrm>
            <a:off x="685800" y="2915816"/>
            <a:ext cx="5486400" cy="5542384"/>
          </a:xfrm>
        </p:spPr>
        <p:txBody>
          <a:bodyPr>
            <a:normAutofit/>
          </a:bodyPr>
          <a:lstStyle/>
          <a:p>
            <a:r>
              <a:rPr lang="en-US" b="1" dirty="0"/>
              <a:t>A couple more hints for you to keep in mind when developing a problem statement:</a:t>
            </a:r>
          </a:p>
          <a:p>
            <a:r>
              <a:rPr lang="en-US" dirty="0"/>
              <a:t>	</a:t>
            </a:r>
          </a:p>
          <a:p>
            <a:pPr marL="344488" indent="-119063">
              <a:buFont typeface="Arial" pitchFamily="34" charset="0"/>
              <a:buChar char="•"/>
            </a:pPr>
            <a:r>
              <a:rPr lang="en-US" dirty="0" smtClean="0"/>
              <a:t>Avoid </a:t>
            </a:r>
            <a:r>
              <a:rPr lang="en-US" dirty="0"/>
              <a:t>including any </a:t>
            </a:r>
            <a:r>
              <a:rPr lang="en-US" b="1" dirty="0"/>
              <a:t>“implied cause”</a:t>
            </a:r>
            <a:r>
              <a:rPr lang="en-US" dirty="0"/>
              <a:t> in the problem </a:t>
            </a:r>
            <a:r>
              <a:rPr lang="en-US" dirty="0" smtClean="0"/>
              <a:t>statement.</a:t>
            </a:r>
          </a:p>
          <a:p>
            <a:pPr marL="225425" indent="0">
              <a:buFont typeface="Arial" pitchFamily="34" charset="0"/>
              <a:buNone/>
            </a:pPr>
            <a:endParaRPr lang="en-US" dirty="0" smtClean="0"/>
          </a:p>
          <a:p>
            <a:pPr marL="225425" indent="0">
              <a:buFont typeface="Arial" pitchFamily="34" charset="0"/>
              <a:buNone/>
            </a:pPr>
            <a:r>
              <a:rPr lang="en-US" dirty="0" smtClean="0"/>
              <a:t>Example</a:t>
            </a:r>
            <a:r>
              <a:rPr lang="en-US" dirty="0" smtClean="0"/>
              <a:t>:</a:t>
            </a:r>
            <a:r>
              <a:rPr lang="en-US" b="1" dirty="0"/>
              <a:t> </a:t>
            </a:r>
            <a:r>
              <a:rPr lang="en-US" b="1" dirty="0" smtClean="0"/>
              <a:t>“The organization of Women’s Ministries has created a rift between many women and the </a:t>
            </a:r>
            <a:r>
              <a:rPr lang="en-US" b="1" dirty="0" err="1" smtClean="0"/>
              <a:t>Dorcas</a:t>
            </a:r>
            <a:r>
              <a:rPr lang="en-US" b="1" dirty="0" smtClean="0"/>
              <a:t> Society.”</a:t>
            </a:r>
          </a:p>
          <a:p>
            <a:pPr marL="569913" indent="-119063"/>
            <a:endParaRPr lang="en-US" dirty="0" smtClean="0"/>
          </a:p>
          <a:p>
            <a:pPr marL="569913" indent="-119063"/>
            <a:r>
              <a:rPr lang="en-US" dirty="0" smtClean="0"/>
              <a:t>What </a:t>
            </a:r>
            <a:r>
              <a:rPr lang="en-US" dirty="0"/>
              <a:t>is the cause (s) implied in this problem statement? </a:t>
            </a:r>
          </a:p>
          <a:p>
            <a:pPr marL="225425"/>
            <a:endParaRPr lang="en-US" dirty="0" smtClean="0"/>
          </a:p>
          <a:p>
            <a:pPr marL="344488" indent="-119063">
              <a:buFont typeface="Arial" pitchFamily="34" charset="0"/>
              <a:buChar char="•"/>
            </a:pPr>
            <a:r>
              <a:rPr lang="en-US" dirty="0" smtClean="0"/>
              <a:t>Avoid </a:t>
            </a:r>
            <a:r>
              <a:rPr lang="en-US" dirty="0"/>
              <a:t>including any </a:t>
            </a:r>
            <a:r>
              <a:rPr lang="en-US" b="1" dirty="0"/>
              <a:t>“implied solution”</a:t>
            </a:r>
            <a:r>
              <a:rPr lang="en-US" dirty="0"/>
              <a:t> in the problem </a:t>
            </a:r>
            <a:r>
              <a:rPr lang="en-US" dirty="0" smtClean="0"/>
              <a:t>statement. </a:t>
            </a:r>
            <a:endParaRPr lang="en-US" dirty="0"/>
          </a:p>
          <a:p>
            <a:endParaRPr lang="en-US" dirty="0"/>
          </a:p>
          <a:p>
            <a:r>
              <a:rPr lang="en-US" dirty="0" smtClean="0"/>
              <a:t> Example: </a:t>
            </a:r>
            <a:r>
              <a:rPr lang="en-US" b="1" dirty="0" smtClean="0"/>
              <a:t>“</a:t>
            </a:r>
            <a:r>
              <a:rPr lang="en-US" b="1" dirty="0"/>
              <a:t>The Women’s Ministry Co-operative needs </a:t>
            </a:r>
            <a:r>
              <a:rPr lang="en-US" b="1" dirty="0" smtClean="0"/>
              <a:t> to </a:t>
            </a:r>
            <a:r>
              <a:rPr lang="en-US" b="1" dirty="0"/>
              <a:t>be revamped and reorganized”</a:t>
            </a:r>
            <a:endParaRPr lang="en-US" dirty="0"/>
          </a:p>
          <a:p>
            <a:pPr marL="569913" indent="-119063"/>
            <a:r>
              <a:rPr lang="en-US" dirty="0"/>
              <a:t> </a:t>
            </a:r>
            <a:endParaRPr lang="en-US" dirty="0" smtClean="0"/>
          </a:p>
          <a:p>
            <a:pPr marL="569913" indent="-119063"/>
            <a:r>
              <a:rPr lang="en-US" dirty="0" smtClean="0"/>
              <a:t>What </a:t>
            </a:r>
            <a:r>
              <a:rPr lang="en-US" dirty="0"/>
              <a:t>is the solution(s) implied in this problem statement?</a:t>
            </a:r>
          </a:p>
          <a:p>
            <a:endParaRPr lang="en-US" dirty="0"/>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6</a:t>
            </a:fld>
            <a:endParaRPr lang="en-US"/>
          </a:p>
        </p:txBody>
      </p:sp>
    </p:spTree>
    <p:extLst>
      <p:ext uri="{BB962C8B-B14F-4D97-AF65-F5344CB8AC3E}">
        <p14:creationId xmlns:p14="http://schemas.microsoft.com/office/powerpoint/2010/main" val="104637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QUESTIONS TO CONSIDER:	</a:t>
            </a:r>
            <a:endParaRPr lang="en-US" dirty="0"/>
          </a:p>
          <a:p>
            <a:r>
              <a:rPr lang="en-US" dirty="0"/>
              <a:t> </a:t>
            </a:r>
          </a:p>
          <a:p>
            <a:pPr marL="344488" lvl="0" indent="-119063">
              <a:buFont typeface="Arial" pitchFamily="34" charset="0"/>
              <a:buChar char="•"/>
            </a:pPr>
            <a:r>
              <a:rPr lang="en-US" dirty="0"/>
              <a:t>Is the problem stated objectively and include “just the facts”?</a:t>
            </a:r>
          </a:p>
          <a:p>
            <a:pPr marL="344488" indent="-119063"/>
            <a:r>
              <a:rPr lang="en-US" dirty="0"/>
              <a:t> </a:t>
            </a:r>
          </a:p>
          <a:p>
            <a:pPr marL="344488" lvl="0" indent="-119063">
              <a:buFont typeface="Arial" pitchFamily="34" charset="0"/>
              <a:buChar char="•"/>
            </a:pPr>
            <a:r>
              <a:rPr lang="en-US" dirty="0"/>
              <a:t>Is the scope of the problem limited enough for you to handle?</a:t>
            </a:r>
          </a:p>
          <a:p>
            <a:pPr marL="344488" indent="-119063"/>
            <a:r>
              <a:rPr lang="en-US" dirty="0"/>
              <a:t> </a:t>
            </a:r>
          </a:p>
          <a:p>
            <a:pPr marL="344488" lvl="0" indent="-119063">
              <a:buFont typeface="Arial" pitchFamily="34" charset="0"/>
              <a:buChar char="•"/>
            </a:pPr>
            <a:r>
              <a:rPr lang="en-US" dirty="0"/>
              <a:t>Will everyone who reads it have the same understanding of the problem?</a:t>
            </a:r>
          </a:p>
          <a:p>
            <a:pPr marL="344488" indent="-119063"/>
            <a:r>
              <a:rPr lang="en-US" dirty="0"/>
              <a:t> </a:t>
            </a:r>
          </a:p>
          <a:p>
            <a:pPr marL="344488" lvl="0" indent="-119063">
              <a:buFont typeface="Arial" pitchFamily="34" charset="0"/>
              <a:buChar char="•"/>
            </a:pPr>
            <a:r>
              <a:rPr lang="en-US" dirty="0"/>
              <a:t>Does the problem statement include any “implied causes” or “implied solutions”?</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7</a:t>
            </a:fld>
            <a:endParaRPr lang="en-US"/>
          </a:p>
        </p:txBody>
      </p:sp>
    </p:spTree>
    <p:extLst>
      <p:ext uri="{BB962C8B-B14F-4D97-AF65-F5344CB8AC3E}">
        <p14:creationId xmlns:p14="http://schemas.microsoft.com/office/powerpoint/2010/main" val="62896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657600" cy="2743200"/>
          </a:xfrm>
        </p:spPr>
      </p:sp>
      <p:sp>
        <p:nvSpPr>
          <p:cNvPr id="3" name="Notes Placeholder 2"/>
          <p:cNvSpPr>
            <a:spLocks noGrp="1"/>
          </p:cNvSpPr>
          <p:nvPr>
            <p:ph type="body" idx="1"/>
          </p:nvPr>
        </p:nvSpPr>
        <p:spPr>
          <a:xfrm>
            <a:off x="685800" y="3563888"/>
            <a:ext cx="5486400" cy="4894312"/>
          </a:xfrm>
        </p:spPr>
        <p:txBody>
          <a:bodyPr>
            <a:noAutofit/>
          </a:bodyPr>
          <a:lstStyle/>
          <a:p>
            <a:r>
              <a:rPr lang="en-US" b="1" dirty="0"/>
              <a:t>STEP 3: ANALYZE POTENTIAL CAUSES BY GATHERING </a:t>
            </a:r>
            <a:r>
              <a:rPr lang="en-US" b="1" dirty="0" smtClean="0"/>
              <a:t>DATA</a:t>
            </a:r>
          </a:p>
          <a:p>
            <a:endParaRPr lang="en-US" b="1" dirty="0" smtClean="0"/>
          </a:p>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I keep six honest serving men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(They taught me all I know);</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Their names are What and Why and When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And How and Where and Who.”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Rudyard Kipling</a:t>
            </a:r>
          </a:p>
          <a:p>
            <a:r>
              <a:rPr lang="en-US" dirty="0"/>
              <a:t> 	</a:t>
            </a:r>
          </a:p>
          <a:p>
            <a:r>
              <a:rPr lang="en-US" dirty="0"/>
              <a:t>This stage of problem solving involves asking many “why” questions, gathering information, and sifting out the causes.  Analyzing potential causes effectively is best accomplished by following these key sub-steps:</a:t>
            </a:r>
          </a:p>
          <a:p>
            <a:r>
              <a:rPr lang="en-US" dirty="0"/>
              <a:t>	 </a:t>
            </a:r>
          </a:p>
          <a:p>
            <a:pPr marL="344488" indent="-119063">
              <a:buFont typeface="Arial" pitchFamily="34" charset="0"/>
              <a:buChar char="•"/>
            </a:pPr>
            <a:r>
              <a:rPr lang="en-US" b="1" dirty="0" smtClean="0"/>
              <a:t>Identify </a:t>
            </a:r>
            <a:r>
              <a:rPr lang="en-US" b="1" dirty="0"/>
              <a:t>potential cause(s)</a:t>
            </a:r>
          </a:p>
          <a:p>
            <a:pPr marL="344488" lvl="0" indent="-119063">
              <a:buFont typeface="Arial" pitchFamily="34" charset="0"/>
              <a:buChar char="•"/>
            </a:pPr>
            <a:r>
              <a:rPr lang="en-US" b="1" dirty="0"/>
              <a:t>Determine the most likely cause(s)</a:t>
            </a:r>
          </a:p>
          <a:p>
            <a:pPr marL="344488" lvl="0" indent="-119063">
              <a:buFont typeface="Arial" pitchFamily="34" charset="0"/>
              <a:buChar char="•"/>
            </a:pPr>
            <a:r>
              <a:rPr lang="en-US" b="1" dirty="0"/>
              <a:t>Identify the true root cause(s)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8</a:t>
            </a:fld>
            <a:endParaRPr lang="en-US"/>
          </a:p>
        </p:txBody>
      </p:sp>
    </p:spTree>
    <p:extLst>
      <p:ext uri="{BB962C8B-B14F-4D97-AF65-F5344CB8AC3E}">
        <p14:creationId xmlns:p14="http://schemas.microsoft.com/office/powerpoint/2010/main" val="1520982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539750"/>
            <a:ext cx="2743200" cy="2057400"/>
          </a:xfrm>
        </p:spPr>
      </p:sp>
      <p:sp>
        <p:nvSpPr>
          <p:cNvPr id="3" name="Notes Placeholder 2"/>
          <p:cNvSpPr>
            <a:spLocks noGrp="1"/>
          </p:cNvSpPr>
          <p:nvPr>
            <p:ph type="body" idx="1"/>
          </p:nvPr>
        </p:nvSpPr>
        <p:spPr>
          <a:xfrm>
            <a:off x="685800" y="2771800"/>
            <a:ext cx="5486400" cy="5686400"/>
          </a:xfrm>
        </p:spPr>
        <p:txBody>
          <a:bodyPr>
            <a:noAutofit/>
          </a:bodyPr>
          <a:lstStyle/>
          <a:p>
            <a:r>
              <a:rPr lang="en-US" dirty="0"/>
              <a:t>You could identify potential and root causes by using:	</a:t>
            </a:r>
          </a:p>
          <a:p>
            <a:r>
              <a:rPr lang="en-US" dirty="0"/>
              <a:t>	</a:t>
            </a:r>
          </a:p>
          <a:p>
            <a:r>
              <a:rPr lang="en-US" b="1" dirty="0" smtClean="0"/>
              <a:t>Cause-and-Effect </a:t>
            </a:r>
            <a:r>
              <a:rPr lang="en-US" b="1" dirty="0"/>
              <a:t>diagram</a:t>
            </a:r>
            <a:endParaRPr lang="en-US" dirty="0"/>
          </a:p>
          <a:p>
            <a:r>
              <a:rPr lang="en-US" dirty="0"/>
              <a:t> </a:t>
            </a:r>
          </a:p>
          <a:p>
            <a:pPr marL="228600" lvl="0" indent="-228600">
              <a:buFont typeface="+mj-lt"/>
              <a:buAutoNum type="alphaLcParenR"/>
            </a:pPr>
            <a:r>
              <a:rPr lang="en-US" dirty="0"/>
              <a:t>Condense your problem statement to one key word or phrase</a:t>
            </a:r>
            <a:r>
              <a:rPr lang="en-US" dirty="0" smtClean="0"/>
              <a:t>. For </a:t>
            </a:r>
            <a:r>
              <a:rPr lang="en-US" dirty="0"/>
              <a:t>example, low baptism rates</a:t>
            </a:r>
            <a:r>
              <a:rPr lang="en-US" dirty="0" smtClean="0"/>
              <a:t>.</a:t>
            </a:r>
          </a:p>
          <a:p>
            <a:pPr marL="228600" lvl="0" indent="-228600">
              <a:buFont typeface="+mj-lt"/>
              <a:buAutoNum type="alphaLcParenR"/>
            </a:pPr>
            <a:endParaRPr lang="en-US" dirty="0"/>
          </a:p>
          <a:p>
            <a:pPr marL="228600" lvl="0" indent="-228600">
              <a:buFont typeface="+mj-lt"/>
              <a:buAutoNum type="alphaLcParenR"/>
            </a:pPr>
            <a:r>
              <a:rPr lang="en-US" dirty="0"/>
              <a:t>Define the major categories of causes of the problem</a:t>
            </a:r>
            <a:r>
              <a:rPr lang="en-US" dirty="0" smtClean="0"/>
              <a:t>.  For </a:t>
            </a:r>
            <a:r>
              <a:rPr lang="en-US" dirty="0"/>
              <a:t>example, major categories of causes are Methods, People, Materials, and Time.</a:t>
            </a:r>
          </a:p>
          <a:p>
            <a:pPr marL="228600" indent="-228600">
              <a:buFont typeface="+mj-lt"/>
              <a:buAutoNum type="alphaLcParenR"/>
            </a:pPr>
            <a:endParaRPr lang="en-US" dirty="0"/>
          </a:p>
          <a:p>
            <a:pPr marL="228600" lvl="0" indent="-228600">
              <a:buFont typeface="+mj-lt"/>
              <a:buAutoNum type="alphaLcParenR"/>
            </a:pPr>
            <a:r>
              <a:rPr lang="en-US" dirty="0"/>
              <a:t>Brainstorm possible causes. </a:t>
            </a:r>
            <a:r>
              <a:rPr lang="en-US" dirty="0" smtClean="0"/>
              <a:t> Come </a:t>
            </a:r>
            <a:r>
              <a:rPr lang="en-US" dirty="0"/>
              <a:t>up with as many ideas as you can in each category.</a:t>
            </a:r>
          </a:p>
          <a:p>
            <a:r>
              <a:rPr lang="en-US" dirty="0"/>
              <a:t> </a:t>
            </a:r>
          </a:p>
          <a:p>
            <a:r>
              <a:rPr lang="en-US" b="1" dirty="0"/>
              <a:t>Brainstorming</a:t>
            </a:r>
            <a:r>
              <a:rPr lang="en-US" dirty="0"/>
              <a:t> – suggesting all possible </a:t>
            </a:r>
            <a:r>
              <a:rPr lang="en-US" dirty="0" smtClean="0"/>
              <a:t>ideas, </a:t>
            </a:r>
            <a:r>
              <a:rPr lang="en-US" dirty="0"/>
              <a:t>and eventually narrow them down to a few possible solutions.</a:t>
            </a:r>
          </a:p>
          <a:p>
            <a:r>
              <a:rPr lang="en-US" dirty="0"/>
              <a:t>	</a:t>
            </a:r>
          </a:p>
          <a:p>
            <a:r>
              <a:rPr lang="en-US" b="1" dirty="0" smtClean="0"/>
              <a:t>Charts </a:t>
            </a:r>
            <a:r>
              <a:rPr lang="en-US" b="1" dirty="0"/>
              <a:t>or graphs</a:t>
            </a:r>
            <a:r>
              <a:rPr lang="en-US" dirty="0"/>
              <a:t> – Use a pie chart or bar graph to map out the causes of your problem.</a:t>
            </a:r>
          </a:p>
          <a:p>
            <a:r>
              <a:rPr lang="en-US" dirty="0"/>
              <a:t>	</a:t>
            </a:r>
          </a:p>
          <a:p>
            <a:r>
              <a:rPr lang="en-US" b="1" dirty="0"/>
              <a:t>Practice Exercise:</a:t>
            </a:r>
            <a:r>
              <a:rPr lang="en-US" dirty="0"/>
              <a:t>   Show on a chart what are the potential causes why people are not coming to the Women’s Ministries free screening program in this village.</a:t>
            </a:r>
          </a:p>
          <a:p>
            <a:endParaRPr lang="en-US" dirty="0"/>
          </a:p>
        </p:txBody>
      </p:sp>
      <p:sp>
        <p:nvSpPr>
          <p:cNvPr id="4" name="Slide Number Placeholder 3"/>
          <p:cNvSpPr>
            <a:spLocks noGrp="1"/>
          </p:cNvSpPr>
          <p:nvPr>
            <p:ph type="sldNum" sz="quarter" idx="10"/>
          </p:nvPr>
        </p:nvSpPr>
        <p:spPr/>
        <p:txBody>
          <a:bodyPr/>
          <a:lstStyle/>
          <a:p>
            <a:fld id="{835AEC27-9C72-4D08-B875-E73CD9B37A0B}" type="slidenum">
              <a:rPr lang="en-US" smtClean="0"/>
              <a:pPr/>
              <a:t>9</a:t>
            </a:fld>
            <a:endParaRPr lang="en-US"/>
          </a:p>
        </p:txBody>
      </p:sp>
    </p:spTree>
    <p:extLst>
      <p:ext uri="{BB962C8B-B14F-4D97-AF65-F5344CB8AC3E}">
        <p14:creationId xmlns:p14="http://schemas.microsoft.com/office/powerpoint/2010/main" val="176125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2/14/16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smtClean="0">
                <a:ln w="18415" cmpd="sng">
                  <a:noFill/>
                  <a:prstDash val="solid"/>
                </a:ln>
                <a:solidFill>
                  <a:srgbClr val="009999"/>
                </a:solidFill>
                <a:effectLst>
                  <a:outerShdw blurRad="38100" dist="38100" dir="2700000" algn="tl">
                    <a:srgbClr val="000000">
                      <a:alpha val="43137"/>
                    </a:srgbClr>
                  </a:outerShdw>
                </a:effectLst>
              </a:rPr>
              <a:t>LEADERSHIP</a:t>
            </a:r>
            <a:r>
              <a:rPr lang="en-US" sz="2400" dirty="0" smtClean="0">
                <a:ln w="18415" cmpd="sng">
                  <a:noFill/>
                  <a:prstDash val="solid"/>
                </a:ln>
                <a:solidFill>
                  <a:srgbClr val="009999"/>
                </a:solidFill>
                <a:effectLst>
                  <a:outerShdw blurRad="38100" dist="38100" dir="2700000" algn="tl">
                    <a:srgbClr val="000000">
                      <a:alpha val="43137"/>
                    </a:srgbClr>
                  </a:outerShdw>
                </a:effectLst>
              </a:rPr>
              <a:t/>
            </a:r>
            <a:br>
              <a:rPr lang="en-US" sz="2400" dirty="0" smtClean="0">
                <a:ln w="18415" cmpd="sng">
                  <a:noFill/>
                  <a:prstDash val="solid"/>
                </a:ln>
                <a:solidFill>
                  <a:srgbClr val="009999"/>
                </a:solidFill>
                <a:effectLst>
                  <a:outerShdw blurRad="38100" dist="38100" dir="2700000" algn="tl">
                    <a:srgbClr val="000000">
                      <a:alpha val="43137"/>
                    </a:srgbClr>
                  </a:outerShdw>
                </a:effectLst>
              </a:rPr>
            </a:br>
            <a:r>
              <a:rPr lang="en-US" sz="3200" dirty="0" smtClean="0">
                <a:ln w="18415" cmpd="sng">
                  <a:noFill/>
                  <a:prstDash val="solid"/>
                </a:ln>
                <a:effectLst>
                  <a:outerShdw blurRad="38100" dist="38100" dir="2700000" algn="tl">
                    <a:srgbClr val="000000">
                      <a:alpha val="43137"/>
                    </a:srgbClr>
                  </a:outerShdw>
                </a:effectLst>
              </a:rPr>
              <a:t>Certification  Program</a:t>
            </a:r>
            <a:r>
              <a:rPr lang="en-US" sz="2000" dirty="0" smtClean="0">
                <a:ln w="18415" cmpd="sng">
                  <a:noFill/>
                  <a:prstDash val="solid"/>
                </a:ln>
                <a:effectLst>
                  <a:outerShdw blurRad="38100" dist="38100" dir="2700000" algn="tl">
                    <a:srgbClr val="000000">
                      <a:alpha val="43137"/>
                    </a:srgbClr>
                  </a:outerShdw>
                </a:effectLst>
              </a:rPr>
              <a:t/>
            </a:r>
            <a:br>
              <a:rPr lang="en-US" sz="2000" dirty="0" smtClean="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a:t>
            </a:r>
            <a:r>
              <a:rPr lang="en-US" sz="3200" dirty="0" smtClean="0">
                <a:ln w="18415" cmpd="sng">
                  <a:noFill/>
                  <a:prstDash val="solid"/>
                </a:ln>
                <a:effectLst>
                  <a:outerShdw blurRad="38100" dist="38100" dir="2700000" algn="tl">
                    <a:srgbClr val="000000">
                      <a:alpha val="43137"/>
                    </a:srgbClr>
                  </a:outerShdw>
                </a:effectLst>
              </a:rPr>
              <a:t>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smtClean="0">
                <a:solidFill>
                  <a:schemeClr val="bg1"/>
                </a:solidFill>
              </a:rPr>
              <a:t>General Conference of Seventh-day Adventists  Women’s Ministries Department</a:t>
            </a:r>
          </a:p>
          <a:p>
            <a:pPr>
              <a:spcBef>
                <a:spcPts val="0"/>
              </a:spcBef>
            </a:pPr>
            <a:r>
              <a:rPr lang="en-US" sz="2400" dirty="0" smtClean="0">
                <a:solidFill>
                  <a:schemeClr val="bg1"/>
                </a:solidFill>
              </a:rPr>
              <a:t>www.adventistwomensministries.org</a:t>
            </a:r>
            <a:endParaRPr lang="en-US" sz="2400" dirty="0">
              <a:solidFill>
                <a:schemeClr val="bg1"/>
              </a:solidFill>
            </a:endParaRP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962725"/>
            <a:ext cx="9144000" cy="1077218"/>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4. </a:t>
            </a:r>
            <a:r>
              <a:rPr lang="en-GB" sz="3600" b="1" dirty="0" smtClean="0">
                <a:solidFill>
                  <a:srgbClr val="276B01"/>
                </a:solidFill>
              </a:rPr>
              <a:t>Identify Possible Solutions</a:t>
            </a:r>
          </a:p>
          <a:p>
            <a:pPr algn="ctr"/>
            <a:r>
              <a:rPr lang="en-GB" sz="2800" b="1" dirty="0" smtClean="0">
                <a:solidFill>
                  <a:srgbClr val="C00000"/>
                </a:solidFill>
              </a:rPr>
              <a:t>BRAINSTORMING (GROUND RULES)</a:t>
            </a:r>
            <a:endParaRPr lang="en-US" b="1" dirty="0">
              <a:solidFill>
                <a:srgbClr val="C00000"/>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95536" y="2348880"/>
            <a:ext cx="8388424" cy="3977499"/>
          </a:xfrm>
          <a:prstGeom prst="rect">
            <a:avLst/>
          </a:prstGeom>
        </p:spPr>
        <p:txBody>
          <a:bodyPr wrap="square">
            <a:spAutoFit/>
          </a:bodyPr>
          <a:lstStyle/>
          <a:p>
            <a:pPr marL="457200" indent="-457200">
              <a:lnSpc>
                <a:spcPct val="90000"/>
              </a:lnSpc>
              <a:buFont typeface="Wingdings" charset="2"/>
              <a:buChar char="§"/>
            </a:pPr>
            <a:r>
              <a:rPr lang="en-GB" sz="2800" dirty="0" smtClean="0"/>
              <a:t> Avoid criticism and </a:t>
            </a:r>
            <a:r>
              <a:rPr lang="en-GB" sz="2800" i="1" dirty="0" smtClean="0"/>
              <a:t>“knocking down”</a:t>
            </a:r>
            <a:r>
              <a:rPr lang="en-GB" sz="2800" dirty="0" smtClean="0"/>
              <a:t> of ideas.</a:t>
            </a:r>
          </a:p>
          <a:p>
            <a:pPr marL="457200" indent="-457200">
              <a:lnSpc>
                <a:spcPct val="90000"/>
              </a:lnSpc>
              <a:buFont typeface="Wingdings" charset="2"/>
              <a:buChar char="§"/>
            </a:pPr>
            <a:endParaRPr lang="en-GB" sz="2800" dirty="0" smtClean="0"/>
          </a:p>
          <a:p>
            <a:pPr marL="457200" indent="-457200">
              <a:lnSpc>
                <a:spcPct val="90000"/>
              </a:lnSpc>
              <a:buFont typeface="Wingdings" charset="2"/>
              <a:buChar char="§"/>
            </a:pPr>
            <a:r>
              <a:rPr lang="en-GB" sz="2800" dirty="0" smtClean="0"/>
              <a:t> Look for wild/exaggerated ideas.</a:t>
            </a:r>
          </a:p>
          <a:p>
            <a:pPr marL="457200" indent="-457200">
              <a:lnSpc>
                <a:spcPct val="90000"/>
              </a:lnSpc>
              <a:buFont typeface="Wingdings" charset="2"/>
              <a:buChar char="§"/>
            </a:pPr>
            <a:endParaRPr lang="en-GB" sz="2800" dirty="0" smtClean="0"/>
          </a:p>
          <a:p>
            <a:pPr marL="457200" indent="-457200">
              <a:lnSpc>
                <a:spcPct val="90000"/>
              </a:lnSpc>
              <a:buFont typeface="Wingdings" charset="2"/>
              <a:buChar char="§"/>
            </a:pPr>
            <a:r>
              <a:rPr lang="en-GB" sz="2800" dirty="0" smtClean="0"/>
              <a:t> Go for quantity – at least 20 or more.</a:t>
            </a:r>
          </a:p>
          <a:p>
            <a:pPr marL="457200" indent="-457200">
              <a:lnSpc>
                <a:spcPct val="90000"/>
              </a:lnSpc>
              <a:buFont typeface="Wingdings" charset="2"/>
              <a:buChar char="§"/>
            </a:pPr>
            <a:endParaRPr lang="en-GB" sz="2800" dirty="0" smtClean="0"/>
          </a:p>
          <a:p>
            <a:pPr marL="457200" indent="-457200">
              <a:lnSpc>
                <a:spcPct val="90000"/>
              </a:lnSpc>
              <a:buFont typeface="Wingdings" charset="2"/>
              <a:buChar char="§"/>
            </a:pPr>
            <a:r>
              <a:rPr lang="en-GB" sz="2800" dirty="0" smtClean="0"/>
              <a:t> Try to build on the ideas of others (when in groups).</a:t>
            </a:r>
          </a:p>
          <a:p>
            <a:pPr marL="457200" indent="-457200">
              <a:lnSpc>
                <a:spcPct val="90000"/>
              </a:lnSpc>
              <a:buFont typeface="Wingdings" charset="2"/>
              <a:buChar char="§"/>
            </a:pPr>
            <a:endParaRPr lang="en-GB" sz="2800" dirty="0" smtClean="0"/>
          </a:p>
          <a:p>
            <a:pPr marL="457200" indent="-457200">
              <a:lnSpc>
                <a:spcPct val="90000"/>
              </a:lnSpc>
              <a:buFont typeface="Wingdings" charset="2"/>
              <a:buChar char="§"/>
            </a:pPr>
            <a:r>
              <a:rPr lang="en-GB" sz="2800" dirty="0" smtClean="0"/>
              <a:t> “Think outside” of your own experience and expertise.</a:t>
            </a:r>
            <a:endParaRPr lang="en-GB"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2776"/>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Two Methods of Brainstorming</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539552" y="2276872"/>
            <a:ext cx="3024336" cy="3231654"/>
          </a:xfrm>
          <a:prstGeom prst="rect">
            <a:avLst/>
          </a:prstGeom>
        </p:spPr>
        <p:txBody>
          <a:bodyPr wrap="square">
            <a:spAutoFit/>
          </a:bodyPr>
          <a:lstStyle/>
          <a:p>
            <a:r>
              <a:rPr lang="en-GB" sz="2800" b="1" dirty="0" smtClean="0">
                <a:solidFill>
                  <a:srgbClr val="C00000"/>
                </a:solidFill>
              </a:rPr>
              <a:t>1. FREE WHEELING</a:t>
            </a:r>
          </a:p>
          <a:p>
            <a:endParaRPr lang="en-GB" sz="2400" b="1" dirty="0">
              <a:solidFill>
                <a:srgbClr val="276B01"/>
              </a:solidFill>
            </a:endParaRPr>
          </a:p>
          <a:p>
            <a:pPr marL="342900" indent="-342900">
              <a:buFont typeface="Wingdings" charset="2"/>
              <a:buChar char="§"/>
            </a:pPr>
            <a:r>
              <a:rPr lang="en-GB" sz="2800" dirty="0" smtClean="0"/>
              <a:t>Share ideas all </a:t>
            </a:r>
            <a:br>
              <a:rPr lang="en-GB" sz="2800" dirty="0" smtClean="0"/>
            </a:br>
            <a:r>
              <a:rPr lang="en-GB" sz="2800" dirty="0" smtClean="0"/>
              <a:t>at once.</a:t>
            </a:r>
          </a:p>
          <a:p>
            <a:pPr marL="342900" indent="-342900">
              <a:buFont typeface="Wingdings" charset="2"/>
              <a:buChar char="§"/>
            </a:pPr>
            <a:endParaRPr lang="en-GB" sz="1200" dirty="0" smtClean="0"/>
          </a:p>
          <a:p>
            <a:pPr marL="342900" indent="-342900">
              <a:buFont typeface="Wingdings" charset="2"/>
              <a:buChar char="§"/>
            </a:pPr>
            <a:r>
              <a:rPr lang="en-GB" sz="2800" dirty="0" smtClean="0"/>
              <a:t>Make a list of the ideas as they are “shouted out.”</a:t>
            </a:r>
            <a:endParaRPr lang="en-GB"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Two Methods of Brainstorming</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251520" y="2204864"/>
            <a:ext cx="3888432" cy="3693319"/>
          </a:xfrm>
          <a:prstGeom prst="rect">
            <a:avLst/>
          </a:prstGeom>
        </p:spPr>
        <p:txBody>
          <a:bodyPr wrap="square">
            <a:spAutoFit/>
          </a:bodyPr>
          <a:lstStyle/>
          <a:p>
            <a:r>
              <a:rPr lang="en-US" sz="2800" b="1" dirty="0" smtClean="0">
                <a:solidFill>
                  <a:srgbClr val="C00000"/>
                </a:solidFill>
              </a:rPr>
              <a:t>2. ROUND ROBIN</a:t>
            </a:r>
          </a:p>
          <a:p>
            <a:endParaRPr lang="en-US" sz="1400" b="1" dirty="0" smtClean="0">
              <a:solidFill>
                <a:srgbClr val="276B01"/>
              </a:solidFill>
            </a:endParaRPr>
          </a:p>
          <a:p>
            <a:pPr marL="457200" indent="-457200">
              <a:buFont typeface="Wingdings" charset="2"/>
              <a:buChar char="§"/>
            </a:pPr>
            <a:r>
              <a:rPr lang="en-US" sz="2400" dirty="0" smtClean="0"/>
              <a:t>Everyone takes a turn to offer an idea.</a:t>
            </a:r>
          </a:p>
          <a:p>
            <a:pPr marL="457200" indent="-457200">
              <a:buFont typeface="Wingdings" charset="2"/>
              <a:buChar char="§"/>
            </a:pPr>
            <a:r>
              <a:rPr lang="en-US" sz="2400" dirty="0" smtClean="0"/>
              <a:t>Anyone can pass on any turn.</a:t>
            </a:r>
          </a:p>
          <a:p>
            <a:pPr marL="457200" indent="-457200">
              <a:buFont typeface="Wingdings" charset="2"/>
              <a:buChar char="§"/>
            </a:pPr>
            <a:r>
              <a:rPr lang="en-US" sz="2400" dirty="0" smtClean="0"/>
              <a:t>Continue until everyone has had a chance.</a:t>
            </a:r>
          </a:p>
          <a:p>
            <a:pPr marL="457200" indent="-457200">
              <a:buFont typeface="Wingdings" charset="2"/>
              <a:buChar char="§"/>
            </a:pPr>
            <a:r>
              <a:rPr lang="en-US" sz="2400" dirty="0" smtClean="0"/>
              <a:t>Make a list of all the ideas as they are offered.</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The </a:t>
            </a:r>
            <a:r>
              <a:rPr lang="en-GB" sz="3600" b="1" dirty="0" smtClean="0">
                <a:solidFill>
                  <a:srgbClr val="C00000"/>
                </a:solidFill>
              </a:rPr>
              <a:t>Pros </a:t>
            </a:r>
            <a:r>
              <a:rPr lang="en-GB" sz="3600" b="1" dirty="0" smtClean="0">
                <a:solidFill>
                  <a:srgbClr val="276B01"/>
                </a:solidFill>
              </a:rPr>
              <a:t>of Brainstorming</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827584" y="2492896"/>
            <a:ext cx="7919864" cy="3761030"/>
          </a:xfrm>
          <a:prstGeom prst="rect">
            <a:avLst/>
          </a:prstGeom>
        </p:spPr>
        <p:txBody>
          <a:bodyPr wrap="square">
            <a:spAutoFit/>
          </a:bodyPr>
          <a:lstStyle/>
          <a:p>
            <a:pPr marL="457200" indent="-457200">
              <a:lnSpc>
                <a:spcPct val="80000"/>
              </a:lnSpc>
              <a:buFont typeface="Arial" charset="0"/>
              <a:buChar char="•"/>
            </a:pPr>
            <a:r>
              <a:rPr lang="en-GB" sz="2800" dirty="0" smtClean="0"/>
              <a:t> Allows for creativity</a:t>
            </a:r>
          </a:p>
          <a:p>
            <a:pPr marL="457200" indent="-457200">
              <a:lnSpc>
                <a:spcPct val="80000"/>
              </a:lnSpc>
              <a:buFont typeface="Arial" charset="0"/>
              <a:buChar char="•"/>
            </a:pPr>
            <a:endParaRPr lang="en-GB" sz="1200" dirty="0" smtClean="0"/>
          </a:p>
          <a:p>
            <a:pPr marL="457200" indent="-457200">
              <a:lnSpc>
                <a:spcPct val="80000"/>
              </a:lnSpc>
              <a:buFont typeface="Arial" charset="0"/>
              <a:buChar char="•"/>
            </a:pPr>
            <a:r>
              <a:rPr lang="en-GB" sz="2800" dirty="0" smtClean="0"/>
              <a:t> Allows one to “think out loud”</a:t>
            </a:r>
          </a:p>
          <a:p>
            <a:pPr marL="457200" indent="-457200">
              <a:lnSpc>
                <a:spcPct val="80000"/>
              </a:lnSpc>
              <a:buFont typeface="Arial" charset="0"/>
              <a:buChar char="•"/>
            </a:pPr>
            <a:endParaRPr lang="en-GB" sz="1200" dirty="0" smtClean="0"/>
          </a:p>
          <a:p>
            <a:pPr marL="457200" indent="-457200">
              <a:buFont typeface="Arial" charset="0"/>
              <a:buChar char="•"/>
            </a:pPr>
            <a:r>
              <a:rPr lang="en-GB" sz="2800" dirty="0" smtClean="0"/>
              <a:t> More individuals can participate in suggesting solutions</a:t>
            </a:r>
          </a:p>
          <a:p>
            <a:pPr marL="457200" indent="-457200">
              <a:lnSpc>
                <a:spcPct val="80000"/>
              </a:lnSpc>
              <a:buFont typeface="Arial" charset="0"/>
              <a:buChar char="•"/>
            </a:pPr>
            <a:endParaRPr lang="en-GB" sz="1200" dirty="0" smtClean="0"/>
          </a:p>
          <a:p>
            <a:pPr marL="457200" indent="-457200">
              <a:lnSpc>
                <a:spcPct val="80000"/>
              </a:lnSpc>
              <a:buFont typeface="Arial" charset="0"/>
              <a:buChar char="•"/>
            </a:pPr>
            <a:r>
              <a:rPr lang="en-GB" sz="2800" dirty="0" smtClean="0"/>
              <a:t> A large number of ideas allow room to throw out some later</a:t>
            </a:r>
          </a:p>
          <a:p>
            <a:pPr marL="457200" indent="-457200">
              <a:lnSpc>
                <a:spcPct val="80000"/>
              </a:lnSpc>
              <a:buFont typeface="Arial" charset="0"/>
              <a:buChar char="•"/>
            </a:pPr>
            <a:endParaRPr lang="en-GB" sz="1200" dirty="0" smtClean="0"/>
          </a:p>
          <a:p>
            <a:pPr marL="457200" indent="-457200">
              <a:lnSpc>
                <a:spcPct val="80000"/>
              </a:lnSpc>
              <a:buFont typeface="Arial" charset="0"/>
              <a:buChar char="•"/>
            </a:pPr>
            <a:r>
              <a:rPr lang="en-GB" sz="2800" dirty="0" smtClean="0"/>
              <a:t> Provides opportunity for the mind to stretch</a:t>
            </a:r>
          </a:p>
          <a:p>
            <a:pPr marL="457200" indent="-457200">
              <a:lnSpc>
                <a:spcPct val="80000"/>
              </a:lnSpc>
              <a:buFont typeface="Arial" charset="0"/>
              <a:buChar char="•"/>
            </a:pPr>
            <a:endParaRPr lang="en-GB" sz="1200" dirty="0" smtClean="0"/>
          </a:p>
          <a:p>
            <a:pPr marL="457200" indent="-457200">
              <a:lnSpc>
                <a:spcPct val="80000"/>
              </a:lnSpc>
              <a:buFont typeface="Arial" charset="0"/>
              <a:buChar char="•"/>
            </a:pPr>
            <a:r>
              <a:rPr lang="en-GB" sz="2800" dirty="0" smtClean="0"/>
              <a:t> More people can participate in giving </a:t>
            </a:r>
            <a:r>
              <a:rPr lang="en-GB" sz="2800" dirty="0" err="1" smtClean="0"/>
              <a:t>imput</a:t>
            </a:r>
            <a:endParaRPr lang="en-GB"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The </a:t>
            </a:r>
            <a:r>
              <a:rPr lang="en-GB" sz="3600" b="1" dirty="0" smtClean="0">
                <a:solidFill>
                  <a:srgbClr val="C00000"/>
                </a:solidFill>
              </a:rPr>
              <a:t>Cons</a:t>
            </a:r>
            <a:r>
              <a:rPr lang="en-GB" sz="3600" b="1" dirty="0" smtClean="0">
                <a:solidFill>
                  <a:srgbClr val="276B01"/>
                </a:solidFill>
              </a:rPr>
              <a:t> of Brainstorming</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3049960" y="2708920"/>
            <a:ext cx="5770512" cy="2616101"/>
          </a:xfrm>
          <a:prstGeom prst="rect">
            <a:avLst/>
          </a:prstGeom>
        </p:spPr>
        <p:txBody>
          <a:bodyPr wrap="square">
            <a:spAutoFit/>
          </a:bodyPr>
          <a:lstStyle/>
          <a:p>
            <a:pPr marL="457200" indent="-457200">
              <a:buFont typeface="Arial" charset="0"/>
              <a:buChar char="•"/>
            </a:pPr>
            <a:r>
              <a:rPr lang="en-GB" sz="2800" dirty="0" smtClean="0"/>
              <a:t>Time consuming</a:t>
            </a:r>
          </a:p>
          <a:p>
            <a:pPr marL="457200" indent="-457200">
              <a:buFont typeface="Arial" charset="0"/>
              <a:buChar char="•"/>
            </a:pPr>
            <a:endParaRPr lang="en-GB" sz="1200" dirty="0" smtClean="0"/>
          </a:p>
          <a:p>
            <a:pPr marL="457200" indent="-457200">
              <a:buFont typeface="Arial" charset="0"/>
              <a:buChar char="•"/>
            </a:pPr>
            <a:r>
              <a:rPr lang="en-GB" sz="2800" dirty="0" smtClean="0"/>
              <a:t>Tendency to judge ideas too soon</a:t>
            </a:r>
          </a:p>
          <a:p>
            <a:pPr marL="457200" indent="-457200">
              <a:buFont typeface="Arial" charset="0"/>
              <a:buChar char="•"/>
            </a:pPr>
            <a:endParaRPr lang="en-GB" sz="1200" dirty="0"/>
          </a:p>
          <a:p>
            <a:pPr marL="457200" indent="-457200">
              <a:buFont typeface="Arial" charset="0"/>
              <a:buChar char="•"/>
            </a:pPr>
            <a:r>
              <a:rPr lang="en-GB" sz="2800" dirty="0" smtClean="0"/>
              <a:t>Can be dominated by one or two persons</a:t>
            </a:r>
          </a:p>
          <a:p>
            <a:pPr marL="457200" indent="-457200">
              <a:buFont typeface="Arial" charset="0"/>
              <a:buChar char="•"/>
            </a:pPr>
            <a:r>
              <a:rPr lang="en-GB" sz="2800" dirty="0" smtClean="0"/>
              <a:t>Solution generation sessions</a:t>
            </a:r>
            <a:endParaRPr lang="en-GB" sz="28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2468088"/>
            <a:ext cx="2438400" cy="31211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5:</a:t>
            </a:r>
            <a:r>
              <a:rPr lang="en-GB" sz="3600" b="1" dirty="0" smtClean="0">
                <a:solidFill>
                  <a:srgbClr val="276B01"/>
                </a:solidFill>
              </a:rPr>
              <a:t> Determine the Best Solutions</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539552" y="2492896"/>
            <a:ext cx="3456384" cy="3108543"/>
          </a:xfrm>
          <a:prstGeom prst="rect">
            <a:avLst/>
          </a:prstGeom>
        </p:spPr>
        <p:txBody>
          <a:bodyPr wrap="square">
            <a:spAutoFit/>
          </a:bodyPr>
          <a:lstStyle/>
          <a:p>
            <a:pPr marL="342900" indent="-342900">
              <a:buFont typeface="Wingdings" charset="2"/>
              <a:buChar char="§"/>
            </a:pPr>
            <a:r>
              <a:rPr lang="en-GB" sz="2800" dirty="0" smtClean="0"/>
              <a:t>Develop and assign weights to criteria</a:t>
            </a:r>
          </a:p>
          <a:p>
            <a:pPr marL="342900" indent="-342900">
              <a:buFont typeface="Wingdings" charset="2"/>
              <a:buChar char="§"/>
            </a:pPr>
            <a:endParaRPr lang="en-GB" sz="2800" dirty="0" smtClean="0"/>
          </a:p>
          <a:p>
            <a:pPr marL="342900" indent="-342900">
              <a:buFont typeface="Wingdings" charset="2"/>
              <a:buChar char="§"/>
            </a:pPr>
            <a:r>
              <a:rPr lang="en-GB" sz="2800" dirty="0" smtClean="0"/>
              <a:t>Apply the criteria</a:t>
            </a:r>
          </a:p>
          <a:p>
            <a:pPr marL="342900" indent="-342900">
              <a:buFont typeface="Wingdings" charset="2"/>
              <a:buChar char="§"/>
            </a:pPr>
            <a:endParaRPr lang="en-GB" sz="2800" dirty="0" smtClean="0"/>
          </a:p>
          <a:p>
            <a:pPr marL="342900" indent="-342900">
              <a:buFont typeface="Wingdings" charset="2"/>
              <a:buChar char="§"/>
            </a:pPr>
            <a:r>
              <a:rPr lang="en-GB" sz="2800" dirty="0" smtClean="0"/>
              <a:t>Choose the best solution</a:t>
            </a:r>
            <a:endParaRPr lang="en-GB"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18804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A. Develop and Assign Weights Criteria</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492896"/>
            <a:ext cx="9144000" cy="461665"/>
          </a:xfrm>
          <a:prstGeom prst="rect">
            <a:avLst/>
          </a:prstGeom>
        </p:spPr>
        <p:txBody>
          <a:bodyPr wrap="square">
            <a:spAutoFit/>
          </a:bodyPr>
          <a:lstStyle/>
          <a:p>
            <a:pPr algn="ctr">
              <a:buFont typeface="Wingdings" pitchFamily="2" charset="2"/>
              <a:buNone/>
            </a:pPr>
            <a:r>
              <a:rPr lang="en-GB" sz="2400" b="1" i="1" dirty="0" smtClean="0">
                <a:solidFill>
                  <a:srgbClr val="276B01"/>
                </a:solidFill>
              </a:rPr>
              <a:t>(WM is planning to start a counselling service in the church)</a:t>
            </a:r>
            <a:endParaRPr lang="en-GB" sz="2400" b="1" i="1" dirty="0">
              <a:solidFill>
                <a:srgbClr val="276B01"/>
              </a:solidFill>
            </a:endParaRPr>
          </a:p>
        </p:txBody>
      </p:sp>
      <p:graphicFrame>
        <p:nvGraphicFramePr>
          <p:cNvPr id="8" name="Group 74"/>
          <p:cNvGraphicFramePr>
            <a:graphicFrameLocks noGrp="1"/>
          </p:cNvGraphicFramePr>
          <p:nvPr>
            <p:extLst>
              <p:ext uri="{D42A27DB-BD31-4B8C-83A1-F6EECF244321}">
                <p14:modId xmlns:p14="http://schemas.microsoft.com/office/powerpoint/2010/main" val="298501962"/>
              </p:ext>
            </p:extLst>
          </p:nvPr>
        </p:nvGraphicFramePr>
        <p:xfrm>
          <a:off x="1475656" y="3356992"/>
          <a:ext cx="6360368" cy="3136541"/>
        </p:xfrm>
        <a:graphic>
          <a:graphicData uri="http://schemas.openxmlformats.org/drawingml/2006/table">
            <a:tbl>
              <a:tblPr>
                <a:tableStyleId>{69C7853C-536D-4A76-A0AE-DD22124D55A5}</a:tableStyleId>
              </a:tblPr>
              <a:tblGrid>
                <a:gridCol w="4849780"/>
                <a:gridCol w="1510588"/>
              </a:tblGrid>
              <a:tr h="40692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b="1" u="none" strike="noStrike" cap="none" normalizeH="0" baseline="0" dirty="0" smtClean="0">
                          <a:ln>
                            <a:noFill/>
                          </a:ln>
                          <a:solidFill>
                            <a:srgbClr val="276B01"/>
                          </a:solidFill>
                          <a:effectLst>
                            <a:outerShdw blurRad="38100" dist="38100" dir="2700000" algn="tl">
                              <a:srgbClr val="000000">
                                <a:alpha val="43137"/>
                              </a:srgbClr>
                            </a:outerShdw>
                          </a:effectLst>
                        </a:rPr>
                        <a:t>Criteria</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marL="81364" marR="81364" marT="40682" marB="40682"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b="1" u="none" strike="noStrike" cap="none" normalizeH="0" baseline="0" dirty="0" smtClean="0">
                          <a:ln>
                            <a:noFill/>
                          </a:ln>
                          <a:solidFill>
                            <a:srgbClr val="276B01"/>
                          </a:solidFill>
                          <a:effectLst>
                            <a:outerShdw blurRad="38100" dist="38100" dir="2700000" algn="tl">
                              <a:srgbClr val="000000">
                                <a:alpha val="43137"/>
                              </a:srgbClr>
                            </a:outerShdw>
                          </a:effectLst>
                        </a:rPr>
                        <a:t>Weight</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marL="81364" marR="81364" marT="40682" marB="40682" horzOverflow="overflow"/>
                </a:tc>
              </a:tr>
              <a:tr h="6707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Ease of implementation</a:t>
                      </a:r>
                      <a:endParaRPr kumimoji="0" lang="en-GB" sz="2400" b="0" i="0" u="none" strike="noStrike" cap="none" normalizeH="0" baseline="0" smtClean="0">
                        <a:ln>
                          <a:noFill/>
                        </a:ln>
                        <a:solidFill>
                          <a:schemeClr val="tx1"/>
                        </a:solidFill>
                        <a:effectLst/>
                        <a:latin typeface="+mj-lt"/>
                      </a:endParaRPr>
                    </a:p>
                  </a:txBody>
                  <a:tcPr marL="81364" marR="81364" marT="40682" marB="40682"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20%</a:t>
                      </a:r>
                      <a:endParaRPr kumimoji="0" lang="en-GB" sz="2400" b="0" i="0" u="none" strike="noStrike" cap="none" normalizeH="0" baseline="0" dirty="0" smtClean="0">
                        <a:ln>
                          <a:noFill/>
                        </a:ln>
                        <a:solidFill>
                          <a:schemeClr val="tx1"/>
                        </a:solidFill>
                        <a:effectLst/>
                        <a:latin typeface="+mj-lt"/>
                      </a:endParaRPr>
                    </a:p>
                  </a:txBody>
                  <a:tcPr marL="81364" marR="81364" marT="40682" marB="40682" anchor="ctr" horzOverflow="overflow"/>
                </a:tc>
              </a:tr>
              <a:tr h="63831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Probability of success</a:t>
                      </a:r>
                      <a:endParaRPr kumimoji="0" lang="en-GB" sz="2400" b="0" i="0" u="none" strike="noStrike" cap="none" normalizeH="0" baseline="0" smtClean="0">
                        <a:ln>
                          <a:noFill/>
                        </a:ln>
                        <a:solidFill>
                          <a:schemeClr val="tx1"/>
                        </a:solidFill>
                        <a:effectLst/>
                        <a:latin typeface="+mj-lt"/>
                      </a:endParaRPr>
                    </a:p>
                  </a:txBody>
                  <a:tcPr marL="81364" marR="81364" marT="40682" marB="40682"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20%</a:t>
                      </a:r>
                      <a:endParaRPr kumimoji="0" lang="en-GB" sz="2400" b="0" i="0" u="none" strike="noStrike" cap="none" normalizeH="0" baseline="0" dirty="0" smtClean="0">
                        <a:ln>
                          <a:noFill/>
                        </a:ln>
                        <a:solidFill>
                          <a:schemeClr val="tx1"/>
                        </a:solidFill>
                        <a:effectLst/>
                        <a:latin typeface="+mj-lt"/>
                      </a:endParaRPr>
                    </a:p>
                  </a:txBody>
                  <a:tcPr marL="81364" marR="81364" marT="40682" marB="40682" anchor="ctr" horzOverflow="overflow"/>
                </a:tc>
              </a:tr>
              <a:tr h="63831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Effectiveness of program</a:t>
                      </a:r>
                      <a:endParaRPr kumimoji="0" lang="en-GB" sz="2400" b="0" i="0" u="none" strike="noStrike" cap="none" normalizeH="0" baseline="0" smtClean="0">
                        <a:ln>
                          <a:noFill/>
                        </a:ln>
                        <a:solidFill>
                          <a:schemeClr val="tx1"/>
                        </a:solidFill>
                        <a:effectLst/>
                        <a:latin typeface="+mj-lt"/>
                      </a:endParaRPr>
                    </a:p>
                  </a:txBody>
                  <a:tcPr marL="81364" marR="81364" marT="40682" marB="40682"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50%</a:t>
                      </a:r>
                      <a:endParaRPr kumimoji="0" lang="en-GB" sz="2400" b="0" i="0" u="none" strike="noStrike" cap="none" normalizeH="0" baseline="0" dirty="0" smtClean="0">
                        <a:ln>
                          <a:noFill/>
                        </a:ln>
                        <a:solidFill>
                          <a:schemeClr val="tx1"/>
                        </a:solidFill>
                        <a:effectLst/>
                        <a:latin typeface="+mj-lt"/>
                      </a:endParaRPr>
                    </a:p>
                  </a:txBody>
                  <a:tcPr marL="81364" marR="81364" marT="40682" marB="40682" anchor="ctr" horzOverflow="overflow"/>
                </a:tc>
              </a:tr>
              <a:tr h="742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Meeting a need of the community</a:t>
                      </a:r>
                      <a:endParaRPr kumimoji="0" lang="en-GB" sz="2400" b="0" i="0" u="none" strike="noStrike" cap="none" normalizeH="0" baseline="0" dirty="0" smtClean="0">
                        <a:ln>
                          <a:noFill/>
                        </a:ln>
                        <a:solidFill>
                          <a:schemeClr val="tx1"/>
                        </a:solidFill>
                        <a:effectLst/>
                        <a:latin typeface="+mj-lt"/>
                      </a:endParaRPr>
                    </a:p>
                  </a:txBody>
                  <a:tcPr marL="81364" marR="81364" marT="40682" marB="40682"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10%</a:t>
                      </a:r>
                      <a:endParaRPr kumimoji="0" lang="en-GB" sz="2400" b="0" i="0" u="none" strike="noStrike" cap="none" normalizeH="0" baseline="0" dirty="0" smtClean="0">
                        <a:ln>
                          <a:noFill/>
                        </a:ln>
                        <a:solidFill>
                          <a:schemeClr val="tx1"/>
                        </a:solidFill>
                        <a:effectLst/>
                        <a:latin typeface="+mj-lt"/>
                      </a:endParaRPr>
                    </a:p>
                  </a:txBody>
                  <a:tcPr marL="81364" marR="81364" marT="40682" marB="40682" anchor="ctr" horzOverflow="overflow"/>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18804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B. Apply the Criteria</a:t>
            </a:r>
            <a:endParaRPr lang="en-US" sz="24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348880"/>
            <a:ext cx="9144000" cy="461665"/>
          </a:xfrm>
          <a:prstGeom prst="rect">
            <a:avLst/>
          </a:prstGeom>
        </p:spPr>
        <p:txBody>
          <a:bodyPr wrap="square">
            <a:spAutoFit/>
          </a:bodyPr>
          <a:lstStyle/>
          <a:p>
            <a:pPr algn="ctr">
              <a:buFont typeface="Wingdings" pitchFamily="2" charset="2"/>
              <a:buNone/>
            </a:pPr>
            <a:r>
              <a:rPr lang="en-GB" sz="2400" b="1" i="1" dirty="0" smtClean="0">
                <a:solidFill>
                  <a:srgbClr val="276B01"/>
                </a:solidFill>
              </a:rPr>
              <a:t>WM Building Sample:</a:t>
            </a:r>
            <a:endParaRPr lang="en-GB" sz="2400" b="1" i="1" dirty="0">
              <a:solidFill>
                <a:srgbClr val="276B01"/>
              </a:solidFill>
            </a:endParaRPr>
          </a:p>
        </p:txBody>
      </p:sp>
      <p:graphicFrame>
        <p:nvGraphicFramePr>
          <p:cNvPr id="9" name="Group 126"/>
          <p:cNvGraphicFramePr>
            <a:graphicFrameLocks noGrp="1"/>
          </p:cNvGraphicFramePr>
          <p:nvPr/>
        </p:nvGraphicFramePr>
        <p:xfrm>
          <a:off x="539552" y="2996953"/>
          <a:ext cx="8153400" cy="3622466"/>
        </p:xfrm>
        <a:graphic>
          <a:graphicData uri="http://schemas.openxmlformats.org/drawingml/2006/table">
            <a:tbl>
              <a:tblPr>
                <a:tableStyleId>{69C7853C-536D-4A76-A0AE-DD22124D55A5}</a:tableStyleId>
              </a:tblPr>
              <a:tblGrid>
                <a:gridCol w="1555750"/>
                <a:gridCol w="1552575"/>
                <a:gridCol w="1555750"/>
                <a:gridCol w="1552575"/>
                <a:gridCol w="1936750"/>
              </a:tblGrid>
              <a:tr h="4383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outerShdw blurRad="38100" dist="38100" dir="2700000" algn="tl">
                              <a:srgbClr val="000000">
                                <a:alpha val="43137"/>
                              </a:srgbClr>
                            </a:outerShdw>
                          </a:effectLst>
                        </a:rPr>
                        <a:t>Criteria</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outerShdw blurRad="38100" dist="38100" dir="2700000" algn="tl">
                              <a:srgbClr val="000000">
                                <a:alpha val="43137"/>
                              </a:srgbClr>
                            </a:outerShdw>
                          </a:effectLst>
                        </a:rPr>
                        <a:t>Weight</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outerShdw blurRad="38100" dist="38100" dir="2700000" algn="tl">
                              <a:srgbClr val="000000">
                                <a:alpha val="43137"/>
                              </a:srgbClr>
                            </a:outerShdw>
                          </a:effectLst>
                        </a:rPr>
                        <a:t>Building 1</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outerShdw blurRad="38100" dist="38100" dir="2700000" algn="tl">
                              <a:srgbClr val="000000">
                                <a:alpha val="43137"/>
                              </a:srgbClr>
                            </a:outerShdw>
                          </a:effectLst>
                        </a:rPr>
                        <a:t>Building 2</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outerShdw blurRad="38100" dist="38100" dir="2700000" algn="tl">
                              <a:srgbClr val="000000">
                                <a:alpha val="43137"/>
                              </a:srgbClr>
                            </a:outerShdw>
                          </a:effectLst>
                        </a:rPr>
                        <a:t>Building 3</a:t>
                      </a:r>
                      <a:endParaRPr kumimoji="0" lang="en-GB" sz="2400" b="1" i="0" u="none" strike="noStrike" cap="none" normalizeH="0" baseline="0" dirty="0" smtClean="0">
                        <a:ln>
                          <a:noFill/>
                        </a:ln>
                        <a:solidFill>
                          <a:srgbClr val="276B01"/>
                        </a:solidFill>
                        <a:effectLst>
                          <a:outerShdw blurRad="38100" dist="38100" dir="2700000" algn="tl">
                            <a:srgbClr val="000000">
                              <a:alpha val="43137"/>
                            </a:srgbClr>
                          </a:outerShdw>
                        </a:effectLst>
                        <a:latin typeface="+mj-lt"/>
                      </a:endParaRPr>
                    </a:p>
                  </a:txBody>
                  <a:tcPr horzOverflow="overflow"/>
                </a:tc>
              </a:tr>
              <a:tr h="49622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Location</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40%</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40%</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10%</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35%</a:t>
                      </a:r>
                      <a:endParaRPr kumimoji="0" lang="en-GB" sz="2400" b="0" i="0" u="none" strike="noStrike" cap="none" normalizeH="0" baseline="0" smtClean="0">
                        <a:ln>
                          <a:noFill/>
                        </a:ln>
                        <a:solidFill>
                          <a:schemeClr val="tx1"/>
                        </a:solidFill>
                        <a:effectLst/>
                        <a:latin typeface="+mj-lt"/>
                      </a:endParaRPr>
                    </a:p>
                  </a:txBody>
                  <a:tcPr anchor="ctr" horzOverflow="overflow"/>
                </a:tc>
              </a:tr>
              <a:tr h="4383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Cost</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30%</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20%</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25%</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25%</a:t>
                      </a:r>
                      <a:endParaRPr kumimoji="0" lang="en-GB" sz="2400" b="0" i="0" u="none" strike="noStrike" cap="none" normalizeH="0" baseline="0" smtClean="0">
                        <a:ln>
                          <a:noFill/>
                        </a:ln>
                        <a:solidFill>
                          <a:schemeClr val="tx1"/>
                        </a:solidFill>
                        <a:effectLst/>
                        <a:latin typeface="+mj-lt"/>
                      </a:endParaRPr>
                    </a:p>
                  </a:txBody>
                  <a:tcPr anchor="ctr" horzOverflow="overflow"/>
                </a:tc>
              </a:tr>
              <a:tr h="4383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Size</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20%</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10%</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15%</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20%</a:t>
                      </a:r>
                      <a:endParaRPr kumimoji="0" lang="en-GB" sz="2400" b="0" i="0" u="none" strike="noStrike" cap="none" normalizeH="0" baseline="0" smtClean="0">
                        <a:ln>
                          <a:noFill/>
                        </a:ln>
                        <a:solidFill>
                          <a:schemeClr val="tx1"/>
                        </a:solidFill>
                        <a:effectLst/>
                        <a:latin typeface="+mj-lt"/>
                      </a:endParaRPr>
                    </a:p>
                  </a:txBody>
                  <a:tcPr anchor="ctr" horzOverflow="overflow"/>
                </a:tc>
              </a:tr>
              <a:tr h="4383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Design</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10%</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5%</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7%</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10%</a:t>
                      </a:r>
                      <a:endParaRPr kumimoji="0" lang="en-GB" sz="2400" b="0" i="0" u="none" strike="noStrike" cap="none" normalizeH="0" baseline="0" dirty="0" smtClean="0">
                        <a:ln>
                          <a:noFill/>
                        </a:ln>
                        <a:solidFill>
                          <a:schemeClr val="tx1"/>
                        </a:solidFill>
                        <a:effectLst/>
                        <a:latin typeface="+mj-lt"/>
                      </a:endParaRPr>
                    </a:p>
                  </a:txBody>
                  <a:tcPr anchor="ctr" horzOverflow="overflow"/>
                </a:tc>
              </a:tr>
              <a:tr h="4383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Totals</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100%</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smtClean="0">
                          <a:ln>
                            <a:noFill/>
                          </a:ln>
                          <a:effectLst/>
                        </a:rPr>
                        <a:t>75%</a:t>
                      </a:r>
                      <a:endParaRPr kumimoji="0" lang="en-GB" sz="2400" b="0" i="0" u="none" strike="noStrike" cap="none" normalizeH="0" baseline="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57%</a:t>
                      </a:r>
                      <a:endParaRPr kumimoji="0" lang="en-GB" sz="2400" b="0" i="0" u="none" strike="noStrike" cap="none" normalizeH="0" baseline="0" dirty="0" smtClean="0">
                        <a:ln>
                          <a:noFill/>
                        </a:ln>
                        <a:solidFill>
                          <a:schemeClr val="tx1"/>
                        </a:solidFill>
                        <a:effectLst/>
                        <a:latin typeface="+mj-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400" u="none" strike="noStrike" cap="none" normalizeH="0" baseline="0" dirty="0" smtClean="0">
                          <a:ln>
                            <a:noFill/>
                          </a:ln>
                          <a:effectLst/>
                        </a:rPr>
                        <a:t>90%</a:t>
                      </a:r>
                      <a:endParaRPr kumimoji="0" lang="en-GB" sz="2400" b="0" i="0" u="none" strike="noStrike" cap="none" normalizeH="0" baseline="0" dirty="0" smtClean="0">
                        <a:ln>
                          <a:noFill/>
                        </a:ln>
                        <a:solidFill>
                          <a:schemeClr val="tx1"/>
                        </a:solidFill>
                        <a:effectLst/>
                        <a:latin typeface="+mj-lt"/>
                      </a:endParaRPr>
                    </a:p>
                  </a:txBody>
                  <a:tcPr anchor="ctr" horzOverflow="overflow"/>
                </a:tc>
              </a:tr>
              <a:tr h="8402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u="none" strike="noStrike" cap="none" normalizeH="0" baseline="0" dirty="0" smtClean="0">
                          <a:ln>
                            <a:noFill/>
                          </a:ln>
                          <a:effectLst/>
                        </a:rPr>
                        <a:t>Summary</a:t>
                      </a:r>
                      <a:endParaRPr kumimoji="0" lang="en-GB" sz="1800" b="0" i="0" u="none" strike="noStrike" cap="none" normalizeH="0" baseline="0" dirty="0" smtClean="0">
                        <a:ln>
                          <a:noFill/>
                        </a:ln>
                        <a:solidFill>
                          <a:schemeClr val="tx1"/>
                        </a:solidFill>
                        <a:effectLst/>
                        <a:latin typeface="+mj-lt"/>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1800" b="0" i="0" u="none" strike="noStrike" cap="none" normalizeH="0" baseline="0" dirty="0" smtClean="0">
                        <a:ln>
                          <a:noFill/>
                        </a:ln>
                        <a:solidFill>
                          <a:schemeClr val="tx1"/>
                        </a:solidFill>
                        <a:effectLst/>
                        <a:latin typeface="+mj-lt"/>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u="none" strike="noStrike" cap="none" normalizeH="0" baseline="0" dirty="0" smtClean="0">
                          <a:ln>
                            <a:noFill/>
                          </a:ln>
                          <a:effectLst/>
                        </a:rPr>
                        <a:t>Nice Location; Small</a:t>
                      </a:r>
                      <a:endParaRPr kumimoji="0" lang="en-GB" sz="1800" b="0" i="0" u="none" strike="noStrike" cap="none" normalizeH="0" baseline="0" dirty="0" smtClean="0">
                        <a:ln>
                          <a:noFill/>
                        </a:ln>
                        <a:solidFill>
                          <a:schemeClr val="tx1"/>
                        </a:solidFill>
                        <a:effectLst/>
                        <a:latin typeface="+mj-lt"/>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u="none" strike="noStrike" cap="none" normalizeH="0" baseline="0" dirty="0" smtClean="0">
                          <a:ln>
                            <a:noFill/>
                          </a:ln>
                          <a:effectLst/>
                        </a:rPr>
                        <a:t>Great house; Poor Location</a:t>
                      </a:r>
                      <a:endParaRPr kumimoji="0" lang="en-GB" sz="1800" b="0" i="0" u="none" strike="noStrike" cap="none" normalizeH="0" baseline="0" dirty="0" smtClean="0">
                        <a:ln>
                          <a:noFill/>
                        </a:ln>
                        <a:solidFill>
                          <a:schemeClr val="tx1"/>
                        </a:solidFill>
                        <a:effectLst/>
                        <a:latin typeface="+mj-lt"/>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u="none" strike="noStrike" cap="none" normalizeH="0" baseline="0" dirty="0" smtClean="0">
                          <a:ln>
                            <a:noFill/>
                          </a:ln>
                          <a:effectLst/>
                        </a:rPr>
                        <a:t>Large house;</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u="none" strike="noStrike" cap="none" normalizeH="0" baseline="0" dirty="0" smtClean="0">
                          <a:ln>
                            <a:noFill/>
                          </a:ln>
                          <a:effectLst/>
                        </a:rPr>
                        <a:t>Good price/design</a:t>
                      </a:r>
                      <a:endParaRPr kumimoji="0" lang="en-GB" sz="1800" b="0" i="0" u="none" strike="noStrike" cap="none" normalizeH="0" baseline="0" dirty="0" smtClean="0">
                        <a:ln>
                          <a:noFill/>
                        </a:ln>
                        <a:solidFill>
                          <a:schemeClr val="tx1"/>
                        </a:solidFill>
                        <a:effectLst/>
                        <a:latin typeface="+mj-lt"/>
                      </a:endParaRPr>
                    </a:p>
                  </a:txBody>
                  <a:tcPr horzOverflow="overflow"/>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00"/>
            <a:ext cx="9166696" cy="7056784"/>
          </a:xfrm>
          <a:prstGeom prst="rect">
            <a:avLst/>
          </a:prstGeom>
        </p:spPr>
      </p:pic>
      <p:sp>
        <p:nvSpPr>
          <p:cNvPr id="2" name="Title 1"/>
          <p:cNvSpPr>
            <a:spLocks noGrp="1"/>
          </p:cNvSpPr>
          <p:nvPr>
            <p:ph type="title"/>
          </p:nvPr>
        </p:nvSpPr>
        <p:spPr>
          <a:xfrm>
            <a:off x="0" y="-171400"/>
            <a:ext cx="9144000" cy="936104"/>
          </a:xfrm>
          <a:solidFill>
            <a:srgbClr val="276B01"/>
          </a:solidFill>
          <a:ln>
            <a:noFill/>
          </a:ln>
        </p:spPr>
        <p:txBody>
          <a:bodyPr>
            <a:normAutofit/>
          </a:bodyPr>
          <a:lstStyle/>
          <a:p>
            <a:endParaRPr lang="en-US" sz="3600" dirty="0">
              <a:solidFill>
                <a:srgbClr val="276B01"/>
              </a:solidFill>
            </a:endParaRPr>
          </a:p>
        </p:txBody>
      </p:sp>
      <p:sp>
        <p:nvSpPr>
          <p:cNvPr id="3" name="Content Placeholder 2"/>
          <p:cNvSpPr>
            <a:spLocks noGrp="1"/>
          </p:cNvSpPr>
          <p:nvPr>
            <p:ph idx="1"/>
          </p:nvPr>
        </p:nvSpPr>
        <p:spPr>
          <a:xfrm>
            <a:off x="889248" y="2143397"/>
            <a:ext cx="4186808" cy="4525963"/>
          </a:xfrm>
        </p:spPr>
        <p:txBody>
          <a:bodyPr>
            <a:normAutofit/>
          </a:bodyPr>
          <a:lstStyle/>
          <a:p>
            <a:pPr marL="0" indent="0" algn="ctr">
              <a:buNone/>
            </a:pPr>
            <a:r>
              <a:rPr lang="en-US" sz="2800" dirty="0" smtClean="0"/>
              <a:t>After </a:t>
            </a:r>
            <a:r>
              <a:rPr lang="en-US" sz="2800" dirty="0"/>
              <a:t>the right solutions have been identified, however, it doesn’t mean your task is completed.  Now comes the tough part, turning the solutions into reality by following through with many other plans—to actually solve them.</a:t>
            </a:r>
          </a:p>
          <a:p>
            <a:pPr marL="0" indent="0" algn="ctr">
              <a:buNone/>
            </a:pPr>
            <a:endParaRPr lang="en-US" sz="2400" dirty="0"/>
          </a:p>
        </p:txBody>
      </p:sp>
      <p:sp>
        <p:nvSpPr>
          <p:cNvPr id="5" name="Title 1"/>
          <p:cNvSpPr txBox="1">
            <a:spLocks/>
          </p:cNvSpPr>
          <p:nvPr/>
        </p:nvSpPr>
        <p:spPr>
          <a:xfrm>
            <a:off x="609600" y="8458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276B01"/>
                </a:solidFill>
              </a:rPr>
              <a:t>C. Choose the Best Solution(s)</a:t>
            </a:r>
            <a:endParaRPr lang="en-US" sz="3600" dirty="0">
              <a:solidFill>
                <a:srgbClr val="276B01"/>
              </a:solidFill>
            </a:endParaRPr>
          </a:p>
        </p:txBody>
      </p:sp>
      <p:pic>
        <p:nvPicPr>
          <p:cNvPr id="6" name="Picture 5"/>
          <p:cNvPicPr>
            <a:picLocks noChangeAspect="1"/>
          </p:cNvPicPr>
          <p:nvPr/>
        </p:nvPicPr>
        <p:blipFill>
          <a:blip r:embed="rId4"/>
          <a:stretch>
            <a:fillRect/>
          </a:stretch>
        </p:blipFill>
        <p:spPr>
          <a:xfrm>
            <a:off x="5436095" y="2276872"/>
            <a:ext cx="3364083" cy="3672408"/>
          </a:xfrm>
          <a:prstGeom prst="rect">
            <a:avLst/>
          </a:prstGeom>
          <a:ln>
            <a:noFill/>
          </a:ln>
          <a:effectLst>
            <a:softEdge rad="112500"/>
          </a:effectLst>
        </p:spPr>
      </p:pic>
    </p:spTree>
    <p:extLst>
      <p:ext uri="{BB962C8B-B14F-4D97-AF65-F5344CB8AC3E}">
        <p14:creationId xmlns:p14="http://schemas.microsoft.com/office/powerpoint/2010/main" val="400060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6:</a:t>
            </a:r>
            <a:r>
              <a:rPr lang="en-GB" sz="3600" b="1" dirty="0" smtClean="0">
                <a:solidFill>
                  <a:srgbClr val="276B01"/>
                </a:solidFill>
              </a:rPr>
              <a:t> Action Plans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nvSpPr>
        <p:spPr>
          <a:xfrm>
            <a:off x="539552" y="2564904"/>
            <a:ext cx="3240360" cy="4031873"/>
          </a:xfrm>
          <a:prstGeom prst="rect">
            <a:avLst/>
          </a:prstGeom>
        </p:spPr>
        <p:txBody>
          <a:bodyPr wrap="square">
            <a:spAutoFit/>
          </a:bodyPr>
          <a:lstStyle/>
          <a:p>
            <a:pPr marL="457200" indent="-457200">
              <a:buFont typeface="Arial" charset="0"/>
              <a:buChar char="•"/>
            </a:pPr>
            <a:r>
              <a:rPr lang="en-GB" sz="3200" dirty="0" smtClean="0"/>
              <a:t>Divide the solution into sequential tasks</a:t>
            </a:r>
          </a:p>
          <a:p>
            <a:pPr marL="457200" indent="-457200">
              <a:buFont typeface="Arial" charset="0"/>
              <a:buChar char="•"/>
            </a:pPr>
            <a:endParaRPr lang="en-GB" sz="3200" dirty="0" smtClean="0"/>
          </a:p>
          <a:p>
            <a:pPr marL="457200" indent="-457200">
              <a:buFont typeface="Arial" charset="0"/>
              <a:buChar char="•"/>
            </a:pPr>
            <a:r>
              <a:rPr lang="en-GB" sz="3200" dirty="0" smtClean="0"/>
              <a:t> Develop a contingency plan</a:t>
            </a:r>
            <a:endParaRPr lang="en-GB"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5004048" cy="3096344"/>
          </a:xfrm>
        </p:spPr>
        <p:txBody>
          <a:bodyPr>
            <a:noAutofit/>
          </a:bodyPr>
          <a:lstStyle/>
          <a:p>
            <a:pPr>
              <a:lnSpc>
                <a:spcPts val="5000"/>
              </a:lnSpc>
            </a:pPr>
            <a:r>
              <a:rPr lang="en-US" sz="4000" b="1" dirty="0" smtClean="0">
                <a:ln w="13500">
                  <a:solidFill>
                    <a:schemeClr val="accent1">
                      <a:shade val="2500"/>
                      <a:alpha val="6500"/>
                    </a:schemeClr>
                  </a:solidFill>
                  <a:prstDash val="solid"/>
                </a:ln>
                <a:solidFill>
                  <a:srgbClr val="276B01"/>
                </a:solidFill>
                <a:effectLst>
                  <a:innerShdw blurRad="50900" dist="38500" dir="13500000">
                    <a:srgbClr val="000000">
                      <a:alpha val="60000"/>
                    </a:srgbClr>
                  </a:innerShdw>
                </a:effectLst>
              </a:rPr>
              <a:t>Problem Solving and Decision Making Techniques</a:t>
            </a:r>
            <a:endParaRPr lang="en-US" sz="4000" b="1" dirty="0">
              <a:ln w="13500">
                <a:solidFill>
                  <a:schemeClr val="accent1">
                    <a:shade val="2500"/>
                    <a:alpha val="6500"/>
                  </a:schemeClr>
                </a:solidFill>
                <a:prstDash val="solid"/>
              </a:ln>
              <a:solidFill>
                <a:srgbClr val="276B01"/>
              </a:solidFill>
              <a:effectLst>
                <a:innerShdw blurRad="50900" dist="38500" dir="13500000">
                  <a:srgbClr val="000000">
                    <a:alpha val="60000"/>
                  </a:srgbClr>
                </a:innerShdw>
              </a:effectLst>
            </a:endParaRPr>
          </a:p>
        </p:txBody>
      </p:sp>
      <p:sp>
        <p:nvSpPr>
          <p:cNvPr id="6" name="Rectangle 5"/>
          <p:cNvSpPr/>
          <p:nvPr/>
        </p:nvSpPr>
        <p:spPr>
          <a:xfrm>
            <a:off x="539552" y="5868560"/>
            <a:ext cx="9144000" cy="584776"/>
          </a:xfrm>
          <a:prstGeom prst="rect">
            <a:avLst/>
          </a:prstGeom>
        </p:spPr>
        <p:txBody>
          <a:bodyPr wrap="square">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180528" y="2996952"/>
            <a:ext cx="4067944" cy="707886"/>
          </a:xfrm>
          <a:prstGeom prst="rect">
            <a:avLst/>
          </a:prstGeom>
        </p:spPr>
        <p:txBody>
          <a:bodyPr wrap="square">
            <a:spAutoFit/>
          </a:bodyPr>
          <a:lstStyle/>
          <a:p>
            <a:pPr algn="ctr"/>
            <a:r>
              <a:rPr lang="en-US" sz="2000" b="1" spc="50" dirty="0" smtClean="0">
                <a:ln w="13500">
                  <a:solidFill>
                    <a:schemeClr val="accent1">
                      <a:shade val="2500"/>
                      <a:alpha val="6500"/>
                    </a:schemeClr>
                  </a:solidFill>
                  <a:prstDash val="solid"/>
                </a:ln>
                <a:solidFill>
                  <a:srgbClr val="276B01"/>
                </a:solidFill>
                <a:effectLst>
                  <a:innerShdw blurRad="50900" dist="38500" dir="13500000">
                    <a:srgbClr val="000000">
                      <a:alpha val="60000"/>
                    </a:srgbClr>
                  </a:innerShdw>
                </a:effectLst>
              </a:rPr>
              <a:t>by</a:t>
            </a:r>
          </a:p>
          <a:p>
            <a:pPr algn="ctr"/>
            <a:r>
              <a:rPr lang="en-US" sz="2000" b="1" spc="50" dirty="0" smtClean="0">
                <a:ln w="13500">
                  <a:solidFill>
                    <a:schemeClr val="accent1">
                      <a:shade val="2500"/>
                      <a:alpha val="6500"/>
                    </a:schemeClr>
                  </a:solidFill>
                  <a:prstDash val="solid"/>
                </a:ln>
                <a:solidFill>
                  <a:srgbClr val="276B01"/>
                </a:solidFill>
                <a:effectLst>
                  <a:innerShdw blurRad="50900" dist="38500" dir="13500000">
                    <a:srgbClr val="000000">
                      <a:alpha val="60000"/>
                    </a:srgbClr>
                  </a:innerShdw>
                </a:effectLst>
              </a:rPr>
              <a:t>Dr. Linda Koh</a:t>
            </a:r>
            <a:endParaRPr lang="en-US" sz="2000" dirty="0">
              <a:solidFill>
                <a:srgbClr val="276B0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18804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Action Plan</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aphicFrame>
        <p:nvGraphicFramePr>
          <p:cNvPr id="7" name="Group 1110"/>
          <p:cNvGraphicFramePr>
            <a:graphicFrameLocks/>
          </p:cNvGraphicFramePr>
          <p:nvPr/>
        </p:nvGraphicFramePr>
        <p:xfrm>
          <a:off x="381000" y="2666578"/>
          <a:ext cx="8534400" cy="3714750"/>
        </p:xfrm>
        <a:graphic>
          <a:graphicData uri="http://schemas.openxmlformats.org/drawingml/2006/table">
            <a:tbl>
              <a:tblPr>
                <a:tableStyleId>{69C7853C-536D-4A76-A0AE-DD22124D55A5}</a:tableStyleId>
              </a:tblPr>
              <a:tblGrid>
                <a:gridCol w="2438400"/>
                <a:gridCol w="2057400"/>
                <a:gridCol w="762000"/>
                <a:gridCol w="762000"/>
                <a:gridCol w="1295400"/>
                <a:gridCol w="1219200"/>
              </a:tblGrid>
              <a:tr h="59773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Action Step Task/ Activity</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Responsible Person/Group</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Begin Date</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End Date</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Estimated Hours </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1800" b="1" u="none" strike="noStrike" cap="none" normalizeH="0" baseline="0" dirty="0" smtClean="0">
                          <a:ln>
                            <a:noFill/>
                          </a:ln>
                          <a:solidFill>
                            <a:srgbClr val="276B01"/>
                          </a:solidFill>
                          <a:effectLst/>
                        </a:rPr>
                        <a:t>Cost</a:t>
                      </a:r>
                      <a:endParaRPr kumimoji="0" lang="en-GB" sz="1800" b="1" i="0" u="none" strike="noStrike" cap="none" normalizeH="0" baseline="0" dirty="0" smtClean="0">
                        <a:ln>
                          <a:noFill/>
                        </a:ln>
                        <a:solidFill>
                          <a:srgbClr val="276B01"/>
                        </a:solidFill>
                        <a:effectLst/>
                        <a:latin typeface="Arial" charset="0"/>
                      </a:endParaRPr>
                    </a:p>
                  </a:txBody>
                  <a:tcPr anchor="ctr" horzOverflow="overflow"/>
                </a:tc>
              </a:tr>
              <a:tr h="76940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Lay ground work for Bible Studies</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Lila to Lead</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5/3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8/3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16</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$6,000</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r>
              <a:tr h="76792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Pass out invitation cards</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Miriam to lead all WM involved</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9/3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10/3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6</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$2,000</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r>
              <a:tr h="76940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Organize cell group</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Ron</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12/3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13/3</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20</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$2,000</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r>
              <a:tr h="76792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42 hours</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000" u="none" strike="noStrike" cap="none" normalizeH="0" baseline="0" dirty="0" smtClean="0">
                          <a:ln>
                            <a:noFill/>
                          </a:ln>
                          <a:effectLst/>
                        </a:rPr>
                        <a:t>$10,000</a:t>
                      </a:r>
                      <a:endParaRPr kumimoji="0" lang="en-GB" sz="2000" b="1" i="0" u="none" strike="noStrike" cap="none" normalizeH="0" baseline="0" dirty="0" smtClean="0">
                        <a:ln>
                          <a:noFill/>
                        </a:ln>
                        <a:solidFill>
                          <a:schemeClr val="tx1"/>
                        </a:solidFill>
                        <a:effectLst/>
                        <a:latin typeface="Arial" charset="0"/>
                      </a:endParaRPr>
                    </a:p>
                  </a:txBody>
                  <a:tcPr anchor="ctr" horzOverflow="overflow"/>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Address the Following Questions: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396552" y="2276872"/>
            <a:ext cx="7919864" cy="3785652"/>
          </a:xfrm>
          <a:prstGeom prst="rect">
            <a:avLst/>
          </a:prstGeom>
        </p:spPr>
        <p:txBody>
          <a:bodyPr wrap="square">
            <a:spAutoFit/>
          </a:bodyPr>
          <a:lstStyle/>
          <a:p>
            <a:pPr marL="342900" indent="-342900">
              <a:buFont typeface="Arial" charset="0"/>
              <a:buChar char="•"/>
            </a:pPr>
            <a:r>
              <a:rPr lang="en-GB" sz="2400" smtClean="0"/>
              <a:t>Have </a:t>
            </a:r>
            <a:r>
              <a:rPr lang="en-GB" sz="2400" dirty="0" smtClean="0"/>
              <a:t>you considered those who </a:t>
            </a:r>
            <a:br>
              <a:rPr lang="en-GB" sz="2400" dirty="0" smtClean="0"/>
            </a:br>
            <a:r>
              <a:rPr lang="en-GB" sz="2400" dirty="0" smtClean="0"/>
              <a:t>will be affected?</a:t>
            </a:r>
          </a:p>
          <a:p>
            <a:pPr marL="342900" indent="-342900">
              <a:buFont typeface="Arial" charset="0"/>
              <a:buChar char="•"/>
            </a:pPr>
            <a:endParaRPr lang="en-GB" sz="2400" dirty="0" smtClean="0"/>
          </a:p>
          <a:p>
            <a:pPr marL="342900" indent="-342900">
              <a:buFont typeface="Arial" charset="0"/>
              <a:buChar char="•"/>
            </a:pPr>
            <a:r>
              <a:rPr lang="en-GB" sz="2400" dirty="0" smtClean="0"/>
              <a:t> Have you considered how you will </a:t>
            </a:r>
            <a:br>
              <a:rPr lang="en-GB" sz="2400" dirty="0" smtClean="0"/>
            </a:br>
            <a:r>
              <a:rPr lang="en-GB" sz="2400" dirty="0" smtClean="0"/>
              <a:t>implement the solutions?</a:t>
            </a:r>
          </a:p>
          <a:p>
            <a:pPr marL="342900" indent="-342900">
              <a:buFont typeface="Arial" charset="0"/>
              <a:buChar char="•"/>
            </a:pPr>
            <a:endParaRPr lang="en-GB" sz="2400" dirty="0" smtClean="0"/>
          </a:p>
          <a:p>
            <a:pPr marL="342900" indent="-342900">
              <a:buFont typeface="Arial" charset="0"/>
              <a:buChar char="•"/>
            </a:pPr>
            <a:r>
              <a:rPr lang="en-GB" sz="2400" dirty="0" smtClean="0"/>
              <a:t> Have you considered what resources will be needed? </a:t>
            </a:r>
          </a:p>
          <a:p>
            <a:pPr marL="342900" indent="-342900">
              <a:buFont typeface="Arial" charset="0"/>
              <a:buChar char="•"/>
            </a:pPr>
            <a:endParaRPr lang="en-GB" sz="2400" dirty="0" smtClean="0"/>
          </a:p>
          <a:p>
            <a:pPr marL="342900" indent="-342900">
              <a:buFont typeface="Arial" charset="0"/>
              <a:buChar char="•"/>
            </a:pPr>
            <a:r>
              <a:rPr lang="en-GB" sz="2400" dirty="0" smtClean="0"/>
              <a:t> Have you considered the need for </a:t>
            </a:r>
            <a:br>
              <a:rPr lang="en-GB" sz="2400" dirty="0" smtClean="0"/>
            </a:br>
            <a:r>
              <a:rPr lang="en-GB" sz="2400" dirty="0" smtClean="0"/>
              <a:t>information and results to be shared? </a:t>
            </a:r>
            <a:endParaRPr lang="en-GB"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Contingency Plans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323528" y="2348880"/>
            <a:ext cx="4752528" cy="3539431"/>
          </a:xfrm>
          <a:prstGeom prst="rect">
            <a:avLst/>
          </a:prstGeom>
        </p:spPr>
        <p:txBody>
          <a:bodyPr wrap="square">
            <a:spAutoFit/>
          </a:bodyPr>
          <a:lstStyle/>
          <a:p>
            <a:r>
              <a:rPr lang="en-GB" sz="2400" b="1" dirty="0" smtClean="0">
                <a:solidFill>
                  <a:srgbClr val="C00000"/>
                </a:solidFill>
              </a:rPr>
              <a:t> </a:t>
            </a:r>
            <a:r>
              <a:rPr lang="en-GB" sz="2800" b="1" dirty="0" smtClean="0">
                <a:solidFill>
                  <a:srgbClr val="C00000"/>
                </a:solidFill>
              </a:rPr>
              <a:t>Develop contingency plans:</a:t>
            </a:r>
          </a:p>
          <a:p>
            <a:endParaRPr lang="en-GB" sz="2800" b="1" dirty="0" smtClean="0">
              <a:solidFill>
                <a:srgbClr val="276B01"/>
              </a:solidFill>
            </a:endParaRPr>
          </a:p>
          <a:p>
            <a:pPr marL="342900" indent="-342900">
              <a:buFont typeface="Wingdings" charset="2"/>
              <a:buChar char="§"/>
            </a:pPr>
            <a:r>
              <a:rPr lang="en-GB" sz="2400" dirty="0" smtClean="0"/>
              <a:t>Such plans are helpful in case your plans got stalled, sidetracked, or had to change midstream.</a:t>
            </a:r>
          </a:p>
          <a:p>
            <a:pPr marL="342900" indent="-342900">
              <a:buFont typeface="Wingdings" charset="2"/>
              <a:buChar char="§"/>
            </a:pPr>
            <a:r>
              <a:rPr lang="en-GB" sz="2400" dirty="0" smtClean="0"/>
              <a:t>With a contingency plan on the back burner, you can keep your momentum going.</a:t>
            </a:r>
            <a:endParaRPr lang="en-GB"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Points to Consider</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539552" y="2348880"/>
            <a:ext cx="6588224" cy="3539431"/>
          </a:xfrm>
          <a:prstGeom prst="rect">
            <a:avLst/>
          </a:prstGeom>
        </p:spPr>
        <p:txBody>
          <a:bodyPr wrap="square">
            <a:spAutoFit/>
          </a:bodyPr>
          <a:lstStyle/>
          <a:p>
            <a:pPr marL="457200" indent="-457200">
              <a:buFont typeface="Arial" charset="0"/>
              <a:buChar char="•"/>
            </a:pPr>
            <a:r>
              <a:rPr lang="en-GB" sz="2800" dirty="0" smtClean="0"/>
              <a:t> What specific opportunities </a:t>
            </a:r>
            <a:br>
              <a:rPr lang="en-GB" sz="2800" dirty="0" smtClean="0"/>
            </a:br>
            <a:r>
              <a:rPr lang="en-GB" sz="2800" dirty="0" smtClean="0"/>
              <a:t>and threats may occur?</a:t>
            </a:r>
          </a:p>
          <a:p>
            <a:pPr marL="457200" indent="-457200">
              <a:buFont typeface="Arial" charset="0"/>
              <a:buChar char="•"/>
            </a:pPr>
            <a:endParaRPr lang="en-GB" sz="2800" dirty="0" smtClean="0"/>
          </a:p>
          <a:p>
            <a:pPr marL="457200" indent="-457200">
              <a:buFont typeface="Arial" charset="0"/>
              <a:buChar char="•"/>
            </a:pPr>
            <a:r>
              <a:rPr lang="en-GB" sz="2800" dirty="0" smtClean="0"/>
              <a:t> How will you deal with those </a:t>
            </a:r>
            <a:br>
              <a:rPr lang="en-GB" sz="2800" dirty="0" smtClean="0"/>
            </a:br>
            <a:r>
              <a:rPr lang="en-GB" sz="2800" dirty="0" smtClean="0"/>
              <a:t>opportunities and threats?</a:t>
            </a:r>
          </a:p>
          <a:p>
            <a:pPr marL="457200" indent="-457200">
              <a:buFont typeface="Arial" charset="0"/>
              <a:buChar char="•"/>
            </a:pPr>
            <a:endParaRPr lang="en-GB" sz="2800" dirty="0" smtClean="0"/>
          </a:p>
          <a:p>
            <a:pPr marL="457200" indent="-457200">
              <a:buFont typeface="Arial" charset="0"/>
              <a:buChar char="•"/>
            </a:pPr>
            <a:r>
              <a:rPr lang="en-GB" sz="2800" dirty="0" smtClean="0"/>
              <a:t> What can be done to prevent those </a:t>
            </a:r>
            <a:br>
              <a:rPr lang="en-GB" sz="2800" dirty="0" smtClean="0"/>
            </a:br>
            <a:r>
              <a:rPr lang="en-GB" sz="2800" dirty="0" smtClean="0"/>
              <a:t>potential problems from occurring?</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5552" y="4293096"/>
            <a:ext cx="2188096" cy="24730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6512" y="860519"/>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7:</a:t>
            </a:r>
            <a:r>
              <a:rPr lang="en-GB" sz="3600" b="1" dirty="0" smtClean="0">
                <a:solidFill>
                  <a:srgbClr val="276B01"/>
                </a:solidFill>
              </a:rPr>
              <a:t> Implement Solution </a:t>
            </a:r>
          </a:p>
          <a:p>
            <a:pPr algn="ctr"/>
            <a:r>
              <a:rPr lang="en-GB" sz="3600" b="1" dirty="0" smtClean="0">
                <a:solidFill>
                  <a:srgbClr val="276B01"/>
                </a:solidFill>
              </a:rPr>
              <a:t>and Evaluate Progress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432048" y="2348880"/>
            <a:ext cx="3563888" cy="3970318"/>
          </a:xfrm>
          <a:prstGeom prst="rect">
            <a:avLst/>
          </a:prstGeom>
        </p:spPr>
        <p:txBody>
          <a:bodyPr wrap="square">
            <a:spAutoFit/>
          </a:bodyPr>
          <a:lstStyle/>
          <a:p>
            <a:pPr marL="342900" indent="-342900">
              <a:buFont typeface="Wingdings" charset="2"/>
              <a:buChar char="§"/>
            </a:pPr>
            <a:r>
              <a:rPr lang="en-GB" sz="2800" dirty="0" smtClean="0"/>
              <a:t> Collect data according to the Action Plan</a:t>
            </a:r>
          </a:p>
          <a:p>
            <a:pPr marL="342900" indent="-342900">
              <a:buFont typeface="Wingdings" charset="2"/>
              <a:buChar char="§"/>
            </a:pPr>
            <a:endParaRPr lang="en-GB" sz="2800" dirty="0" smtClean="0"/>
          </a:p>
          <a:p>
            <a:pPr marL="342900" indent="-342900">
              <a:buFont typeface="Wingdings" charset="2"/>
              <a:buChar char="§"/>
            </a:pPr>
            <a:r>
              <a:rPr lang="en-GB" sz="2800" dirty="0" smtClean="0"/>
              <a:t> Implement contingency plans as necessary</a:t>
            </a:r>
          </a:p>
          <a:p>
            <a:pPr marL="342900" indent="-342900">
              <a:buFont typeface="Wingdings" charset="2"/>
              <a:buChar char="§"/>
            </a:pPr>
            <a:endParaRPr lang="en-GB" sz="2800" dirty="0" smtClean="0"/>
          </a:p>
          <a:p>
            <a:pPr marL="342900" indent="-342900">
              <a:buFont typeface="Wingdings" charset="2"/>
              <a:buChar char="§"/>
            </a:pPr>
            <a:r>
              <a:rPr lang="en-GB" sz="2800" dirty="0" smtClean="0"/>
              <a:t> Evaluate results</a:t>
            </a:r>
            <a:endParaRPr lang="en-GB"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Pitfalls of Problem-Solving</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467544" y="2431588"/>
            <a:ext cx="6696744" cy="3589700"/>
          </a:xfrm>
          <a:prstGeom prst="rect">
            <a:avLst/>
          </a:prstGeom>
        </p:spPr>
        <p:txBody>
          <a:bodyPr wrap="square">
            <a:spAutoFit/>
          </a:bodyPr>
          <a:lstStyle/>
          <a:p>
            <a:pPr marL="342900" indent="-342900">
              <a:lnSpc>
                <a:spcPct val="90000"/>
              </a:lnSpc>
              <a:buFont typeface="Wingdings" charset="2"/>
              <a:buChar char="§"/>
            </a:pPr>
            <a:r>
              <a:rPr lang="en-GB" sz="2800" dirty="0" smtClean="0"/>
              <a:t> Working on problems that are too general, too large, or not well-defined</a:t>
            </a:r>
          </a:p>
          <a:p>
            <a:pPr marL="342900" indent="-342900">
              <a:lnSpc>
                <a:spcPct val="90000"/>
              </a:lnSpc>
              <a:buFont typeface="Wingdings" charset="2"/>
              <a:buChar char="§"/>
            </a:pPr>
            <a:endParaRPr lang="en-GB" sz="2800" dirty="0" smtClean="0"/>
          </a:p>
          <a:p>
            <a:pPr marL="342900" indent="-342900">
              <a:lnSpc>
                <a:spcPct val="90000"/>
              </a:lnSpc>
              <a:buFont typeface="Wingdings" charset="2"/>
              <a:buChar char="§"/>
            </a:pPr>
            <a:r>
              <a:rPr lang="en-GB" sz="2800" dirty="0" smtClean="0"/>
              <a:t> Jumping to a solution before really </a:t>
            </a:r>
            <a:br>
              <a:rPr lang="en-GB" sz="2800" dirty="0" smtClean="0"/>
            </a:br>
            <a:r>
              <a:rPr lang="en-GB" sz="2800" dirty="0" smtClean="0"/>
              <a:t>analysing the problem</a:t>
            </a:r>
          </a:p>
          <a:p>
            <a:pPr marL="342900" indent="-342900">
              <a:lnSpc>
                <a:spcPct val="90000"/>
              </a:lnSpc>
              <a:buFont typeface="Wingdings" charset="2"/>
              <a:buChar char="§"/>
            </a:pPr>
            <a:endParaRPr lang="en-GB" sz="2800" dirty="0" smtClean="0"/>
          </a:p>
          <a:p>
            <a:pPr marL="342900" indent="-342900">
              <a:lnSpc>
                <a:spcPct val="90000"/>
              </a:lnSpc>
              <a:buFont typeface="Wingdings" charset="2"/>
              <a:buChar char="§"/>
            </a:pPr>
            <a:r>
              <a:rPr lang="en-GB" sz="2800" dirty="0" smtClean="0"/>
              <a:t> Failing to involve critical decision-makers </a:t>
            </a:r>
            <a:br>
              <a:rPr lang="en-GB" sz="2800" dirty="0" smtClean="0"/>
            </a:br>
            <a:r>
              <a:rPr lang="en-GB" sz="2800" dirty="0" smtClean="0"/>
              <a:t>or persons affected by the problem when </a:t>
            </a:r>
            <a:br>
              <a:rPr lang="en-GB" sz="2800" dirty="0" smtClean="0"/>
            </a:br>
            <a:r>
              <a:rPr lang="en-GB" sz="2800" dirty="0" smtClean="0"/>
              <a:t>identifying potential solutions</a:t>
            </a:r>
            <a:endParaRPr lang="en-GB" sz="28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2566" y="2132856"/>
            <a:ext cx="2681434" cy="249289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Pitfalls of Problem-Solving</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Rectangle 7"/>
          <p:cNvSpPr/>
          <p:nvPr/>
        </p:nvSpPr>
        <p:spPr>
          <a:xfrm>
            <a:off x="251520" y="2204864"/>
            <a:ext cx="6948264" cy="4401205"/>
          </a:xfrm>
          <a:prstGeom prst="rect">
            <a:avLst/>
          </a:prstGeom>
        </p:spPr>
        <p:txBody>
          <a:bodyPr wrap="square">
            <a:spAutoFit/>
          </a:bodyPr>
          <a:lstStyle/>
          <a:p>
            <a:pPr marL="342900" indent="-342900">
              <a:buFont typeface="Wingdings" charset="2"/>
              <a:buChar char="§"/>
            </a:pPr>
            <a:r>
              <a:rPr lang="en-GB" sz="2800" dirty="0" smtClean="0"/>
              <a:t> Tackling problems that are beyond </a:t>
            </a:r>
            <a:br>
              <a:rPr lang="en-GB" sz="2800" dirty="0" smtClean="0"/>
            </a:br>
            <a:r>
              <a:rPr lang="en-GB" sz="2800" dirty="0" smtClean="0"/>
              <a:t>the control or influence of the individual or group</a:t>
            </a:r>
          </a:p>
          <a:p>
            <a:pPr marL="342900" indent="-342900">
              <a:buFont typeface="Wingdings" charset="2"/>
              <a:buChar char="§"/>
            </a:pPr>
            <a:r>
              <a:rPr lang="en-GB" sz="2800" dirty="0" smtClean="0"/>
              <a:t> Applying “pet” solutions rather than </a:t>
            </a:r>
            <a:br>
              <a:rPr lang="en-GB" sz="2800" dirty="0" smtClean="0"/>
            </a:br>
            <a:r>
              <a:rPr lang="en-GB" sz="2800" dirty="0" smtClean="0"/>
              <a:t>seeking a creative solution</a:t>
            </a:r>
          </a:p>
          <a:p>
            <a:pPr marL="342900" indent="-342900">
              <a:buFont typeface="Wingdings" charset="2"/>
              <a:buChar char="§"/>
            </a:pPr>
            <a:r>
              <a:rPr lang="en-GB" sz="2800" dirty="0" smtClean="0"/>
              <a:t> Failing to develop good reasons for choosing a solution</a:t>
            </a:r>
          </a:p>
          <a:p>
            <a:pPr marL="342900" indent="-342900">
              <a:buFont typeface="Wingdings" charset="2"/>
              <a:buChar char="§"/>
            </a:pPr>
            <a:r>
              <a:rPr lang="en-GB" sz="2800" dirty="0" smtClean="0"/>
              <a:t> Failing to plan adequately how to implement</a:t>
            </a:r>
            <a:r>
              <a:rPr lang="en-GB" sz="2800" dirty="0"/>
              <a:t> </a:t>
            </a:r>
            <a:r>
              <a:rPr lang="en-GB" sz="2800" dirty="0" smtClean="0"/>
              <a:t>and evaluate the chosen solution</a:t>
            </a:r>
            <a:endParaRPr lang="en-GB" sz="28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2508" y="4221087"/>
            <a:ext cx="2789268" cy="262006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What is Problem Solving?</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2" name="Rectangle 11"/>
          <p:cNvSpPr/>
          <p:nvPr/>
        </p:nvSpPr>
        <p:spPr>
          <a:xfrm>
            <a:off x="4355976" y="2403829"/>
            <a:ext cx="4644008" cy="3977499"/>
          </a:xfrm>
          <a:prstGeom prst="rect">
            <a:avLst/>
          </a:prstGeom>
        </p:spPr>
        <p:txBody>
          <a:bodyPr wrap="square">
            <a:spAutoFit/>
          </a:bodyPr>
          <a:lstStyle/>
          <a:p>
            <a:pPr marL="457200" indent="-457200">
              <a:lnSpc>
                <a:spcPct val="90000"/>
              </a:lnSpc>
              <a:buFont typeface="Wingdings" charset="2"/>
              <a:buChar char="§"/>
            </a:pPr>
            <a:r>
              <a:rPr lang="en-GB" sz="2800" dirty="0" smtClean="0"/>
              <a:t>A process of transforming one situation into another by removing, overcoming, or navigating around obstacles</a:t>
            </a:r>
          </a:p>
          <a:p>
            <a:pPr marL="457200" indent="-457200">
              <a:lnSpc>
                <a:spcPct val="90000"/>
              </a:lnSpc>
              <a:buFont typeface="Wingdings" charset="2"/>
              <a:buChar char="§"/>
            </a:pPr>
            <a:r>
              <a:rPr lang="en-GB" sz="2800" b="1" dirty="0" smtClean="0">
                <a:solidFill>
                  <a:srgbClr val="276B01"/>
                </a:solidFill>
              </a:rPr>
              <a:t>Figuring out a way to reach a goal or destination</a:t>
            </a:r>
            <a:endParaRPr lang="en-GB" sz="2800" dirty="0" smtClean="0"/>
          </a:p>
          <a:p>
            <a:pPr marL="457200" indent="-457200">
              <a:lnSpc>
                <a:spcPct val="90000"/>
              </a:lnSpc>
              <a:buFont typeface="Wingdings" charset="2"/>
              <a:buChar char="§"/>
            </a:pPr>
            <a:r>
              <a:rPr lang="en-GB" sz="2800" dirty="0" smtClean="0"/>
              <a:t>Often involves collection of facts (who, what, when, why, where) of problem</a:t>
            </a:r>
            <a:endParaRPr lang="en-GB"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1: </a:t>
            </a:r>
            <a:r>
              <a:rPr lang="en-GB" sz="3600" b="1" dirty="0" smtClean="0">
                <a:solidFill>
                  <a:srgbClr val="276B01"/>
                </a:solidFill>
              </a:rPr>
              <a:t>Recognizing that a Problem Exists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2" name="Rectangle 11"/>
          <p:cNvSpPr/>
          <p:nvPr/>
        </p:nvSpPr>
        <p:spPr>
          <a:xfrm>
            <a:off x="251520" y="2492896"/>
            <a:ext cx="5832648" cy="3908762"/>
          </a:xfrm>
          <a:prstGeom prst="rect">
            <a:avLst/>
          </a:prstGeom>
        </p:spPr>
        <p:txBody>
          <a:bodyPr wrap="square">
            <a:spAutoFit/>
          </a:bodyPr>
          <a:lstStyle/>
          <a:p>
            <a:pPr marL="457200" indent="-457200">
              <a:buFont typeface="Arial" charset="0"/>
              <a:buChar char="•"/>
            </a:pPr>
            <a:r>
              <a:rPr lang="en-GB" sz="2800" dirty="0" smtClean="0"/>
              <a:t>You have received a complaint</a:t>
            </a:r>
          </a:p>
          <a:p>
            <a:pPr>
              <a:buFont typeface="Arial" pitchFamily="34" charset="0"/>
              <a:buChar char="•"/>
            </a:pPr>
            <a:endParaRPr lang="en-GB" sz="800" dirty="0" smtClean="0"/>
          </a:p>
          <a:p>
            <a:pPr marL="457200" indent="-457200">
              <a:buFont typeface="Arial" charset="0"/>
              <a:buChar char="•"/>
            </a:pPr>
            <a:r>
              <a:rPr lang="en-GB" sz="2800" dirty="0" smtClean="0"/>
              <a:t>You are not satisfied with the standards of performance or the plan</a:t>
            </a:r>
          </a:p>
          <a:p>
            <a:pPr>
              <a:buFont typeface="Arial" pitchFamily="34" charset="0"/>
              <a:buChar char="•"/>
            </a:pPr>
            <a:endParaRPr lang="en-GB" sz="800" dirty="0" smtClean="0"/>
          </a:p>
          <a:p>
            <a:pPr marL="457200" indent="-457200">
              <a:buFont typeface="Arial" charset="0"/>
              <a:buChar char="•"/>
            </a:pPr>
            <a:r>
              <a:rPr lang="en-GB" sz="2800" dirty="0" smtClean="0"/>
              <a:t>Recent events cause you to question you plans</a:t>
            </a:r>
          </a:p>
          <a:p>
            <a:pPr>
              <a:buFont typeface="Arial" pitchFamily="34" charset="0"/>
              <a:buChar char="•"/>
            </a:pPr>
            <a:endParaRPr lang="en-GB" sz="800" dirty="0" smtClean="0"/>
          </a:p>
          <a:p>
            <a:pPr marL="457200" indent="-457200">
              <a:buFont typeface="Arial" charset="0"/>
              <a:buChar char="•"/>
            </a:pPr>
            <a:r>
              <a:rPr lang="en-GB" sz="2800" dirty="0" smtClean="0"/>
              <a:t>You need to seek advice from your </a:t>
            </a:r>
            <a:br>
              <a:rPr lang="en-GB" sz="2800" dirty="0" smtClean="0"/>
            </a:br>
            <a:r>
              <a:rPr lang="en-GB" sz="2800" dirty="0" smtClean="0"/>
              <a:t>director or someone else</a:t>
            </a:r>
            <a:endParaRPr lang="en-GB" sz="2800" dirty="0"/>
          </a:p>
        </p:txBody>
      </p:sp>
      <p:pic>
        <p:nvPicPr>
          <p:cNvPr id="8" name="Picture 7"/>
          <p:cNvPicPr>
            <a:picLocks noChangeAspect="1"/>
          </p:cNvPicPr>
          <p:nvPr/>
        </p:nvPicPr>
        <p:blipFill>
          <a:blip r:embed="rId4"/>
          <a:stretch>
            <a:fillRect/>
          </a:stretch>
        </p:blipFill>
        <p:spPr>
          <a:xfrm>
            <a:off x="5823520" y="2749659"/>
            <a:ext cx="2996952" cy="32716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4016" y="896523"/>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2: </a:t>
            </a:r>
            <a:r>
              <a:rPr lang="en-GB" sz="3600" b="1" dirty="0" smtClean="0">
                <a:solidFill>
                  <a:srgbClr val="276B01"/>
                </a:solidFill>
              </a:rPr>
              <a:t>Define and Develop a </a:t>
            </a:r>
          </a:p>
          <a:p>
            <a:pPr algn="ctr"/>
            <a:r>
              <a:rPr lang="en-GB" sz="3600" b="1" dirty="0" smtClean="0">
                <a:solidFill>
                  <a:srgbClr val="276B01"/>
                </a:solidFill>
              </a:rPr>
              <a:t>Problem Statement</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251520" y="2462113"/>
            <a:ext cx="4464496" cy="3847207"/>
          </a:xfrm>
          <a:prstGeom prst="rect">
            <a:avLst/>
          </a:prstGeom>
        </p:spPr>
        <p:txBody>
          <a:bodyPr wrap="square">
            <a:spAutoFit/>
          </a:bodyPr>
          <a:lstStyle/>
          <a:p>
            <a:pPr marL="457200" indent="-457200">
              <a:buFont typeface="Arial" charset="0"/>
              <a:buChar char="•"/>
            </a:pPr>
            <a:r>
              <a:rPr lang="en-GB" sz="2800" dirty="0" smtClean="0"/>
              <a:t> Is the problem stated objectively?</a:t>
            </a:r>
          </a:p>
          <a:p>
            <a:pPr marL="457200" indent="-457200">
              <a:buFont typeface="Arial" charset="0"/>
              <a:buChar char="•"/>
            </a:pPr>
            <a:endParaRPr lang="en-GB" sz="1000" dirty="0" smtClean="0"/>
          </a:p>
          <a:p>
            <a:pPr marL="457200" indent="-457200">
              <a:buFont typeface="Arial" charset="0"/>
              <a:buChar char="•"/>
            </a:pPr>
            <a:r>
              <a:rPr lang="en-GB" sz="2800" dirty="0" smtClean="0"/>
              <a:t> Is the problem limited </a:t>
            </a:r>
            <a:br>
              <a:rPr lang="en-GB" sz="2800" dirty="0" smtClean="0"/>
            </a:br>
            <a:r>
              <a:rPr lang="en-GB" sz="2800" dirty="0" smtClean="0"/>
              <a:t>in scope? </a:t>
            </a:r>
          </a:p>
          <a:p>
            <a:pPr marL="914400" lvl="1" indent="-457200">
              <a:buFont typeface="Arial" charset="0"/>
              <a:buChar char="•"/>
            </a:pPr>
            <a:endParaRPr lang="en-GB" sz="1000" dirty="0" smtClean="0"/>
          </a:p>
          <a:p>
            <a:pPr marL="457200" indent="-457200">
              <a:buFont typeface="Arial" charset="0"/>
              <a:buChar char="•"/>
            </a:pPr>
            <a:r>
              <a:rPr lang="en-GB" sz="2800" dirty="0" smtClean="0"/>
              <a:t> Does everyone involved have a common understanding of the problem?</a:t>
            </a:r>
            <a:endParaRPr lang="en-GB"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For Problem Statements</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95536" y="2276872"/>
            <a:ext cx="8136904" cy="3933384"/>
          </a:xfrm>
          <a:prstGeom prst="rect">
            <a:avLst/>
          </a:prstGeom>
        </p:spPr>
        <p:txBody>
          <a:bodyPr wrap="square">
            <a:spAutoFit/>
          </a:bodyPr>
          <a:lstStyle/>
          <a:p>
            <a:pPr>
              <a:lnSpc>
                <a:spcPct val="120000"/>
              </a:lnSpc>
            </a:pPr>
            <a:r>
              <a:rPr lang="en-GB" sz="2800" b="1" dirty="0" smtClean="0">
                <a:solidFill>
                  <a:srgbClr val="276B01"/>
                </a:solidFill>
              </a:rPr>
              <a:t>Avoid including an </a:t>
            </a:r>
            <a:r>
              <a:rPr lang="en-GB" sz="2800" b="1" dirty="0" smtClean="0">
                <a:solidFill>
                  <a:srgbClr val="C00000"/>
                </a:solidFill>
              </a:rPr>
              <a:t>“implied cause” </a:t>
            </a:r>
            <a:r>
              <a:rPr lang="en-GB" sz="2800" b="1" dirty="0" smtClean="0">
                <a:solidFill>
                  <a:srgbClr val="276B01"/>
                </a:solidFill>
              </a:rPr>
              <a:t>in your problem statement.</a:t>
            </a:r>
          </a:p>
          <a:p>
            <a:pPr>
              <a:lnSpc>
                <a:spcPct val="120000"/>
              </a:lnSpc>
              <a:buFont typeface="Wingdings" pitchFamily="2" charset="2"/>
              <a:buNone/>
            </a:pPr>
            <a:r>
              <a:rPr lang="en-GB" sz="2400" b="1" dirty="0" smtClean="0"/>
              <a:t>Example: “The organization of Women’s Ministries has caused </a:t>
            </a:r>
            <a:br>
              <a:rPr lang="en-GB" sz="2400" b="1" dirty="0" smtClean="0"/>
            </a:br>
            <a:r>
              <a:rPr lang="en-GB" sz="2400" b="1" dirty="0" smtClean="0"/>
              <a:t>a rift between many women and the </a:t>
            </a:r>
            <a:r>
              <a:rPr lang="en-GB" sz="2400" b="1" dirty="0" err="1" smtClean="0"/>
              <a:t>Dorcas</a:t>
            </a:r>
            <a:r>
              <a:rPr lang="en-GB" sz="2400" b="1" dirty="0" smtClean="0"/>
              <a:t> Society.”</a:t>
            </a:r>
            <a:endParaRPr lang="en-GB" sz="2800" b="1" dirty="0" smtClean="0"/>
          </a:p>
          <a:p>
            <a:pPr>
              <a:lnSpc>
                <a:spcPct val="120000"/>
              </a:lnSpc>
            </a:pPr>
            <a:r>
              <a:rPr lang="en-GB" sz="2800" b="1" dirty="0" smtClean="0">
                <a:solidFill>
                  <a:srgbClr val="276B01"/>
                </a:solidFill>
              </a:rPr>
              <a:t>Avoid including an </a:t>
            </a:r>
            <a:r>
              <a:rPr lang="en-GB" sz="2800" b="1" dirty="0" smtClean="0">
                <a:solidFill>
                  <a:srgbClr val="C00000"/>
                </a:solidFill>
              </a:rPr>
              <a:t>“implied solution” </a:t>
            </a:r>
            <a:r>
              <a:rPr lang="en-GB" sz="2800" b="1" dirty="0" smtClean="0">
                <a:solidFill>
                  <a:srgbClr val="276B01"/>
                </a:solidFill>
              </a:rPr>
              <a:t>in your problem statement.</a:t>
            </a:r>
          </a:p>
          <a:p>
            <a:pPr>
              <a:lnSpc>
                <a:spcPct val="120000"/>
              </a:lnSpc>
              <a:buFont typeface="Wingdings" pitchFamily="2" charset="2"/>
              <a:buNone/>
            </a:pPr>
            <a:r>
              <a:rPr lang="en-GB" sz="2400" b="1" dirty="0" smtClean="0"/>
              <a:t>Example: “The WM Co-operative needs to be revamped and reorganized.”</a:t>
            </a:r>
            <a:endParaRPr lang="en-GB" sz="2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852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276B01"/>
                </a:solidFill>
              </a:rPr>
              <a:t>Questions to Consider</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23528" y="2132856"/>
            <a:ext cx="5580112" cy="4401205"/>
          </a:xfrm>
          <a:prstGeom prst="rect">
            <a:avLst/>
          </a:prstGeom>
        </p:spPr>
        <p:txBody>
          <a:bodyPr wrap="square">
            <a:spAutoFit/>
          </a:bodyPr>
          <a:lstStyle/>
          <a:p>
            <a:pPr marL="457200" indent="-457200">
              <a:buFont typeface="Arial" charset="0"/>
              <a:buChar char="•"/>
            </a:pPr>
            <a:r>
              <a:rPr lang="en-GB" sz="2800" dirty="0" smtClean="0"/>
              <a:t>Is the problem stated objectively,  including “just the facts”?</a:t>
            </a:r>
          </a:p>
          <a:p>
            <a:pPr marL="457200" indent="-457200">
              <a:buFont typeface="Arial" charset="0"/>
              <a:buChar char="•"/>
            </a:pPr>
            <a:r>
              <a:rPr lang="en-GB" sz="2800" dirty="0" smtClean="0"/>
              <a:t>Is the scope of the problem limited enough for you to handle?</a:t>
            </a:r>
          </a:p>
          <a:p>
            <a:pPr marL="457200" indent="-457200">
              <a:buFont typeface="Arial" charset="0"/>
              <a:buChar char="•"/>
            </a:pPr>
            <a:r>
              <a:rPr lang="en-GB" sz="2800" dirty="0" smtClean="0"/>
              <a:t>Will everyone who reads the statement have the same understanding of the problem</a:t>
            </a:r>
            <a:endParaRPr lang="en-GB" sz="2800" dirty="0"/>
          </a:p>
          <a:p>
            <a:pPr marL="457200" indent="-457200">
              <a:buFont typeface="Arial" charset="0"/>
              <a:buChar char="•"/>
            </a:pPr>
            <a:r>
              <a:rPr lang="en-GB" sz="2800" dirty="0" smtClean="0"/>
              <a:t>Does the problem statement include any “implied causes” or “implied solutions”?</a:t>
            </a:r>
            <a:endParaRPr lang="en-GB"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5496" y="836712"/>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3:</a:t>
            </a:r>
            <a:r>
              <a:rPr lang="en-GB" sz="3600" b="1" dirty="0" smtClean="0">
                <a:solidFill>
                  <a:srgbClr val="276B01"/>
                </a:solidFill>
              </a:rPr>
              <a:t> Analyse Potential Causes </a:t>
            </a:r>
          </a:p>
          <a:p>
            <a:pPr algn="ctr"/>
            <a:r>
              <a:rPr lang="en-GB" sz="3600" b="1" dirty="0" smtClean="0">
                <a:solidFill>
                  <a:srgbClr val="276B01"/>
                </a:solidFill>
              </a:rPr>
              <a:t>by Gathering Data</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563888" y="2060848"/>
            <a:ext cx="6264696" cy="1629164"/>
          </a:xfrm>
          <a:prstGeom prst="rect">
            <a:avLst/>
          </a:prstGeom>
        </p:spPr>
        <p:txBody>
          <a:bodyPr wrap="square">
            <a:spAutoFit/>
          </a:bodyPr>
          <a:lstStyle/>
          <a:p>
            <a:pPr marL="342900" indent="-342900">
              <a:lnSpc>
                <a:spcPct val="120000"/>
              </a:lnSpc>
              <a:buFont typeface="Wingdings" charset="2"/>
              <a:buChar char="§"/>
            </a:pPr>
            <a:r>
              <a:rPr lang="en-GB" sz="2800" dirty="0" smtClean="0"/>
              <a:t> Identify potential cause(s)</a:t>
            </a:r>
          </a:p>
          <a:p>
            <a:pPr marL="342900" indent="-342900">
              <a:lnSpc>
                <a:spcPct val="120000"/>
              </a:lnSpc>
              <a:buFont typeface="Wingdings" charset="2"/>
              <a:buChar char="§"/>
            </a:pPr>
            <a:r>
              <a:rPr lang="en-GB" sz="2800" dirty="0" smtClean="0"/>
              <a:t> Determine the most likely cause(s)</a:t>
            </a:r>
          </a:p>
          <a:p>
            <a:pPr marL="342900" indent="-342900">
              <a:lnSpc>
                <a:spcPct val="120000"/>
              </a:lnSpc>
              <a:buFont typeface="Wingdings" charset="2"/>
              <a:buChar char="§"/>
            </a:pPr>
            <a:r>
              <a:rPr lang="en-GB" sz="2800" dirty="0" smtClean="0"/>
              <a:t> Identify the true root cause(s)</a:t>
            </a:r>
            <a:endParaRPr lang="en-GB"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860519"/>
            <a:ext cx="9144000" cy="120032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3600" b="1" dirty="0" smtClean="0">
                <a:solidFill>
                  <a:srgbClr val="C00000"/>
                </a:solidFill>
              </a:rPr>
              <a:t>Step 3:</a:t>
            </a:r>
            <a:r>
              <a:rPr lang="en-GB" sz="3600" b="1" dirty="0" smtClean="0">
                <a:solidFill>
                  <a:srgbClr val="276B01"/>
                </a:solidFill>
              </a:rPr>
              <a:t> Analyse Potential Causes</a:t>
            </a:r>
          </a:p>
          <a:p>
            <a:pPr algn="ctr"/>
            <a:r>
              <a:rPr lang="en-GB" sz="3600" b="1" dirty="0" smtClean="0">
                <a:solidFill>
                  <a:srgbClr val="276B01"/>
                </a:solidFill>
              </a:rPr>
              <a:t> by Gathering Data</a:t>
            </a:r>
            <a:endParaRPr lang="en-US" sz="3600" b="1" dirty="0">
              <a:solidFill>
                <a:srgbClr val="276B01"/>
              </a:solidFill>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107504" y="2348880"/>
            <a:ext cx="3384376" cy="3539430"/>
          </a:xfrm>
          <a:prstGeom prst="rect">
            <a:avLst/>
          </a:prstGeom>
        </p:spPr>
        <p:txBody>
          <a:bodyPr wrap="square">
            <a:spAutoFit/>
          </a:bodyPr>
          <a:lstStyle/>
          <a:p>
            <a:pPr marL="457200" indent="-457200">
              <a:buFont typeface="Arial" charset="0"/>
              <a:buChar char="•"/>
            </a:pPr>
            <a:r>
              <a:rPr lang="en-GB" sz="2800" dirty="0" smtClean="0"/>
              <a:t>Use Cause-and- Effect diagram</a:t>
            </a:r>
          </a:p>
          <a:p>
            <a:pPr marL="457200" indent="-457200">
              <a:buFont typeface="Arial" charset="0"/>
              <a:buChar char="•"/>
            </a:pPr>
            <a:endParaRPr lang="en-GB" sz="2800" dirty="0" smtClean="0"/>
          </a:p>
          <a:p>
            <a:pPr marL="457200" indent="-457200">
              <a:buFont typeface="Arial" charset="0"/>
              <a:buChar char="•"/>
            </a:pPr>
            <a:r>
              <a:rPr lang="en-GB" sz="2800" dirty="0" smtClean="0"/>
              <a:t>Use Brainstorming technique</a:t>
            </a:r>
          </a:p>
          <a:p>
            <a:pPr marL="457200" indent="-457200">
              <a:buFont typeface="Arial" charset="0"/>
              <a:buChar char="•"/>
            </a:pPr>
            <a:endParaRPr lang="en-GB" sz="2800" dirty="0" smtClean="0"/>
          </a:p>
          <a:p>
            <a:pPr marL="457200" indent="-457200">
              <a:buFont typeface="Arial" charset="0"/>
              <a:buChar char="•"/>
            </a:pPr>
            <a:r>
              <a:rPr lang="en-GB" sz="2800" dirty="0" smtClean="0"/>
              <a:t>Use Charts or Graphs</a:t>
            </a:r>
            <a:endParaRPr lang="en-GB" sz="2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4404</TotalTime>
  <Words>1536</Words>
  <Application>Microsoft Macintosh PowerPoint</Application>
  <PresentationFormat>On-screen Show (4:3)</PresentationFormat>
  <Paragraphs>510</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Wingdings</vt:lpstr>
      <vt:lpstr>Arial</vt:lpstr>
      <vt:lpstr>Calibri</vt:lpstr>
      <vt:lpstr>Office Theme</vt:lpstr>
      <vt:lpstr>LEADERSHIP Certification  Program Level 1</vt:lpstr>
      <vt:lpstr>Problem Solving and Decision Making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Arrais, Raquel</cp:lastModifiedBy>
  <cp:revision>285</cp:revision>
  <dcterms:created xsi:type="dcterms:W3CDTF">2013-01-31T11:34:30Z</dcterms:created>
  <dcterms:modified xsi:type="dcterms:W3CDTF">2016-02-14T16:27:11Z</dcterms:modified>
</cp:coreProperties>
</file>