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1" r:id="rId4"/>
    <p:sldId id="260" r:id="rId5"/>
    <p:sldId id="262" r:id="rId6"/>
    <p:sldId id="263" r:id="rId7"/>
    <p:sldId id="264" r:id="rId8"/>
    <p:sldId id="261" r:id="rId9"/>
    <p:sldId id="265" r:id="rId10"/>
    <p:sldId id="269" r:id="rId11"/>
    <p:sldId id="267" r:id="rId12"/>
    <p:sldId id="268" r:id="rId13"/>
    <p:sldId id="280"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2405"/>
    <a:srgbClr val="8A1E08"/>
    <a:srgbClr val="CC0E5F"/>
    <a:srgbClr val="E30F6A"/>
    <a:srgbClr val="276B01"/>
    <a:srgbClr val="389802"/>
    <a:srgbClr val="57257D"/>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0" autoAdjust="0"/>
    <p:restoredTop sz="75325" autoAdjust="0"/>
  </p:normalViewPr>
  <p:slideViewPr>
    <p:cSldViewPr>
      <p:cViewPr>
        <p:scale>
          <a:sx n="42" d="100"/>
          <a:sy n="42" d="100"/>
        </p:scale>
        <p:origin x="1800" y="264"/>
      </p:cViewPr>
      <p:guideLst>
        <p:guide orient="horz" pos="2160"/>
        <p:guide pos="2880"/>
      </p:guideLst>
    </p:cSldViewPr>
  </p:slideViewPr>
  <p:notesTextViewPr>
    <p:cViewPr>
      <p:scale>
        <a:sx n="100" d="100"/>
        <a:sy n="100" d="100"/>
      </p:scale>
      <p:origin x="0" y="-320"/>
    </p:cViewPr>
  </p:notesTextViewPr>
  <p:notesViewPr>
    <p:cSldViewPr>
      <p:cViewPr>
        <p:scale>
          <a:sx n="76" d="100"/>
          <a:sy n="76" d="100"/>
        </p:scale>
        <p:origin x="3368" y="-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D458E-6290-4926-BE28-E1CD9637271A}" type="datetimeFigureOut">
              <a:rPr lang="en-US" smtClean="0"/>
              <a:pPr/>
              <a:t>2/14/16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A80AA-AA70-47F8-9639-C9A34913FF14}" type="slidenum">
              <a:rPr lang="en-US" smtClean="0"/>
              <a:pPr/>
              <a:t>‹#›</a:t>
            </a:fld>
            <a:endParaRPr lang="en-US" dirty="0"/>
          </a:p>
        </p:txBody>
      </p:sp>
    </p:spTree>
    <p:extLst>
      <p:ext uri="{BB962C8B-B14F-4D97-AF65-F5344CB8AC3E}">
        <p14:creationId xmlns:p14="http://schemas.microsoft.com/office/powerpoint/2010/main" val="397475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1</a:t>
            </a:fld>
            <a:endParaRPr lang="en-US" dirty="0"/>
          </a:p>
        </p:txBody>
      </p:sp>
    </p:spTree>
    <p:extLst>
      <p:ext uri="{BB962C8B-B14F-4D97-AF65-F5344CB8AC3E}">
        <p14:creationId xmlns:p14="http://schemas.microsoft.com/office/powerpoint/2010/main" val="2123016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323850"/>
            <a:ext cx="4572000" cy="3429000"/>
          </a:xfrm>
        </p:spPr>
      </p:sp>
      <p:sp>
        <p:nvSpPr>
          <p:cNvPr id="3" name="Notes Placeholder 2"/>
          <p:cNvSpPr>
            <a:spLocks noGrp="1"/>
          </p:cNvSpPr>
          <p:nvPr>
            <p:ph type="body" idx="1"/>
          </p:nvPr>
        </p:nvSpPr>
        <p:spPr>
          <a:xfrm>
            <a:off x="685800" y="3923928"/>
            <a:ext cx="5486400" cy="4680520"/>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a:t>
            </a:r>
            <a:r>
              <a:rPr lang="en-US" sz="1200" b="1" kern="1200" dirty="0" smtClean="0">
                <a:solidFill>
                  <a:schemeClr val="tx1"/>
                </a:solidFill>
                <a:effectLst/>
                <a:latin typeface="+mn-lt"/>
                <a:ea typeface="+mn-ea"/>
                <a:cs typeface="+mn-cs"/>
              </a:rPr>
              <a:t> The Seven Steps in Developing a Vision and Plan</a:t>
            </a:r>
          </a:p>
          <a:p>
            <a:r>
              <a:rPr lang="en-US" b="1" dirty="0" smtClean="0"/>
              <a:t> </a:t>
            </a:r>
          </a:p>
          <a:p>
            <a:r>
              <a:rPr lang="en-US" b="1" dirty="0" smtClean="0"/>
              <a:t>1. Pray and reflect.</a:t>
            </a:r>
            <a:endParaRPr lang="en-US" dirty="0" smtClean="0"/>
          </a:p>
          <a:p>
            <a:r>
              <a:rPr lang="en-US" b="1" dirty="0" smtClean="0"/>
              <a:t> </a:t>
            </a:r>
            <a:endParaRPr lang="en-US" dirty="0" smtClean="0"/>
          </a:p>
          <a:p>
            <a:r>
              <a:rPr lang="en-US" dirty="0" smtClean="0"/>
              <a:t>Time is well spent on prayer and reflection before any start on a collective vision. You want to be guided by the Holy Spirit. So take time to read and ask God to speak to you through His word. Take time to pray and commit yourselves and the work to Him. Ask for His vision to guide you.  Ask Him where He wants you to go, what He wants you to do.</a:t>
            </a:r>
          </a:p>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10</a:t>
            </a:fld>
            <a:endParaRPr lang="en-US" dirty="0"/>
          </a:p>
        </p:txBody>
      </p:sp>
    </p:spTree>
    <p:extLst>
      <p:ext uri="{BB962C8B-B14F-4D97-AF65-F5344CB8AC3E}">
        <p14:creationId xmlns:p14="http://schemas.microsoft.com/office/powerpoint/2010/main" val="28698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2. Plan</a:t>
            </a:r>
            <a:endParaRPr lang="en-US" dirty="0" smtClean="0"/>
          </a:p>
          <a:p>
            <a:r>
              <a:rPr lang="en-US" b="1" dirty="0" smtClean="0"/>
              <a:t> </a:t>
            </a:r>
            <a:endParaRPr lang="en-US" dirty="0" smtClean="0"/>
          </a:p>
          <a:p>
            <a:r>
              <a:rPr lang="en-US" dirty="0" smtClean="0"/>
              <a:t>Contrary to many impressions, the usual route of developing a vision for a team or an organization lies along a path of planning and work.  Very rarely do we suddenly wake up with some miraculous understanding of the way ahead and a team prepared to go enthusiastically on that path after a few  inspiring words from their leader. </a:t>
            </a:r>
          </a:p>
          <a:p>
            <a:r>
              <a:rPr lang="en-US" b="1" i="1" dirty="0" smtClean="0"/>
              <a:t> </a:t>
            </a:r>
            <a:endParaRPr lang="en-US" dirty="0" smtClean="0"/>
          </a:p>
          <a:p>
            <a:r>
              <a:rPr lang="en-US" b="1" i="1" dirty="0" smtClean="0"/>
              <a:t>Planning is bringing the future into the present, so that you can do something about it now.</a:t>
            </a:r>
            <a:endParaRPr lang="en-US" dirty="0" smtClean="0"/>
          </a:p>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11</a:t>
            </a:fld>
            <a:endParaRPr lang="en-US" dirty="0"/>
          </a:p>
        </p:txBody>
      </p:sp>
    </p:spTree>
    <p:extLst>
      <p:ext uri="{BB962C8B-B14F-4D97-AF65-F5344CB8AC3E}">
        <p14:creationId xmlns:p14="http://schemas.microsoft.com/office/powerpoint/2010/main" val="177966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250825"/>
            <a:ext cx="3657600" cy="2743200"/>
          </a:xfrm>
        </p:spPr>
      </p:sp>
      <p:sp>
        <p:nvSpPr>
          <p:cNvPr id="3" name="Notes Placeholder 2"/>
          <p:cNvSpPr>
            <a:spLocks noGrp="1"/>
          </p:cNvSpPr>
          <p:nvPr>
            <p:ph type="body" idx="1"/>
          </p:nvPr>
        </p:nvSpPr>
        <p:spPr>
          <a:xfrm>
            <a:off x="685800" y="3131840"/>
            <a:ext cx="5486400" cy="5326360"/>
          </a:xfrm>
        </p:spPr>
        <p:txBody>
          <a:bodyPr>
            <a:noAutofit/>
          </a:bodyPr>
          <a:lstStyle/>
          <a:p>
            <a:r>
              <a:rPr lang="en-US" b="1" dirty="0" smtClean="0"/>
              <a:t>3. Gather information</a:t>
            </a:r>
            <a:endParaRPr lang="en-US" dirty="0" smtClean="0"/>
          </a:p>
          <a:p>
            <a:r>
              <a:rPr lang="en-US" b="1" dirty="0" smtClean="0"/>
              <a:t> </a:t>
            </a:r>
            <a:endParaRPr lang="en-US" dirty="0" smtClean="0"/>
          </a:p>
          <a:p>
            <a:r>
              <a:rPr lang="en-US" dirty="0" smtClean="0"/>
              <a:t>There are at least three main sources of information for you to use.</a:t>
            </a:r>
          </a:p>
          <a:p>
            <a:r>
              <a:rPr lang="en-US" dirty="0" smtClean="0"/>
              <a:t> </a:t>
            </a:r>
          </a:p>
          <a:p>
            <a:pPr marL="344488" indent="-344488">
              <a:buFont typeface="+mj-lt"/>
              <a:buAutoNum type="arabicPeriod"/>
            </a:pPr>
            <a:r>
              <a:rPr lang="en-US" b="1" dirty="0" smtClean="0"/>
              <a:t>Information about the needs of women in your local community and in your local church. </a:t>
            </a:r>
            <a:r>
              <a:rPr lang="en-US" dirty="0" smtClean="0"/>
              <a:t>Your church may have conducted a survey within the last year or so; talk to your pastor and see what is available. Also discuss with him ideas about how Women’s Ministries may serve the local church and its women. It is quite possible that there are one or two areas of ministry he would like to develop that you could work on. (see the SPD Orientation booklet).</a:t>
            </a:r>
          </a:p>
          <a:p>
            <a:pPr marL="344488" indent="-344488">
              <a:buFont typeface="+mj-lt"/>
              <a:buAutoNum type="arabicPeriod"/>
            </a:pPr>
            <a:r>
              <a:rPr lang="en-US" b="1" dirty="0" smtClean="0"/>
              <a:t>Information from Women’s Ministries itself. </a:t>
            </a:r>
            <a:r>
              <a:rPr lang="en-US" dirty="0" smtClean="0"/>
              <a:t>Around the world, Women’s Ministries groups are working in a variety of different ways. Investigate some of these, not only will they give you ideas but will also broaden your concept of Women’s Ministries. </a:t>
            </a:r>
          </a:p>
          <a:p>
            <a:pPr marL="344488" indent="-344488">
              <a:buFont typeface="+mj-lt"/>
              <a:buAutoNum type="arabicPeriod"/>
            </a:pPr>
            <a:r>
              <a:rPr lang="en-US" b="1" dirty="0" smtClean="0"/>
              <a:t>Input</a:t>
            </a:r>
            <a:r>
              <a:rPr lang="en-US" b="1" baseline="0" dirty="0" smtClean="0"/>
              <a:t> from y</a:t>
            </a:r>
            <a:r>
              <a:rPr lang="en-US" b="1" dirty="0" smtClean="0"/>
              <a:t>our team itself as a source of information.  </a:t>
            </a:r>
            <a:r>
              <a:rPr lang="en-US" dirty="0" smtClean="0"/>
              <a:t>Before you have your first meeting, contact your team and ask them to start brainstorming.</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12</a:t>
            </a:fld>
            <a:endParaRPr lang="en-US" dirty="0"/>
          </a:p>
        </p:txBody>
      </p:sp>
    </p:spTree>
    <p:extLst>
      <p:ext uri="{BB962C8B-B14F-4D97-AF65-F5344CB8AC3E}">
        <p14:creationId xmlns:p14="http://schemas.microsoft.com/office/powerpoint/2010/main" val="1437046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323850"/>
            <a:ext cx="3657600" cy="2743200"/>
          </a:xfrm>
        </p:spPr>
      </p:sp>
      <p:sp>
        <p:nvSpPr>
          <p:cNvPr id="3" name="Notes Placeholder 2"/>
          <p:cNvSpPr>
            <a:spLocks noGrp="1"/>
          </p:cNvSpPr>
          <p:nvPr>
            <p:ph type="body" idx="1"/>
          </p:nvPr>
        </p:nvSpPr>
        <p:spPr>
          <a:xfrm>
            <a:off x="685800" y="3131840"/>
            <a:ext cx="5486400" cy="5326360"/>
          </a:xfrm>
        </p:spPr>
        <p:txBody>
          <a:bodyPr>
            <a:noAutofit/>
          </a:bodyPr>
          <a:lstStyle/>
          <a:p>
            <a:r>
              <a:rPr lang="en-US" b="1" dirty="0" smtClean="0"/>
              <a:t>4. Analyze and discuss values</a:t>
            </a:r>
            <a:endParaRPr lang="en-US" dirty="0" smtClean="0"/>
          </a:p>
          <a:p>
            <a:r>
              <a:rPr lang="en-US" b="1" dirty="0" smtClean="0"/>
              <a:t> </a:t>
            </a:r>
            <a:endParaRPr lang="en-US" dirty="0" smtClean="0"/>
          </a:p>
          <a:p>
            <a:r>
              <a:rPr lang="en-US" dirty="0" smtClean="0"/>
              <a:t>When you have your first meeting it is helpful to develop a common basis for your approach to the work. Discuss the goals of Women’s Ministries; discuss what you as a team believe is important and what should guide your planning. For example: </a:t>
            </a:r>
          </a:p>
          <a:p>
            <a:r>
              <a:rPr lang="en-US" dirty="0" smtClean="0"/>
              <a:t> </a:t>
            </a:r>
          </a:p>
          <a:p>
            <a:pPr marL="344488" lvl="0" indent="-119063" fontAlgn="base" hangingPunct="0">
              <a:buFont typeface="Arial" pitchFamily="34" charset="0"/>
              <a:buChar char="•"/>
              <a:tabLst>
                <a:tab pos="569913" algn="l"/>
              </a:tabLst>
            </a:pPr>
            <a:r>
              <a:rPr lang="en-US" dirty="0" smtClean="0"/>
              <a:t>In some more affluent areas, you might need to ensure that programs organized by you include women from poorer homes, that they are not made to feel unwelcome, or prevented from accessing a program (e.g. a breakfast, or a weekend retreat) because of costs. </a:t>
            </a:r>
          </a:p>
          <a:p>
            <a:pPr marL="344488" indent="-119063">
              <a:tabLst>
                <a:tab pos="569913" algn="l"/>
              </a:tabLst>
            </a:pPr>
            <a:r>
              <a:rPr lang="en-US" dirty="0" smtClean="0"/>
              <a:t> </a:t>
            </a:r>
          </a:p>
          <a:p>
            <a:pPr marL="344488" lvl="0" indent="-119063" fontAlgn="base" hangingPunct="0">
              <a:buFont typeface="Arial" pitchFamily="34" charset="0"/>
              <a:buChar char="•"/>
              <a:tabLst>
                <a:tab pos="569913" algn="l"/>
              </a:tabLst>
            </a:pPr>
            <a:r>
              <a:rPr lang="en-US" dirty="0" smtClean="0"/>
              <a:t>In some areas there may be quite a number of separated or divorced women and the team in that area might specifically include ministering to this group in their plans. You may have a high number of young mothers in a “young suburb.” A ‘Welcome Baby Program’ might fit your values of ministering to those young women in your community.</a:t>
            </a:r>
          </a:p>
          <a:p>
            <a:r>
              <a:rPr lang="en-US" b="1" dirty="0" smtClean="0"/>
              <a:t> </a:t>
            </a:r>
            <a:endParaRPr lang="en-US" dirty="0" smtClean="0"/>
          </a:p>
          <a:p>
            <a:r>
              <a:rPr lang="en-US" dirty="0" smtClean="0"/>
              <a:t>This is the appropriate time to write down your mission statement (see section on how to write a mission statement on page 8) . You might like to have members of your committee do this on their own at first and then share with the team. From this a collective statement can be composed. </a:t>
            </a:r>
          </a:p>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13</a:t>
            </a:fld>
            <a:endParaRPr lang="en-US" dirty="0"/>
          </a:p>
        </p:txBody>
      </p:sp>
    </p:spTree>
    <p:extLst>
      <p:ext uri="{BB962C8B-B14F-4D97-AF65-F5344CB8AC3E}">
        <p14:creationId xmlns:p14="http://schemas.microsoft.com/office/powerpoint/2010/main" val="1323199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5. Analyze and discuss the information</a:t>
            </a:r>
            <a:endParaRPr lang="en-US" dirty="0" smtClean="0"/>
          </a:p>
          <a:p>
            <a:r>
              <a:rPr lang="en-US" dirty="0" smtClean="0"/>
              <a:t> </a:t>
            </a:r>
          </a:p>
          <a:p>
            <a:r>
              <a:rPr lang="en-US" dirty="0" smtClean="0"/>
              <a:t>Now that you have set your values which will guide your ministry, and a guiding statement which is your mission statement, it is time to examine the possibilities.</a:t>
            </a:r>
          </a:p>
          <a:p>
            <a:r>
              <a:rPr lang="en-US" dirty="0" smtClean="0"/>
              <a:t> </a:t>
            </a:r>
          </a:p>
          <a:p>
            <a:r>
              <a:rPr lang="en-US" dirty="0" smtClean="0"/>
              <a:t>This is easily done via a brainstorming approach. Have each team member take a few minutes to silently consider the approach you wish to take, the possible activities, and then and write down their suggestions. Have a large sheet of paper or a blackboard and take turns to go around the team and write up the suggestions. An important feature of brainstorming is that the suggestions are made without judging them immediately. That way you get a global view of all the possibilities and are then able to make a more informed decision about what will be dealt with immediately and what will be left for later.</a:t>
            </a:r>
          </a:p>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14</a:t>
            </a:fld>
            <a:endParaRPr lang="en-US" dirty="0"/>
          </a:p>
        </p:txBody>
      </p:sp>
    </p:spTree>
    <p:extLst>
      <p:ext uri="{BB962C8B-B14F-4D97-AF65-F5344CB8AC3E}">
        <p14:creationId xmlns:p14="http://schemas.microsoft.com/office/powerpoint/2010/main" val="1674209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6. Prioritize</a:t>
            </a:r>
            <a:endParaRPr lang="en-US" dirty="0" smtClean="0"/>
          </a:p>
          <a:p>
            <a:r>
              <a:rPr lang="en-US" dirty="0" smtClean="0"/>
              <a:t> </a:t>
            </a:r>
          </a:p>
          <a:p>
            <a:r>
              <a:rPr lang="en-US" dirty="0" smtClean="0"/>
              <a:t>Give each team member five votes and have them place them alongside the suggestions as they see fit.  That way the whole team has set its priorities for the year. As the leader it is your prerogative to advise and comment (particularly regarding difficulties you foresee such as financial) but be careful not to be negative or discouraging God may have some wonderful surprises for you as you step out in faith so don’t underestimate His power!</a:t>
            </a:r>
          </a:p>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15</a:t>
            </a:fld>
            <a:endParaRPr lang="en-US" dirty="0"/>
          </a:p>
        </p:txBody>
      </p:sp>
    </p:spTree>
    <p:extLst>
      <p:ext uri="{BB962C8B-B14F-4D97-AF65-F5344CB8AC3E}">
        <p14:creationId xmlns:p14="http://schemas.microsoft.com/office/powerpoint/2010/main" val="987059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7. Consolidate an action plan</a:t>
            </a:r>
            <a:endParaRPr lang="en-US" dirty="0" smtClean="0"/>
          </a:p>
          <a:p>
            <a:r>
              <a:rPr lang="en-US" dirty="0" smtClean="0"/>
              <a:t> </a:t>
            </a:r>
          </a:p>
          <a:p>
            <a:r>
              <a:rPr lang="en-US" dirty="0" smtClean="0"/>
              <a:t>Begin by obtaining a church calendar (speak to your church pastor if you don’t have one) and also a regular calendar, which has school holidays, public holidays, etc.  Use the prioritized suggestions and mark them in on your calendar. Do not attempt too many projects in the year. It is better to have a few successful projects than some failed, grandiose plans, which will accomplish nothing for women or the reputation of Women’s Ministries.</a:t>
            </a:r>
          </a:p>
          <a:p>
            <a:r>
              <a:rPr lang="en-US" b="1" dirty="0" smtClean="0"/>
              <a:t> </a:t>
            </a:r>
            <a:endParaRPr lang="en-US" dirty="0" smtClean="0"/>
          </a:p>
          <a:p>
            <a:r>
              <a:rPr lang="en-US" dirty="0" smtClean="0"/>
              <a:t>An important aspect of consolidation is the ability to keep the vision alive. You and your team must model, refer to your vision, talk about it, and constantly promulgate its existence and value.</a:t>
            </a:r>
          </a:p>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16</a:t>
            </a:fld>
            <a:endParaRPr lang="en-US" dirty="0"/>
          </a:p>
        </p:txBody>
      </p:sp>
    </p:spTree>
    <p:extLst>
      <p:ext uri="{BB962C8B-B14F-4D97-AF65-F5344CB8AC3E}">
        <p14:creationId xmlns:p14="http://schemas.microsoft.com/office/powerpoint/2010/main" val="2032363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 Goal Setting</a:t>
            </a:r>
          </a:p>
          <a:p>
            <a:r>
              <a:rPr lang="en-US" dirty="0" smtClean="0"/>
              <a:t> </a:t>
            </a:r>
          </a:p>
          <a:p>
            <a:r>
              <a:rPr lang="en-US" b="1" dirty="0" smtClean="0"/>
              <a:t>1.  Some people don’t like setting goals</a:t>
            </a:r>
            <a:endParaRPr lang="en-US" dirty="0" smtClean="0"/>
          </a:p>
          <a:p>
            <a:r>
              <a:rPr lang="en-US" dirty="0" smtClean="0"/>
              <a:t> </a:t>
            </a:r>
          </a:p>
          <a:p>
            <a:r>
              <a:rPr lang="en-US" dirty="0" smtClean="0"/>
              <a:t>Sometimes people are cautious about setting goals: in fact they will even avoid doing this, as they feel they are then committed to a goal ― and what if they don’t achieve it? They will have failed!  So they prefer to “play safe” and not set specific goals, that way it is impossible to fail!</a:t>
            </a:r>
          </a:p>
          <a:p>
            <a:r>
              <a:rPr lang="en-US" dirty="0" smtClean="0"/>
              <a:t> </a:t>
            </a:r>
          </a:p>
          <a:p>
            <a:r>
              <a:rPr lang="en-US" dirty="0" smtClean="0"/>
              <a:t>If you feel like this, than it is time to get on your knees.  Ask God for the courage and strength to work for Him, to set goals, and then work towards those goals.</a:t>
            </a:r>
          </a:p>
          <a:p>
            <a:r>
              <a:rPr lang="en-US" dirty="0" smtClean="0"/>
              <a:t> </a:t>
            </a:r>
          </a:p>
          <a:p>
            <a:r>
              <a:rPr lang="en-US" dirty="0" smtClean="0"/>
              <a:t>Make your goals realistic, not ridiculous, and as you achieve them you will want to aim higher.</a:t>
            </a:r>
          </a:p>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17</a:t>
            </a:fld>
            <a:endParaRPr lang="en-US" dirty="0"/>
          </a:p>
        </p:txBody>
      </p:sp>
    </p:spTree>
    <p:extLst>
      <p:ext uri="{BB962C8B-B14F-4D97-AF65-F5344CB8AC3E}">
        <p14:creationId xmlns:p14="http://schemas.microsoft.com/office/powerpoint/2010/main" val="2137288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43808"/>
            <a:ext cx="5486400" cy="5614392"/>
          </a:xfrm>
        </p:spPr>
        <p:txBody>
          <a:bodyPr>
            <a:noAutofit/>
          </a:bodyPr>
          <a:lstStyle/>
          <a:p>
            <a:r>
              <a:rPr lang="en-US" b="1" dirty="0" smtClean="0"/>
              <a:t>2.  Goals are about outcomes, not “busyness”</a:t>
            </a:r>
          </a:p>
          <a:p>
            <a:r>
              <a:rPr lang="en-US" dirty="0" smtClean="0"/>
              <a:t> </a:t>
            </a:r>
          </a:p>
          <a:p>
            <a:r>
              <a:rPr lang="en-US" b="1" i="1" dirty="0" smtClean="0"/>
              <a:t>Without a goal against which to measure our progress, we can waste a lot of time just being busy.</a:t>
            </a:r>
            <a:endParaRPr lang="en-US" dirty="0" smtClean="0"/>
          </a:p>
          <a:p>
            <a:endParaRPr lang="en-US" dirty="0" smtClean="0"/>
          </a:p>
          <a:p>
            <a:r>
              <a:rPr lang="en-US" dirty="0" smtClean="0"/>
              <a:t>One of the biggest traps for all of us who want to be better organized and have goals is to make the goal the “activity” and not the “outcome.”  By this I mean, it is easy to be very, very busy doing useful things and still not get the result we really want. By focusing on the “outcomes” or results, we get to see whether the activity has been really useful.</a:t>
            </a:r>
          </a:p>
          <a:p>
            <a:r>
              <a:rPr lang="en-US" dirty="0" smtClean="0"/>
              <a:t> </a:t>
            </a:r>
          </a:p>
          <a:p>
            <a:r>
              <a:rPr lang="en-US" dirty="0" smtClean="0"/>
              <a:t>A specific example of this might be: We organize a women’s breakfast. We hire a lovely venue, we recruit a fabulous chef, lots of women are attracted by the advertising and come along and everyone has a nice time.  At the end of the day we pat each other on the back and say to each other “ we did well,” “ it went off without a hitch,” “we all worked hard.”  But what was the desired result? Was the desired outcome only to go smoothly and get through the activity?  </a:t>
            </a:r>
          </a:p>
          <a:p>
            <a:r>
              <a:rPr lang="en-US" dirty="0" smtClean="0"/>
              <a:t> </a:t>
            </a:r>
          </a:p>
          <a:p>
            <a:r>
              <a:rPr lang="en-US" dirty="0" smtClean="0"/>
              <a:t>If we want to bring women closer to Jesus through a breakfast with a spiritual theme, and enjoy each other’s company, then we need to say this at the beginning and keep the goal of spiritual growth firmly in mind as we plan for the activity.  Having the goals in mind at the beginning will guide us as we plan each segment of a program and ensure that the activities and strategies are appropriate and lead towards the desired outcome.</a:t>
            </a:r>
          </a:p>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18</a:t>
            </a:fld>
            <a:endParaRPr lang="en-US" dirty="0"/>
          </a:p>
        </p:txBody>
      </p:sp>
    </p:spTree>
    <p:extLst>
      <p:ext uri="{BB962C8B-B14F-4D97-AF65-F5344CB8AC3E}">
        <p14:creationId xmlns:p14="http://schemas.microsoft.com/office/powerpoint/2010/main" val="97152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3.  The power of a goal</a:t>
            </a:r>
          </a:p>
          <a:p>
            <a:r>
              <a:rPr lang="en-US" dirty="0" smtClean="0"/>
              <a:t> </a:t>
            </a:r>
          </a:p>
          <a:p>
            <a:r>
              <a:rPr lang="en-US" dirty="0" smtClean="0"/>
              <a:t>President John F Kennedy’s establishment of a national goal to have a man walk on the moon by the end of the 1960s decade is a good example of the power associated with the goal setting process.  </a:t>
            </a:r>
          </a:p>
          <a:p>
            <a:r>
              <a:rPr lang="en-US" dirty="0" smtClean="0"/>
              <a:t> </a:t>
            </a:r>
          </a:p>
          <a:p>
            <a:r>
              <a:rPr lang="en-US" dirty="0" smtClean="0"/>
              <a:t>Everyone’s efforts are focused and concentrated on achieving the goal; time spent on anything not associated with the achievement of the goal is begrudged.</a:t>
            </a:r>
          </a:p>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19</a:t>
            </a:fld>
            <a:endParaRPr lang="en-US" dirty="0"/>
          </a:p>
        </p:txBody>
      </p:sp>
    </p:spTree>
    <p:extLst>
      <p:ext uri="{BB962C8B-B14F-4D97-AF65-F5344CB8AC3E}">
        <p14:creationId xmlns:p14="http://schemas.microsoft.com/office/powerpoint/2010/main" val="10382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b="1" dirty="0" smtClean="0"/>
              <a:t>Why Have A Vision?</a:t>
            </a:r>
          </a:p>
          <a:p>
            <a:r>
              <a:rPr lang="en-US" sz="1400" dirty="0" smtClean="0"/>
              <a:t> </a:t>
            </a:r>
          </a:p>
          <a:p>
            <a:r>
              <a:rPr lang="en-US" sz="1400" dirty="0" smtClean="0"/>
              <a:t>Having a vision is essential. Put simply this means that you must have an idea of where you think you are going and where you want to go with your ministry. The following statements range from old to modern, and include great perception from Helen Keller — they illustrate the need for vision.</a:t>
            </a:r>
            <a:endParaRPr lang="en-US" sz="1400"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2</a:t>
            </a:fld>
            <a:endParaRPr lang="en-US" dirty="0"/>
          </a:p>
        </p:txBody>
      </p:sp>
    </p:spTree>
    <p:extLst>
      <p:ext uri="{BB962C8B-B14F-4D97-AF65-F5344CB8AC3E}">
        <p14:creationId xmlns:p14="http://schemas.microsoft.com/office/powerpoint/2010/main" val="660420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4.  Need for equity</a:t>
            </a:r>
          </a:p>
          <a:p>
            <a:r>
              <a:rPr lang="en-US" sz="1400" dirty="0" smtClean="0"/>
              <a:t> </a:t>
            </a:r>
          </a:p>
          <a:p>
            <a:r>
              <a:rPr lang="en-US" sz="1400" dirty="0" smtClean="0"/>
              <a:t>We need to view our activity through “equity glasses” as well—we need to ensure that people are not left out because of:</a:t>
            </a:r>
          </a:p>
          <a:p>
            <a:endParaRPr lang="en-US" sz="1400" dirty="0" smtClean="0"/>
          </a:p>
          <a:p>
            <a:pPr marL="511175" lvl="0" indent="-285750" fontAlgn="base" hangingPunct="0">
              <a:buFont typeface="Wingdings" charset="2"/>
              <a:buChar char="§"/>
            </a:pPr>
            <a:r>
              <a:rPr lang="en-US" sz="1400" dirty="0" smtClean="0"/>
              <a:t>finances (have some sponsors, or keep the price well down) </a:t>
            </a:r>
          </a:p>
          <a:p>
            <a:pPr marL="511175" lvl="0" indent="-285750" fontAlgn="base" hangingPunct="0">
              <a:buFont typeface="Wingdings" charset="2"/>
              <a:buChar char="§"/>
            </a:pPr>
            <a:r>
              <a:rPr lang="en-US" sz="1400" dirty="0" smtClean="0"/>
              <a:t>little children (organize some babysitting)</a:t>
            </a:r>
          </a:p>
          <a:p>
            <a:pPr marL="511175" lvl="0" indent="-285750" fontAlgn="base" hangingPunct="0">
              <a:buFont typeface="Wingdings" charset="2"/>
              <a:buChar char="§"/>
            </a:pPr>
            <a:r>
              <a:rPr lang="en-US" sz="1400" dirty="0" smtClean="0"/>
              <a:t>transport (organize some car pools) </a:t>
            </a:r>
          </a:p>
          <a:p>
            <a:pPr marL="511175" lvl="0" indent="-285750" fontAlgn="base" hangingPunct="0">
              <a:buFont typeface="Wingdings" charset="2"/>
              <a:buChar char="§"/>
            </a:pPr>
            <a:r>
              <a:rPr lang="en-US" sz="1400" dirty="0" smtClean="0"/>
              <a:t>shyness (organize some people to invite and go with those who might feel alone)</a:t>
            </a:r>
          </a:p>
          <a:p>
            <a:endParaRPr lang="en-US" sz="1400"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20</a:t>
            </a:fld>
            <a:endParaRPr lang="en-US" dirty="0"/>
          </a:p>
        </p:txBody>
      </p:sp>
    </p:spTree>
    <p:extLst>
      <p:ext uri="{BB962C8B-B14F-4D97-AF65-F5344CB8AC3E}">
        <p14:creationId xmlns:p14="http://schemas.microsoft.com/office/powerpoint/2010/main" val="2026061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dirty="0" smtClean="0"/>
              <a:t>5.  Align the strategies with the desired outcomes</a:t>
            </a:r>
            <a:endParaRPr lang="en-US" dirty="0" smtClean="0"/>
          </a:p>
          <a:p>
            <a:r>
              <a:rPr lang="en-US" dirty="0" smtClean="0"/>
              <a:t> </a:t>
            </a:r>
          </a:p>
          <a:p>
            <a:r>
              <a:rPr lang="en-US" dirty="0" smtClean="0"/>
              <a:t>So in all our planning, we need to first define </a:t>
            </a:r>
            <a:r>
              <a:rPr lang="en-US" dirty="0" err="1" smtClean="0"/>
              <a:t>exactly:what</a:t>
            </a:r>
            <a:r>
              <a:rPr lang="en-US" dirty="0" smtClean="0"/>
              <a:t> it is that we wish to achieve.  We must then ensure that the activities we choose and the way they are implemented, perfectly align with the desired outcome.</a:t>
            </a:r>
            <a:r>
              <a:rPr lang="en-US" baseline="0" dirty="0" smtClean="0"/>
              <a:t> </a:t>
            </a:r>
            <a:r>
              <a:rPr lang="en-US" dirty="0" smtClean="0"/>
              <a:t>that the chosen strategies, in fact, are the most suitable to achieve those desired outcomes.</a:t>
            </a:r>
          </a:p>
          <a:p>
            <a:r>
              <a:rPr lang="en-US" dirty="0" smtClean="0"/>
              <a:t> </a:t>
            </a:r>
          </a:p>
          <a:p>
            <a:r>
              <a:rPr lang="en-US" b="1" i="1" dirty="0" smtClean="0"/>
              <a:t> </a:t>
            </a:r>
            <a:endParaRPr lang="en-US" dirty="0" smtClean="0"/>
          </a:p>
          <a:p>
            <a:pPr marL="171450" indent="-171450">
              <a:buFont typeface="Wingdings" charset="2"/>
              <a:buChar char="§"/>
            </a:pPr>
            <a:r>
              <a:rPr lang="en-US" b="1" i="1" dirty="0" smtClean="0"/>
              <a:t>The "old” definition of goal setting was:</a:t>
            </a:r>
            <a:r>
              <a:rPr lang="en-US" dirty="0"/>
              <a:t> </a:t>
            </a:r>
            <a:r>
              <a:rPr lang="en-US" b="1" dirty="0" smtClean="0"/>
              <a:t>“ What you are going to do, and how you are going to do it?”</a:t>
            </a:r>
            <a:endParaRPr lang="en-US" dirty="0" smtClean="0"/>
          </a:p>
          <a:p>
            <a:endParaRPr lang="en-US" b="1" i="1" dirty="0" smtClean="0"/>
          </a:p>
          <a:p>
            <a:pPr marL="171450" indent="-171450">
              <a:buFont typeface="Wingdings" charset="2"/>
              <a:buChar char="§"/>
            </a:pPr>
            <a:r>
              <a:rPr lang="en-US" b="1" i="1" dirty="0" smtClean="0"/>
              <a:t>A better approach is: </a:t>
            </a:r>
            <a:r>
              <a:rPr lang="en-US" b="1" dirty="0" smtClean="0"/>
              <a:t>“What outcome do we want to achieve?”</a:t>
            </a:r>
            <a:r>
              <a:rPr lang="en-US" dirty="0"/>
              <a:t> </a:t>
            </a:r>
            <a:r>
              <a:rPr lang="en-US" b="1" i="1" dirty="0" smtClean="0"/>
              <a:t>[and then]</a:t>
            </a:r>
            <a:r>
              <a:rPr lang="en-US" b="1" dirty="0" smtClean="0"/>
              <a:t> “What are we going to do and how will we do it, to get that outcome?”</a:t>
            </a:r>
            <a:endParaRPr lang="en-US" dirty="0" smtClean="0"/>
          </a:p>
        </p:txBody>
      </p:sp>
      <p:sp>
        <p:nvSpPr>
          <p:cNvPr id="4" name="Slide Number Placeholder 3"/>
          <p:cNvSpPr>
            <a:spLocks noGrp="1"/>
          </p:cNvSpPr>
          <p:nvPr>
            <p:ph type="sldNum" sz="quarter" idx="10"/>
          </p:nvPr>
        </p:nvSpPr>
        <p:spPr/>
        <p:txBody>
          <a:bodyPr/>
          <a:lstStyle/>
          <a:p>
            <a:fld id="{ADFA80AA-AA70-47F8-9639-C9A34913FF14}" type="slidenum">
              <a:rPr lang="en-US" smtClean="0"/>
              <a:pPr/>
              <a:t>21</a:t>
            </a:fld>
            <a:endParaRPr lang="en-US" dirty="0"/>
          </a:p>
        </p:txBody>
      </p:sp>
    </p:spTree>
    <p:extLst>
      <p:ext uri="{BB962C8B-B14F-4D97-AF65-F5344CB8AC3E}">
        <p14:creationId xmlns:p14="http://schemas.microsoft.com/office/powerpoint/2010/main" val="1036869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95288"/>
            <a:ext cx="3657600" cy="2743200"/>
          </a:xfrm>
        </p:spPr>
      </p:sp>
      <p:sp>
        <p:nvSpPr>
          <p:cNvPr id="3" name="Notes Placeholder 2"/>
          <p:cNvSpPr>
            <a:spLocks noGrp="1"/>
          </p:cNvSpPr>
          <p:nvPr>
            <p:ph type="body" idx="1"/>
          </p:nvPr>
        </p:nvSpPr>
        <p:spPr>
          <a:xfrm>
            <a:off x="685800" y="3203848"/>
            <a:ext cx="5486400" cy="5254352"/>
          </a:xfrm>
        </p:spPr>
        <p:txBody>
          <a:bodyPr>
            <a:noAutofit/>
          </a:bodyPr>
          <a:lstStyle/>
          <a:p>
            <a:r>
              <a:rPr lang="en-US" b="1" dirty="0" smtClean="0"/>
              <a:t>6.  Goals need to be measurable </a:t>
            </a:r>
            <a:endParaRPr lang="en-US" dirty="0" smtClean="0"/>
          </a:p>
          <a:p>
            <a:r>
              <a:rPr lang="en-US" dirty="0" smtClean="0"/>
              <a:t> </a:t>
            </a:r>
          </a:p>
          <a:p>
            <a:r>
              <a:rPr lang="en-US" dirty="0" smtClean="0"/>
              <a:t>If we have the wonderfully vague goal of:  “To spiritually encourage the women of the church”— how do you know if you have achieved your goal?  Now, there is nothing wrong with wanting to spiritually encourage the women of the church: in fact this needs to underlay most of what we do in Women’s Ministries. However, it is very difficult to know if you have really achieved that kind of a goal unless you survey all the women before and after your activity to see if there is an improvement. You certainly don’t want to do that each time you hold a program.  </a:t>
            </a:r>
          </a:p>
          <a:p>
            <a:r>
              <a:rPr lang="en-US" dirty="0" smtClean="0"/>
              <a:t> </a:t>
            </a:r>
          </a:p>
          <a:p>
            <a:r>
              <a:rPr lang="en-US" dirty="0" smtClean="0"/>
              <a:t>So make your goals more easily measurable. Examples might be:</a:t>
            </a:r>
          </a:p>
          <a:p>
            <a:endParaRPr lang="en-US" dirty="0" smtClean="0"/>
          </a:p>
          <a:p>
            <a:pPr marL="344488" lvl="0" indent="-119063" fontAlgn="base" hangingPunct="0">
              <a:buFont typeface="Arial" pitchFamily="34" charset="0"/>
              <a:buChar char="•"/>
              <a:tabLst>
                <a:tab pos="569913" algn="l"/>
              </a:tabLst>
            </a:pPr>
            <a:r>
              <a:rPr lang="en-US" dirty="0" smtClean="0"/>
              <a:t>“That over 75% of the women will come back for the following program”</a:t>
            </a:r>
          </a:p>
          <a:p>
            <a:pPr marL="344488" lvl="0" indent="-119063" fontAlgn="base" hangingPunct="0">
              <a:buFont typeface="Arial" pitchFamily="34" charset="0"/>
              <a:buChar char="•"/>
              <a:tabLst>
                <a:tab pos="569913" algn="l"/>
              </a:tabLst>
            </a:pPr>
            <a:r>
              <a:rPr lang="en-US" dirty="0" smtClean="0"/>
              <a:t>“That the majority of women will indicate the program was a blessing to them on the feedback sheet.”</a:t>
            </a:r>
          </a:p>
          <a:p>
            <a:pPr marL="344488" lvl="0" indent="-119063" fontAlgn="base" hangingPunct="0">
              <a:buFont typeface="Arial" pitchFamily="34" charset="0"/>
              <a:buChar char="•"/>
              <a:tabLst>
                <a:tab pos="569913" algn="l"/>
              </a:tabLst>
            </a:pPr>
            <a:r>
              <a:rPr lang="en-US" dirty="0" smtClean="0"/>
              <a:t>“That____% will respond to the opportunity for re-consecration”</a:t>
            </a:r>
          </a:p>
          <a:p>
            <a:r>
              <a:rPr lang="en-US" dirty="0" smtClean="0"/>
              <a:t> </a:t>
            </a:r>
          </a:p>
          <a:p>
            <a:r>
              <a:rPr lang="en-US" b="1" dirty="0" smtClean="0"/>
              <a:t>Ways you can measure your goals:</a:t>
            </a:r>
          </a:p>
          <a:p>
            <a:endParaRPr lang="en-US" b="1" dirty="0" smtClean="0"/>
          </a:p>
          <a:p>
            <a:pPr marL="344488" lvl="0" indent="-119063" fontAlgn="base" hangingPunct="0">
              <a:buFont typeface="Arial" pitchFamily="34" charset="0"/>
              <a:buChar char="•"/>
              <a:tabLst>
                <a:tab pos="569913" algn="l"/>
              </a:tabLst>
            </a:pPr>
            <a:r>
              <a:rPr lang="en-US" b="1" dirty="0" smtClean="0"/>
              <a:t>Feedback sheets (answers to specific questions, or percentages of those indicating help, or benefit from the program).</a:t>
            </a:r>
          </a:p>
          <a:p>
            <a:pPr marL="344488" lvl="0" indent="-119063" fontAlgn="base" hangingPunct="0">
              <a:buFont typeface="Arial" pitchFamily="34" charset="0"/>
              <a:buChar char="•"/>
              <a:tabLst>
                <a:tab pos="569913" algn="l"/>
              </a:tabLst>
            </a:pPr>
            <a:r>
              <a:rPr lang="en-US" b="1" dirty="0" smtClean="0"/>
              <a:t>Numbers responding to the opportunity for re-consecration</a:t>
            </a:r>
          </a:p>
          <a:p>
            <a:pPr marL="344488" lvl="0" indent="-119063" fontAlgn="base" hangingPunct="0">
              <a:buFont typeface="Arial" pitchFamily="34" charset="0"/>
              <a:buChar char="•"/>
              <a:tabLst>
                <a:tab pos="569913" algn="l"/>
              </a:tabLst>
            </a:pPr>
            <a:r>
              <a:rPr lang="en-US" b="1" dirty="0" smtClean="0"/>
              <a:t>Numbers participating in a program</a:t>
            </a:r>
          </a:p>
          <a:p>
            <a:r>
              <a:rPr lang="en-US" b="1" dirty="0" smtClean="0"/>
              <a:t> </a:t>
            </a:r>
          </a:p>
          <a:p>
            <a:r>
              <a:rPr lang="en-US" dirty="0" smtClean="0"/>
              <a:t> If you do not have goals and do not measure your results, what will you use as a</a:t>
            </a:r>
            <a:r>
              <a:rPr lang="en-US" b="1" dirty="0" smtClean="0"/>
              <a:t> </a:t>
            </a:r>
            <a:r>
              <a:rPr lang="en-US" dirty="0" smtClean="0"/>
              <a:t>benchmark to examine your progress and seek for improvement?</a:t>
            </a:r>
          </a:p>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22</a:t>
            </a:fld>
            <a:endParaRPr lang="en-US" dirty="0"/>
          </a:p>
        </p:txBody>
      </p:sp>
    </p:spTree>
    <p:extLst>
      <p:ext uri="{BB962C8B-B14F-4D97-AF65-F5344CB8AC3E}">
        <p14:creationId xmlns:p14="http://schemas.microsoft.com/office/powerpoint/2010/main" val="420376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 Writing a Mission Statement</a:t>
            </a:r>
            <a:endParaRPr lang="en-US" dirty="0" smtClean="0"/>
          </a:p>
          <a:p>
            <a:r>
              <a:rPr lang="en-US" dirty="0" smtClean="0"/>
              <a:t> </a:t>
            </a:r>
          </a:p>
          <a:p>
            <a:pPr marL="171450" indent="-171450">
              <a:buFont typeface="Arial" charset="0"/>
              <a:buChar char="•"/>
            </a:pPr>
            <a:r>
              <a:rPr lang="en-US" dirty="0" smtClean="0"/>
              <a:t>It should relate closely to the work of Women’s Ministries and what you would like God to do through your team.</a:t>
            </a:r>
          </a:p>
          <a:p>
            <a:pPr marL="171450" indent="-171450">
              <a:buFont typeface="Arial" charset="0"/>
              <a:buChar char="•"/>
            </a:pPr>
            <a:endParaRPr lang="en-US" dirty="0" smtClean="0"/>
          </a:p>
          <a:p>
            <a:pPr marL="171450" indent="-171450">
              <a:buFont typeface="Arial" charset="0"/>
              <a:buChar char="•"/>
            </a:pPr>
            <a:r>
              <a:rPr lang="en-US" dirty="0" smtClean="0"/>
              <a:t>It should be short — one, or perhaps two, sentences at the most and should be clear and succinct. </a:t>
            </a:r>
          </a:p>
          <a:p>
            <a:pPr marL="171450" indent="-171450">
              <a:buFont typeface="Arial" charset="0"/>
              <a:buChar char="•"/>
            </a:pPr>
            <a:endParaRPr lang="en-US" dirty="0" smtClean="0"/>
          </a:p>
          <a:p>
            <a:pPr marL="171450" indent="-171450">
              <a:buFont typeface="Arial" charset="0"/>
              <a:buChar char="•"/>
            </a:pPr>
            <a:r>
              <a:rPr lang="en-US" dirty="0" smtClean="0"/>
              <a:t>It should clearly tell those who read it what your ministries are about— especially those who may not be supportive initially.</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23</a:t>
            </a:fld>
            <a:endParaRPr lang="en-US" dirty="0"/>
          </a:p>
        </p:txBody>
      </p:sp>
    </p:spTree>
    <p:extLst>
      <p:ext uri="{BB962C8B-B14F-4D97-AF65-F5344CB8AC3E}">
        <p14:creationId xmlns:p14="http://schemas.microsoft.com/office/powerpoint/2010/main" val="129704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Why Have a Vision?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Having a vision is essential. Put simply this means that you must have an idea of where you think you are going and where you want to go with your ministry. The following statements range from old to modern, and include great perception from Helen Keller — they illustrate the need for vision.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FA80AA-AA70-47F8-9639-C9A34913FF14}" type="slidenum">
              <a:rPr lang="en-US" smtClean="0"/>
              <a:pPr/>
              <a:t>3</a:t>
            </a:fld>
            <a:endParaRPr lang="en-US" dirty="0"/>
          </a:p>
        </p:txBody>
      </p:sp>
    </p:spTree>
    <p:extLst>
      <p:ext uri="{BB962C8B-B14F-4D97-AF65-F5344CB8AC3E}">
        <p14:creationId xmlns:p14="http://schemas.microsoft.com/office/powerpoint/2010/main" val="165947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b="1" i="1" dirty="0" smtClean="0"/>
          </a:p>
          <a:p>
            <a:pPr algn="l"/>
            <a:r>
              <a:rPr lang="en-US" b="1" i="1" dirty="0" smtClean="0"/>
              <a:t>“If a man does not know to which port he is sailing,</a:t>
            </a:r>
          </a:p>
          <a:p>
            <a:pPr algn="l"/>
            <a:r>
              <a:rPr lang="en-US" b="1" i="1" dirty="0" smtClean="0"/>
              <a:t>no wind is favorable</a:t>
            </a:r>
            <a:r>
              <a:rPr lang="en-US" b="1" i="1" dirty="0" smtClean="0"/>
              <a:t>”.</a:t>
            </a:r>
            <a:r>
              <a:rPr lang="en-US" b="1" i="1" baseline="0" dirty="0" smtClean="0"/>
              <a:t> </a:t>
            </a:r>
            <a:r>
              <a:rPr lang="en-US" dirty="0" smtClean="0"/>
              <a:t>Seneca</a:t>
            </a:r>
            <a:r>
              <a:rPr lang="en-US" dirty="0" smtClean="0"/>
              <a:t>, circa 65 AD</a:t>
            </a:r>
            <a:endParaRPr lang="en-US" b="1" dirty="0" smtClean="0"/>
          </a:p>
          <a:p>
            <a:pPr algn="ctr"/>
            <a:r>
              <a:rPr lang="en-US" b="1" i="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4</a:t>
            </a:fld>
            <a:endParaRPr lang="en-US" dirty="0"/>
          </a:p>
        </p:txBody>
      </p:sp>
    </p:spTree>
    <p:extLst>
      <p:ext uri="{BB962C8B-B14F-4D97-AF65-F5344CB8AC3E}">
        <p14:creationId xmlns:p14="http://schemas.microsoft.com/office/powerpoint/2010/main" val="120237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FA80AA-AA70-47F8-9639-C9A34913FF14}" type="slidenum">
              <a:rPr lang="en-US" smtClean="0"/>
              <a:pPr/>
              <a:t>5</a:t>
            </a:fld>
            <a:endParaRPr lang="en-US" dirty="0"/>
          </a:p>
        </p:txBody>
      </p:sp>
      <p:sp>
        <p:nvSpPr>
          <p:cNvPr id="5" name="Notes Placeholder 2"/>
          <p:cNvSpPr txBox="1">
            <a:spLocks/>
          </p:cNvSpPr>
          <p:nvPr/>
        </p:nvSpPr>
        <p:spPr>
          <a:xfrm>
            <a:off x="1268760" y="4211960"/>
            <a:ext cx="4191744" cy="3610744"/>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smtClean="0"/>
              <a:t>“A vision statement focuses on the direction </a:t>
            </a:r>
            <a:endParaRPr lang="en-US" sz="1600" dirty="0" smtClean="0"/>
          </a:p>
          <a:p>
            <a:pPr algn="ctr"/>
            <a:r>
              <a:rPr lang="en-US" sz="1600" b="1" i="1" dirty="0" smtClean="0"/>
              <a:t>of an organization and what the organization wants to accomplish. </a:t>
            </a:r>
            <a:endParaRPr lang="en-US" sz="1600" dirty="0" smtClean="0"/>
          </a:p>
          <a:p>
            <a:pPr algn="ctr"/>
            <a:r>
              <a:rPr lang="en-US" sz="1600" b="1" i="1" dirty="0" smtClean="0"/>
              <a:t>It is inspirational, motivational, </a:t>
            </a:r>
            <a:endParaRPr lang="en-US" sz="1600" dirty="0" smtClean="0"/>
          </a:p>
          <a:p>
            <a:pPr algn="ctr"/>
            <a:r>
              <a:rPr lang="en-US" sz="1600" b="1" i="1" dirty="0" smtClean="0"/>
              <a:t>and able to paint a picture of the transition and the end product. </a:t>
            </a:r>
            <a:endParaRPr lang="en-US" sz="1600" dirty="0" smtClean="0"/>
          </a:p>
          <a:p>
            <a:pPr algn="ctr"/>
            <a:r>
              <a:rPr lang="en-US" sz="1600" b="1" i="1" dirty="0" smtClean="0"/>
              <a:t>Values are the foundation of the vision statement.”</a:t>
            </a:r>
          </a:p>
          <a:p>
            <a:pPr algn="ctr"/>
            <a:endParaRPr lang="en-US" sz="1600" dirty="0" smtClean="0"/>
          </a:p>
          <a:p>
            <a:pPr algn="ctr"/>
            <a:r>
              <a:rPr lang="en-US" sz="1600" dirty="0" smtClean="0"/>
              <a:t>Fred Pryor</a:t>
            </a:r>
            <a:endParaRPr lang="en-US" sz="16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Notes Placeholder 2"/>
          <p:cNvSpPr>
            <a:spLocks noGrp="1"/>
          </p:cNvSpPr>
          <p:nvPr>
            <p:ph type="body" idx="1"/>
          </p:nvPr>
        </p:nvSpPr>
        <p:spPr/>
        <p:txBody>
          <a:bodyPr/>
          <a:lstStyle/>
          <a:p>
            <a:pPr algn="l">
              <a:lnSpc>
                <a:spcPct val="150000"/>
              </a:lnSpc>
              <a:buFontTx/>
              <a:buNone/>
            </a:pPr>
            <a:r>
              <a:rPr lang="en-GB" sz="1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 vision statement focuses on the </a:t>
            </a:r>
            <a:br>
              <a:rPr lang="en-GB" sz="1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r>
              <a:rPr lang="en-GB" sz="1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direction of an organization and what the organization wants to accomplish. It is </a:t>
            </a:r>
            <a:br>
              <a:rPr lang="en-GB" sz="1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r>
              <a:rPr lang="en-GB" sz="1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inspirational, motivational, and able to paint a picture of the transition and the end product.</a:t>
            </a:r>
            <a:br>
              <a:rPr lang="en-GB" sz="1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r>
              <a:rPr lang="en-GB" sz="1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Values are the foundation of the vision </a:t>
            </a:r>
            <a:r>
              <a:rPr lang="en-GB" sz="1200" b="1" dirty="0" err="1"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statement.”</a:t>
            </a:r>
            <a:r>
              <a:rPr lang="en-GB" sz="1000" b="1" dirty="0" err="1"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Fred</a:t>
            </a:r>
            <a:r>
              <a:rPr lang="en-GB" sz="10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Pryor</a:t>
            </a:r>
            <a:endParaRPr lang="en-GB" sz="10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9623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440" y="710952"/>
            <a:ext cx="4572000" cy="3429000"/>
          </a:xfrm>
        </p:spPr>
      </p:sp>
      <p:sp>
        <p:nvSpPr>
          <p:cNvPr id="3" name="Notes Placeholder 2"/>
          <p:cNvSpPr>
            <a:spLocks noGrp="1"/>
          </p:cNvSpPr>
          <p:nvPr>
            <p:ph type="body" idx="1"/>
          </p:nvPr>
        </p:nvSpPr>
        <p:spPr>
          <a:xfrm>
            <a:off x="822920" y="4139952"/>
            <a:ext cx="5486400" cy="4114800"/>
          </a:xfrm>
        </p:spPr>
        <p:txBody>
          <a:bodyPr>
            <a:normAutofit/>
          </a:bodyPr>
          <a:lstStyle/>
          <a:p>
            <a:endParaRPr lang="en-US" dirty="0"/>
          </a:p>
          <a:p>
            <a:r>
              <a:rPr lang="en-US" b="1" i="1" dirty="0" smtClean="0"/>
              <a:t>“</a:t>
            </a:r>
            <a:r>
              <a:rPr lang="en-US" b="1" i="1" dirty="0"/>
              <a:t>If you don’t know where you’re going, then you probably </a:t>
            </a:r>
            <a:br>
              <a:rPr lang="en-US" b="1" i="1" dirty="0"/>
            </a:br>
            <a:r>
              <a:rPr lang="en-US" b="1" i="1" dirty="0"/>
              <a:t>won’t know when you get there</a:t>
            </a:r>
            <a:r>
              <a:rPr lang="en-US" b="1" i="1" dirty="0" smtClean="0"/>
              <a:t>.”</a:t>
            </a:r>
            <a:r>
              <a:rPr lang="en-US" b="1" i="1" baseline="0" dirty="0" smtClean="0"/>
              <a:t> </a:t>
            </a:r>
            <a:r>
              <a:rPr lang="en-US" dirty="0" smtClean="0"/>
              <a:t>Yogi </a:t>
            </a:r>
            <a:r>
              <a:rPr lang="en-US" dirty="0"/>
              <a:t>Berra, 1963</a:t>
            </a:r>
          </a:p>
          <a:p>
            <a:r>
              <a:rPr lang="en-US" b="1" dirty="0"/>
              <a:t> </a:t>
            </a:r>
            <a:r>
              <a:rPr lang="en-US" dirty="0" smtClean="0"/>
              <a:t> </a:t>
            </a:r>
            <a:r>
              <a:rPr lang="en-US" b="1" dirty="0"/>
              <a:t> </a:t>
            </a:r>
            <a:endParaRPr lang="en-US" dirty="0"/>
          </a:p>
          <a:p>
            <a:r>
              <a:rPr lang="en-US" b="1" dirty="0"/>
              <a:t> </a:t>
            </a:r>
            <a:endParaRPr lang="en-US" dirty="0"/>
          </a:p>
          <a:p>
            <a:r>
              <a:rPr lang="en-US" b="1" dirty="0"/>
              <a:t> </a:t>
            </a:r>
            <a:endParaRPr lang="en-US" dirty="0"/>
          </a:p>
          <a:p>
            <a:r>
              <a:rPr lang="en-US" b="1" dirty="0"/>
              <a:t> </a:t>
            </a:r>
            <a:endParaRPr lang="en-US" dirty="0"/>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6</a:t>
            </a:fld>
            <a:endParaRPr lang="en-US" dirty="0"/>
          </a:p>
        </p:txBody>
      </p:sp>
    </p:spTree>
    <p:extLst>
      <p:ext uri="{BB962C8B-B14F-4D97-AF65-F5344CB8AC3E}">
        <p14:creationId xmlns:p14="http://schemas.microsoft.com/office/powerpoint/2010/main" val="112716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A reporter once asked Helen Keller, “Is there anything worse than being blind?”</a:t>
            </a:r>
          </a:p>
          <a:p>
            <a:pPr algn="ctr"/>
            <a:endParaRPr lang="en-US" dirty="0" smtClean="0"/>
          </a:p>
          <a:p>
            <a:pPr algn="l"/>
            <a:r>
              <a:rPr lang="en-US" b="1" i="1" dirty="0" smtClean="0"/>
              <a:t>“Oh, yes” she replied. “Having sight but no vision!”</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Developing a vision is a journey. It takes, time, much thought and reflection. As the leader you must have a vision, in fact you must ensure that a vision is developed. But you don’t have to do this in isolation.   True, some leaders like to spend time reflecting and thinking, alone. And you may be one of those. If you are, make sure that the information on which you are going to reflect is based on truth and is current, up to date, and factual. </a:t>
            </a:r>
          </a:p>
          <a:p>
            <a:r>
              <a:rPr lang="en-US" sz="1200" kern="1200" dirty="0" smtClean="0">
                <a:solidFill>
                  <a:schemeClr val="tx1"/>
                </a:solidFill>
                <a:effectLst/>
                <a:latin typeface="+mn-lt"/>
                <a:ea typeface="+mn-ea"/>
                <a:cs typeface="+mn-cs"/>
              </a:rPr>
              <a:t> </a:t>
            </a:r>
          </a:p>
          <a:p>
            <a:pPr algn="ctr"/>
            <a:r>
              <a:rPr lang="en-US" b="1" i="1" dirty="0" smtClean="0"/>
              <a:t> </a:t>
            </a:r>
            <a:endParaRPr lang="en-US" dirty="0" smtClean="0"/>
          </a:p>
        </p:txBody>
      </p:sp>
      <p:sp>
        <p:nvSpPr>
          <p:cNvPr id="4" name="Slide Number Placeholder 3"/>
          <p:cNvSpPr>
            <a:spLocks noGrp="1"/>
          </p:cNvSpPr>
          <p:nvPr>
            <p:ph type="sldNum" sz="quarter" idx="10"/>
          </p:nvPr>
        </p:nvSpPr>
        <p:spPr/>
        <p:txBody>
          <a:bodyPr/>
          <a:lstStyle/>
          <a:p>
            <a:fld id="{ADFA80AA-AA70-47F8-9639-C9A34913FF14}" type="slidenum">
              <a:rPr lang="en-US" smtClean="0"/>
              <a:pPr/>
              <a:t>7</a:t>
            </a:fld>
            <a:endParaRPr lang="en-US" dirty="0"/>
          </a:p>
        </p:txBody>
      </p:sp>
    </p:spTree>
    <p:extLst>
      <p:ext uri="{BB962C8B-B14F-4D97-AF65-F5344CB8AC3E}">
        <p14:creationId xmlns:p14="http://schemas.microsoft.com/office/powerpoint/2010/main" val="95917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200400" cy="2400300"/>
          </a:xfrm>
        </p:spPr>
      </p:sp>
      <p:sp>
        <p:nvSpPr>
          <p:cNvPr id="3" name="Notes Placeholder 2"/>
          <p:cNvSpPr>
            <a:spLocks noGrp="1"/>
          </p:cNvSpPr>
          <p:nvPr>
            <p:ph type="body" idx="1"/>
          </p:nvPr>
        </p:nvSpPr>
        <p:spPr>
          <a:xfrm>
            <a:off x="685800" y="3275856"/>
            <a:ext cx="5486400" cy="5182344"/>
          </a:xfrm>
        </p:spPr>
        <p:txBody>
          <a:bodyPr>
            <a:noAutofit/>
          </a:bodyPr>
          <a:lstStyle/>
          <a:p>
            <a:r>
              <a:rPr lang="en-US" dirty="0" smtClean="0"/>
              <a:t>Many </a:t>
            </a:r>
            <a:r>
              <a:rPr lang="en-US" dirty="0"/>
              <a:t>leaders like to share the whole process of developing a vision with their team. They share their knowledge, values, and priorities to develop a </a:t>
            </a:r>
            <a:r>
              <a:rPr lang="en-US" dirty="0" smtClean="0"/>
              <a:t>common </a:t>
            </a:r>
            <a:r>
              <a:rPr lang="en-US" dirty="0"/>
              <a:t>view of what they would like the future to be. </a:t>
            </a:r>
            <a:endParaRPr lang="en-US" dirty="0" smtClean="0"/>
          </a:p>
          <a:p>
            <a:endParaRPr lang="en-US" dirty="0" smtClean="0"/>
          </a:p>
          <a:p>
            <a:r>
              <a:rPr lang="en-US" b="1" dirty="0" smtClean="0"/>
              <a:t>The </a:t>
            </a:r>
            <a:r>
              <a:rPr lang="en-US" b="1" dirty="0"/>
              <a:t>benefits of developing a vision collaboratively are</a:t>
            </a:r>
            <a:r>
              <a:rPr lang="en-US" b="1" dirty="0" smtClean="0"/>
              <a:t>:</a:t>
            </a:r>
          </a:p>
          <a:p>
            <a:endParaRPr lang="en-US" dirty="0"/>
          </a:p>
          <a:p>
            <a:pPr marL="396875" indent="-171450">
              <a:buFont typeface="Wingdings" charset="2"/>
              <a:buChar char="§"/>
              <a:tabLst>
                <a:tab pos="569913" algn="l"/>
              </a:tabLst>
            </a:pPr>
            <a:r>
              <a:rPr lang="en-US" dirty="0" smtClean="0"/>
              <a:t>that </a:t>
            </a:r>
            <a:r>
              <a:rPr lang="en-US" dirty="0"/>
              <a:t>your team has probably contributed some excellent ideas </a:t>
            </a:r>
            <a:r>
              <a:rPr lang="en-US" dirty="0" smtClean="0"/>
              <a:t>(</a:t>
            </a:r>
            <a:r>
              <a:rPr lang="en-US" dirty="0"/>
              <a:t>you, personally, don’t have a monopoly on the good ideas) </a:t>
            </a:r>
          </a:p>
          <a:p>
            <a:pPr marL="396875" lvl="0" indent="-171450" fontAlgn="base" hangingPunct="0">
              <a:buFont typeface="Wingdings" charset="2"/>
              <a:buChar char="§"/>
            </a:pPr>
            <a:r>
              <a:rPr lang="en-US" dirty="0"/>
              <a:t>the team has a similar depth of understanding, </a:t>
            </a:r>
          </a:p>
          <a:p>
            <a:pPr marL="396875" lvl="0" indent="-171450" fontAlgn="base" hangingPunct="0">
              <a:buFont typeface="Wingdings" charset="2"/>
              <a:buChar char="§"/>
              <a:tabLst>
                <a:tab pos="569913" algn="l"/>
              </a:tabLst>
            </a:pPr>
            <a:r>
              <a:rPr lang="en-US" dirty="0"/>
              <a:t>the team has a sense of ownership “we developed this vision </a:t>
            </a:r>
            <a:r>
              <a:rPr lang="en-US" dirty="0" smtClean="0"/>
              <a:t>and </a:t>
            </a:r>
            <a:r>
              <a:rPr lang="en-US" dirty="0"/>
              <a:t>most importantly, because of those reasons the team is </a:t>
            </a:r>
            <a:r>
              <a:rPr lang="en-US" dirty="0" smtClean="0"/>
              <a:t>more </a:t>
            </a:r>
            <a:r>
              <a:rPr lang="en-US" dirty="0"/>
              <a:t>likely to be </a:t>
            </a:r>
          </a:p>
          <a:p>
            <a:pPr marL="396875" lvl="0" indent="-171450" fontAlgn="base" hangingPunct="0">
              <a:buFont typeface="Wingdings" charset="2"/>
              <a:buChar char="§"/>
              <a:tabLst>
                <a:tab pos="569913" algn="l"/>
              </a:tabLst>
            </a:pPr>
            <a:r>
              <a:rPr lang="en-US" dirty="0"/>
              <a:t>the team is committed to the vision and prepared to ensure it is </a:t>
            </a:r>
            <a:r>
              <a:rPr lang="en-US" dirty="0" smtClean="0"/>
              <a:t>implemented</a:t>
            </a:r>
            <a:r>
              <a:rPr lang="en-US" dirty="0"/>
              <a:t>.</a:t>
            </a:r>
          </a:p>
          <a:p>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8</a:t>
            </a:fld>
            <a:endParaRPr lang="en-US" dirty="0"/>
          </a:p>
        </p:txBody>
      </p:sp>
    </p:spTree>
    <p:extLst>
      <p:ext uri="{BB962C8B-B14F-4D97-AF65-F5344CB8AC3E}">
        <p14:creationId xmlns:p14="http://schemas.microsoft.com/office/powerpoint/2010/main" val="35305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323850"/>
            <a:ext cx="3657600" cy="2743200"/>
          </a:xfrm>
        </p:spPr>
      </p:sp>
      <p:sp>
        <p:nvSpPr>
          <p:cNvPr id="3" name="Notes Placeholder 2"/>
          <p:cNvSpPr>
            <a:spLocks noGrp="1"/>
          </p:cNvSpPr>
          <p:nvPr>
            <p:ph type="body" idx="1"/>
          </p:nvPr>
        </p:nvSpPr>
        <p:spPr>
          <a:xfrm>
            <a:off x="685800" y="3275856"/>
            <a:ext cx="5486400" cy="5182344"/>
          </a:xfrm>
        </p:spPr>
        <p:txBody>
          <a:bodyPr>
            <a:noAutofit/>
          </a:bodyPr>
          <a:lstStyle/>
          <a:p>
            <a:r>
              <a:rPr lang="en-US" dirty="0" smtClean="0"/>
              <a:t>In his book </a:t>
            </a:r>
            <a:r>
              <a:rPr lang="en-US" i="1" dirty="0" smtClean="0"/>
              <a:t>“The Empowered Leader — Ten Keys to Servant Leadership,”</a:t>
            </a:r>
            <a:r>
              <a:rPr lang="en-US" dirty="0" smtClean="0"/>
              <a:t> Calvin Miller has three important things to say about vision:</a:t>
            </a:r>
          </a:p>
          <a:p>
            <a:r>
              <a:rPr lang="en-US" dirty="0" smtClean="0"/>
              <a:t> </a:t>
            </a:r>
          </a:p>
          <a:p>
            <a:pPr marL="228600" indent="-228600">
              <a:buFont typeface="+mj-lt"/>
              <a:buAutoNum type="arabicPeriod"/>
            </a:pPr>
            <a:r>
              <a:rPr lang="en-US" b="1" dirty="0" smtClean="0"/>
              <a:t>Its Inherent Power:</a:t>
            </a:r>
            <a:r>
              <a:rPr lang="en-US" b="1" baseline="0" dirty="0" smtClean="0"/>
              <a:t> </a:t>
            </a:r>
            <a:r>
              <a:rPr lang="en-US" i="1" dirty="0" smtClean="0"/>
              <a:t>Its dynamic is the enthusiasm it infuses. The enthusiasm inspired by vision results in some kind of life product. Feelings of productivity increase your feelings of self esteem, causing a healthy celebration of your usefulness to God and your world.</a:t>
            </a:r>
            <a:endParaRPr lang="en-US" i="0" dirty="0" smtClean="0"/>
          </a:p>
          <a:p>
            <a:pPr marL="228600" indent="-228600">
              <a:buFont typeface="+mj-lt"/>
              <a:buAutoNum type="arabicPeriod"/>
            </a:pPr>
            <a:r>
              <a:rPr lang="en-US" b="1" dirty="0" smtClean="0"/>
              <a:t>Where it comes from</a:t>
            </a:r>
            <a:r>
              <a:rPr lang="en-US" dirty="0" smtClean="0"/>
              <a:t>:</a:t>
            </a:r>
            <a:r>
              <a:rPr lang="en-US" baseline="0" dirty="0" smtClean="0"/>
              <a:t> </a:t>
            </a:r>
            <a:r>
              <a:rPr lang="en-US" i="1" dirty="0" smtClean="0"/>
              <a:t>Christ is the font of our best imagination and vision. </a:t>
            </a:r>
            <a:endParaRPr lang="en-US" dirty="0" smtClean="0"/>
          </a:p>
          <a:p>
            <a:pPr marL="228600" indent="-228600">
              <a:buFont typeface="+mj-lt"/>
              <a:buAutoNum type="arabicPeriod"/>
            </a:pPr>
            <a:r>
              <a:rPr lang="en-US" b="1" dirty="0" smtClean="0"/>
              <a:t>How you hold on to it</a:t>
            </a:r>
            <a:r>
              <a:rPr lang="en-US" b="1" baseline="0" dirty="0" smtClean="0"/>
              <a:t>: </a:t>
            </a:r>
            <a:r>
              <a:rPr lang="en-US" i="1" dirty="0" smtClean="0"/>
              <a:t>When you have adequate quiet time before the altar of your own trust in God,  visions will hold a strong place in your life</a:t>
            </a: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DFA80AA-AA70-47F8-9639-C9A34913FF14}" type="slidenum">
              <a:rPr lang="en-US" smtClean="0"/>
              <a:pPr/>
              <a:t>9</a:t>
            </a:fld>
            <a:endParaRPr lang="en-US" dirty="0"/>
          </a:p>
        </p:txBody>
      </p:sp>
    </p:spTree>
    <p:extLst>
      <p:ext uri="{BB962C8B-B14F-4D97-AF65-F5344CB8AC3E}">
        <p14:creationId xmlns:p14="http://schemas.microsoft.com/office/powerpoint/2010/main" val="58913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97B7-FB5F-480A-A83C-C7A4B9C2AD3D}" type="datetimeFigureOut">
              <a:rPr lang="en-US" smtClean="0"/>
              <a:pPr/>
              <a:t>2/14/16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859B-F2CB-4E95-8423-24002918676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892480" cy="4968552"/>
          </a:xfrm>
          <a:ln>
            <a:noFill/>
          </a:ln>
        </p:spPr>
        <p:txBody>
          <a:bodyPr>
            <a:noAutofit/>
          </a:bodyPr>
          <a:lstStyle/>
          <a:p>
            <a:r>
              <a:rPr lang="en-US" sz="7200" dirty="0" smtClean="0">
                <a:ln w="18415" cmpd="sng">
                  <a:noFill/>
                  <a:prstDash val="solid"/>
                </a:ln>
                <a:solidFill>
                  <a:srgbClr val="009999"/>
                </a:solidFill>
                <a:effectLst>
                  <a:outerShdw blurRad="38100" dist="38100" dir="2700000" algn="tl">
                    <a:srgbClr val="000000">
                      <a:alpha val="43137"/>
                    </a:srgbClr>
                  </a:outerShdw>
                </a:effectLst>
              </a:rPr>
              <a:t>LEADERSHIP</a:t>
            </a:r>
            <a:r>
              <a:rPr lang="en-US" sz="2400" dirty="0" smtClean="0">
                <a:ln w="18415" cmpd="sng">
                  <a:noFill/>
                  <a:prstDash val="solid"/>
                </a:ln>
                <a:solidFill>
                  <a:srgbClr val="009999"/>
                </a:solidFill>
                <a:effectLst>
                  <a:outerShdw blurRad="38100" dist="38100" dir="2700000" algn="tl">
                    <a:srgbClr val="000000">
                      <a:alpha val="43137"/>
                    </a:srgbClr>
                  </a:outerShdw>
                </a:effectLst>
              </a:rPr>
              <a:t/>
            </a:r>
            <a:br>
              <a:rPr lang="en-US" sz="2400" dirty="0" smtClean="0">
                <a:ln w="18415" cmpd="sng">
                  <a:noFill/>
                  <a:prstDash val="solid"/>
                </a:ln>
                <a:solidFill>
                  <a:srgbClr val="009999"/>
                </a:solidFill>
                <a:effectLst>
                  <a:outerShdw blurRad="38100" dist="38100" dir="2700000" algn="tl">
                    <a:srgbClr val="000000">
                      <a:alpha val="43137"/>
                    </a:srgbClr>
                  </a:outerShdw>
                </a:effectLst>
              </a:rPr>
            </a:br>
            <a:r>
              <a:rPr lang="en-US" sz="3200" dirty="0" smtClean="0">
                <a:ln w="18415" cmpd="sng">
                  <a:noFill/>
                  <a:prstDash val="solid"/>
                </a:ln>
                <a:effectLst>
                  <a:outerShdw blurRad="38100" dist="38100" dir="2700000" algn="tl">
                    <a:srgbClr val="000000">
                      <a:alpha val="43137"/>
                    </a:srgbClr>
                  </a:outerShdw>
                </a:effectLst>
              </a:rPr>
              <a:t>Certification  Program</a:t>
            </a:r>
            <a:r>
              <a:rPr lang="en-US" sz="2000" dirty="0" smtClean="0">
                <a:ln w="18415" cmpd="sng">
                  <a:noFill/>
                  <a:prstDash val="solid"/>
                </a:ln>
                <a:effectLst>
                  <a:outerShdw blurRad="38100" dist="38100" dir="2700000" algn="tl">
                    <a:srgbClr val="000000">
                      <a:alpha val="43137"/>
                    </a:srgbClr>
                  </a:outerShdw>
                </a:effectLst>
              </a:rPr>
              <a:t/>
            </a:r>
            <a:br>
              <a:rPr lang="en-US" sz="2000" dirty="0" smtClean="0">
                <a:ln w="18415" cmpd="sng">
                  <a:noFill/>
                  <a:prstDash val="solid"/>
                </a:ln>
                <a:effectLst>
                  <a:outerShdw blurRad="38100" dist="38100" dir="2700000" algn="tl">
                    <a:srgbClr val="000000">
                      <a:alpha val="43137"/>
                    </a:srgbClr>
                  </a:outerShdw>
                </a:effectLst>
              </a:rPr>
            </a:br>
            <a:r>
              <a:rPr lang="en-US" sz="3200" dirty="0">
                <a:ln w="18415" cmpd="sng">
                  <a:noFill/>
                  <a:prstDash val="solid"/>
                </a:ln>
                <a:effectLst>
                  <a:outerShdw blurRad="38100" dist="38100" dir="2700000" algn="tl">
                    <a:srgbClr val="000000">
                      <a:alpha val="43137"/>
                    </a:srgbClr>
                  </a:outerShdw>
                </a:effectLst>
              </a:rPr>
              <a:t>L</a:t>
            </a:r>
            <a:r>
              <a:rPr lang="en-US" sz="3200" dirty="0" smtClean="0">
                <a:ln w="18415" cmpd="sng">
                  <a:noFill/>
                  <a:prstDash val="solid"/>
                </a:ln>
                <a:effectLst>
                  <a:outerShdw blurRad="38100" dist="38100" dir="2700000" algn="tl">
                    <a:srgbClr val="000000">
                      <a:alpha val="43137"/>
                    </a:srgbClr>
                  </a:outerShdw>
                </a:effectLst>
              </a:rPr>
              <a:t>evel 1</a:t>
            </a:r>
            <a:endParaRPr lang="en-US" sz="1600" dirty="0">
              <a:ln w="18415" cmpd="sng">
                <a:noFill/>
                <a:prstDash val="solid"/>
              </a:ln>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55576" y="5877272"/>
            <a:ext cx="8280920" cy="720080"/>
          </a:xfrm>
        </p:spPr>
        <p:txBody>
          <a:bodyPr>
            <a:noAutofit/>
          </a:bodyPr>
          <a:lstStyle/>
          <a:p>
            <a:pPr>
              <a:spcBef>
                <a:spcPts val="0"/>
              </a:spcBef>
            </a:pPr>
            <a:r>
              <a:rPr lang="en-US" sz="1500" dirty="0" smtClean="0">
                <a:solidFill>
                  <a:schemeClr val="bg1"/>
                </a:solidFill>
              </a:rPr>
              <a:t>General Conference of Seventh-day Adventists  Women’s Ministries Department</a:t>
            </a:r>
          </a:p>
          <a:p>
            <a:pPr>
              <a:spcBef>
                <a:spcPts val="0"/>
              </a:spcBef>
            </a:pPr>
            <a:r>
              <a:rPr lang="en-US" sz="2400" dirty="0" smtClean="0">
                <a:solidFill>
                  <a:schemeClr val="bg1"/>
                </a:solidFill>
              </a:rPr>
              <a:t>www.adventistwomensministries.org</a:t>
            </a:r>
            <a:endParaRPr lang="en-US" sz="2400" dirty="0">
              <a:solidFill>
                <a:schemeClr val="bg1"/>
              </a:solidFill>
            </a:endParaRPr>
          </a:p>
        </p:txBody>
      </p:sp>
      <p:sp>
        <p:nvSpPr>
          <p:cNvPr id="4" name="Rectangle 3"/>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 name="Rectangle 7"/>
          <p:cNvSpPr/>
          <p:nvPr/>
        </p:nvSpPr>
        <p:spPr>
          <a:xfrm>
            <a:off x="0" y="1124744"/>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kern="10" dirty="0" smtClean="0">
                <a:ln w="18415" cmpd="sng">
                  <a:noFill/>
                  <a:prstDash val="solid"/>
                </a:ln>
                <a:solidFill>
                  <a:srgbClr val="952405"/>
                </a:solidFill>
                <a:effectLst>
                  <a:outerShdw blurRad="63500" dir="3600000" algn="tl" rotWithShape="0">
                    <a:srgbClr val="000000">
                      <a:alpha val="70000"/>
                    </a:srgbClr>
                  </a:outerShdw>
                </a:effectLst>
                <a:latin typeface="+mj-lt"/>
              </a:rPr>
              <a:t>B. The Seven Steps to Developing a Vision</a:t>
            </a:r>
            <a:endParaRPr lang="en-US" sz="3600" b="1" kern="10" dirty="0">
              <a:ln w="18415" cmpd="sng">
                <a:noFill/>
                <a:prstDash val="solid"/>
              </a:ln>
              <a:solidFill>
                <a:srgbClr val="952405"/>
              </a:solidFill>
              <a:effectLst>
                <a:outerShdw blurRad="63500" dir="3600000" algn="tl" rotWithShape="0">
                  <a:srgbClr val="000000">
                    <a:alpha val="70000"/>
                  </a:srgbClr>
                </a:outerShdw>
              </a:effectLst>
              <a:latin typeface="+mj-lt"/>
            </a:endParaRPr>
          </a:p>
        </p:txBody>
      </p:sp>
      <p:sp>
        <p:nvSpPr>
          <p:cNvPr id="9" name="Rectangle 8"/>
          <p:cNvSpPr/>
          <p:nvPr/>
        </p:nvSpPr>
        <p:spPr>
          <a:xfrm>
            <a:off x="827584" y="2492896"/>
            <a:ext cx="7776864" cy="3231654"/>
          </a:xfrm>
          <a:prstGeom prst="rect">
            <a:avLst/>
          </a:prstGeom>
        </p:spPr>
        <p:txBody>
          <a:bodyPr wrap="square">
            <a:spAutoFit/>
          </a:bodyPr>
          <a:lstStyle/>
          <a:p>
            <a:pPr>
              <a:buSzPct val="100000"/>
            </a:pPr>
            <a:r>
              <a:rPr lang="en-US"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1. Pray and Reflect</a:t>
            </a:r>
          </a:p>
          <a:p>
            <a:pPr marL="457200" indent="-457200">
              <a:buSzPct val="100000"/>
              <a:buFont typeface="Wingdings" charset="2"/>
              <a:buChar char="ü"/>
            </a:pPr>
            <a:r>
              <a:rPr lang="en-US" sz="2800" dirty="0" smtClean="0"/>
              <a:t>Ask for guidance by the Holy Spirit</a:t>
            </a:r>
          </a:p>
          <a:p>
            <a:pPr marL="457200" indent="-457200">
              <a:buSzPct val="100000"/>
              <a:buFont typeface="Wingdings" charset="2"/>
              <a:buChar char="ü"/>
            </a:pPr>
            <a:r>
              <a:rPr lang="en-US" sz="2800" dirty="0" smtClean="0"/>
              <a:t> Ask God to speak to you through His word</a:t>
            </a:r>
          </a:p>
          <a:p>
            <a:pPr marL="457200" indent="-457200">
              <a:buSzPct val="100000"/>
              <a:buFont typeface="Wingdings" charset="2"/>
              <a:buChar char="ü"/>
            </a:pPr>
            <a:r>
              <a:rPr lang="en-US" sz="2800" dirty="0" smtClean="0"/>
              <a:t> Commit yourselves and the work to Him</a:t>
            </a:r>
          </a:p>
          <a:p>
            <a:pPr marL="457200" indent="-457200">
              <a:buSzPct val="100000"/>
              <a:buFont typeface="Wingdings" charset="2"/>
              <a:buChar char="ü"/>
            </a:pPr>
            <a:r>
              <a:rPr lang="en-US" sz="2800" dirty="0" smtClean="0"/>
              <a:t>Ask for His vision to guide you</a:t>
            </a:r>
          </a:p>
          <a:p>
            <a:pPr marL="457200" indent="-457200">
              <a:buSzPct val="100000"/>
              <a:buFont typeface="Wingdings" charset="2"/>
              <a:buChar char="ü"/>
            </a:pPr>
            <a:r>
              <a:rPr lang="en-US" sz="2800" dirty="0" smtClean="0"/>
              <a:t>Ask Him where He wants you to go, and what He wants you to do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504056" y="1988840"/>
            <a:ext cx="4211960" cy="3074688"/>
          </a:xfrm>
          <a:prstGeom prst="rect">
            <a:avLst/>
          </a:prstGeom>
        </p:spPr>
        <p:txBody>
          <a:bodyPr wrap="square">
            <a:spAutoFit/>
          </a:bodyPr>
          <a:lstStyle/>
          <a:p>
            <a:pPr>
              <a:lnSpc>
                <a:spcPct val="80000"/>
              </a:lnSpc>
              <a:buSzPct val="100000"/>
            </a:pPr>
            <a:endParaRPr lang="en-US" sz="3600" b="1" dirty="0" smtClean="0">
              <a:ln>
                <a:solidFill>
                  <a:schemeClr val="bg1"/>
                </a:solidFill>
              </a:ln>
              <a:solidFill>
                <a:srgbClr val="952405"/>
              </a:solidFill>
              <a:effectLst>
                <a:outerShdw blurRad="38100" dist="38100" dir="2700000" algn="tl">
                  <a:srgbClr val="000000">
                    <a:alpha val="43137"/>
                  </a:srgbClr>
                </a:outerShdw>
              </a:effectLst>
            </a:endParaRPr>
          </a:p>
          <a:p>
            <a:pPr>
              <a:buSzPct val="100000"/>
            </a:pPr>
            <a:endParaRPr lang="en-US" sz="500" dirty="0" smtClean="0"/>
          </a:p>
          <a:p>
            <a:pPr marL="457200" indent="-457200">
              <a:buSzPct val="100000"/>
              <a:buFont typeface="Wingdings" charset="2"/>
              <a:buChar char="ü"/>
            </a:pPr>
            <a:r>
              <a:rPr lang="en-US" sz="3200" dirty="0" smtClean="0"/>
              <a:t>Planning is bringing the future into the present, so that you can do something about it now</a:t>
            </a:r>
          </a:p>
        </p:txBody>
      </p:sp>
      <p:sp>
        <p:nvSpPr>
          <p:cNvPr id="4" name="Rectangle 3"/>
          <p:cNvSpPr/>
          <p:nvPr/>
        </p:nvSpPr>
        <p:spPr>
          <a:xfrm>
            <a:off x="1475656" y="1340768"/>
            <a:ext cx="1896673" cy="769441"/>
          </a:xfrm>
          <a:prstGeom prst="rect">
            <a:avLst/>
          </a:prstGeom>
        </p:spPr>
        <p:txBody>
          <a:bodyPr wrap="none">
            <a:spAutoFit/>
          </a:bodyPr>
          <a:lstStyle/>
          <a:p>
            <a:r>
              <a:rPr lang="en-US" sz="44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2. Plan</a:t>
            </a:r>
            <a:endParaRPr lang="en-U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72009" y="2060848"/>
            <a:ext cx="4644007" cy="4524315"/>
          </a:xfrm>
          <a:prstGeom prst="rect">
            <a:avLst/>
          </a:prstGeom>
        </p:spPr>
        <p:txBody>
          <a:bodyPr wrap="square">
            <a:spAutoFit/>
          </a:bodyPr>
          <a:lstStyle/>
          <a:p>
            <a:pPr marL="457200" indent="-457200">
              <a:buSzPct val="100000"/>
              <a:buFont typeface="Arial" charset="0"/>
              <a:buChar char="•"/>
            </a:pPr>
            <a:r>
              <a:rPr lang="en-US" sz="3200" dirty="0" smtClean="0"/>
              <a:t>Information about the needs of women in your  community and church</a:t>
            </a:r>
          </a:p>
          <a:p>
            <a:pPr marL="457200" indent="-457200">
              <a:buSzPct val="100000"/>
              <a:buFont typeface="Arial" charset="0"/>
              <a:buChar char="•"/>
              <a:tabLst>
                <a:tab pos="342900" algn="l"/>
              </a:tabLst>
            </a:pPr>
            <a:r>
              <a:rPr lang="en-US" sz="3200" dirty="0" smtClean="0"/>
              <a:t>Information from Women’s Ministries itself</a:t>
            </a:r>
          </a:p>
          <a:p>
            <a:pPr marL="457200" indent="-457200">
              <a:buSzPct val="100000"/>
              <a:buFont typeface="Arial" charset="0"/>
              <a:buChar char="•"/>
              <a:tabLst>
                <a:tab pos="342900" algn="l"/>
              </a:tabLst>
            </a:pPr>
            <a:r>
              <a:rPr lang="en-US" sz="3200" dirty="0" smtClean="0"/>
              <a:t>Input from your team as a source of information</a:t>
            </a:r>
          </a:p>
        </p:txBody>
      </p:sp>
      <p:sp>
        <p:nvSpPr>
          <p:cNvPr id="4" name="Rectangle 3"/>
          <p:cNvSpPr/>
          <p:nvPr/>
        </p:nvSpPr>
        <p:spPr>
          <a:xfrm>
            <a:off x="755576" y="1412776"/>
            <a:ext cx="4363759" cy="646331"/>
          </a:xfrm>
          <a:prstGeom prst="rect">
            <a:avLst/>
          </a:prstGeom>
        </p:spPr>
        <p:txBody>
          <a:bodyPr wrap="none">
            <a:spAutoFit/>
          </a:bodyPr>
          <a:lstStyle/>
          <a:p>
            <a:pPr>
              <a:buSzPct val="100000"/>
            </a:pPr>
            <a:r>
              <a:rPr lang="en-US" sz="36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3. Gather Information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323528" y="2424019"/>
            <a:ext cx="7092280" cy="2948499"/>
          </a:xfrm>
          <a:prstGeom prst="rect">
            <a:avLst/>
          </a:prstGeom>
        </p:spPr>
        <p:txBody>
          <a:bodyPr wrap="square">
            <a:spAutoFit/>
          </a:bodyPr>
          <a:lstStyle/>
          <a:p>
            <a:pPr>
              <a:lnSpc>
                <a:spcPct val="80000"/>
              </a:lnSpc>
              <a:buSzPct val="100000"/>
            </a:pPr>
            <a:endParaRPr lang="en-US" sz="3200" dirty="0" smtClean="0"/>
          </a:p>
          <a:p>
            <a:pPr marL="685800" indent="-342900">
              <a:buSzPct val="100000"/>
              <a:buFont typeface="Wingdings" charset="2"/>
              <a:buChar char="ü"/>
            </a:pPr>
            <a:r>
              <a:rPr lang="en-US" sz="3200" dirty="0" smtClean="0"/>
              <a:t>Ensure that programs include women from poorer homes.</a:t>
            </a:r>
            <a:endParaRPr lang="en-US" sz="3200" dirty="0"/>
          </a:p>
          <a:p>
            <a:pPr marL="685800" indent="-342900">
              <a:buSzPct val="100000"/>
              <a:buFont typeface="Wingdings" charset="2"/>
              <a:buChar char="ü"/>
            </a:pPr>
            <a:r>
              <a:rPr lang="en-US" sz="3200" dirty="0" smtClean="0"/>
              <a:t>Include programs for separated or divorced women,</a:t>
            </a:r>
            <a:r>
              <a:rPr lang="en-US" sz="3200" dirty="0"/>
              <a:t> </a:t>
            </a:r>
            <a:r>
              <a:rPr lang="en-US" sz="3200" dirty="0" smtClean="0"/>
              <a:t>young mothers, and maybe a welcome baby program.</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8332" y="4672169"/>
            <a:ext cx="2138164" cy="1925183"/>
          </a:xfrm>
          <a:prstGeom prst="rect">
            <a:avLst/>
          </a:prstGeom>
        </p:spPr>
      </p:pic>
      <p:sp>
        <p:nvSpPr>
          <p:cNvPr id="5" name="Rectangle 4"/>
          <p:cNvSpPr/>
          <p:nvPr/>
        </p:nvSpPr>
        <p:spPr>
          <a:xfrm>
            <a:off x="1259632" y="1424970"/>
            <a:ext cx="6523004" cy="707886"/>
          </a:xfrm>
          <a:prstGeom prst="rect">
            <a:avLst/>
          </a:prstGeom>
        </p:spPr>
        <p:txBody>
          <a:bodyPr wrap="none">
            <a:spAutoFit/>
          </a:bodyPr>
          <a:lstStyle/>
          <a:p>
            <a:pPr>
              <a:buSzPct val="100000"/>
            </a:pPr>
            <a:r>
              <a:rPr lang="en-US" sz="36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4. </a:t>
            </a:r>
            <a:r>
              <a:rPr lang="en-US" sz="40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Analyze and Discuss Values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323528" y="1988840"/>
            <a:ext cx="6984776" cy="4031873"/>
          </a:xfrm>
          <a:prstGeom prst="rect">
            <a:avLst/>
          </a:prstGeom>
        </p:spPr>
        <p:txBody>
          <a:bodyPr wrap="square">
            <a:spAutoFit/>
          </a:bodyPr>
          <a:lstStyle/>
          <a:p>
            <a:pPr indent="228600">
              <a:lnSpc>
                <a:spcPct val="80000"/>
              </a:lnSpc>
              <a:buSzPct val="100000"/>
            </a:pPr>
            <a:endParaRPr lang="en-US" sz="40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a:p>
            <a:pPr marL="342900" indent="-342900">
              <a:buSzPct val="100000"/>
              <a:buFont typeface="Wingdings" charset="2"/>
              <a:buChar char="ü"/>
            </a:pPr>
            <a:r>
              <a:rPr lang="en-US" sz="3200" dirty="0" smtClean="0"/>
              <a:t>Now that you have set the values which will guide your ministry, and have written a guiding statement which is your mission statement, it is time to examine the possibilities. This is easily done via a brainstorming approach.</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7808" y="4725144"/>
            <a:ext cx="2769399" cy="1913008"/>
          </a:xfrm>
          <a:prstGeom prst="rect">
            <a:avLst/>
          </a:prstGeom>
        </p:spPr>
      </p:pic>
      <p:sp>
        <p:nvSpPr>
          <p:cNvPr id="4" name="Title 3"/>
          <p:cNvSpPr>
            <a:spLocks noGrp="1"/>
          </p:cNvSpPr>
          <p:nvPr>
            <p:ph type="title"/>
          </p:nvPr>
        </p:nvSpPr>
        <p:spPr>
          <a:xfrm>
            <a:off x="179512" y="989856"/>
            <a:ext cx="8625136" cy="1143000"/>
          </a:xfrm>
        </p:spPr>
        <p:txBody>
          <a:bodyPr>
            <a:normAutofit fontScale="90000"/>
          </a:bodyPr>
          <a:lstStyle/>
          <a:p>
            <a:r>
              <a:rPr lang="en-US"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5. Analyze and Discuss the Information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288032" y="2260897"/>
            <a:ext cx="3275856" cy="3616375"/>
          </a:xfrm>
          <a:prstGeom prst="rect">
            <a:avLst/>
          </a:prstGeom>
        </p:spPr>
        <p:txBody>
          <a:bodyPr wrap="square">
            <a:spAutoFit/>
          </a:bodyPr>
          <a:lstStyle/>
          <a:p>
            <a:pPr>
              <a:buSzPct val="100000"/>
            </a:pPr>
            <a:endParaRPr lang="en-US" sz="500" b="1" dirty="0" smtClean="0">
              <a:ln>
                <a:solidFill>
                  <a:schemeClr val="bg1"/>
                </a:solidFill>
              </a:ln>
              <a:solidFill>
                <a:srgbClr val="952405"/>
              </a:solidFill>
              <a:effectLst>
                <a:outerShdw blurRad="38100" dist="38100" dir="2700000" algn="tl">
                  <a:srgbClr val="000000">
                    <a:alpha val="43137"/>
                  </a:srgbClr>
                </a:outerShdw>
              </a:effectLst>
            </a:endParaRPr>
          </a:p>
          <a:p>
            <a:pPr>
              <a:buSzPct val="100000"/>
            </a:pPr>
            <a:r>
              <a:rPr lang="en-US" sz="3200" dirty="0" smtClean="0"/>
              <a:t>Give each team member five votes and have them place them alongside the suggestions as they see fit.</a:t>
            </a:r>
          </a:p>
        </p:txBody>
      </p:sp>
      <p:sp>
        <p:nvSpPr>
          <p:cNvPr id="3" name="Title 2"/>
          <p:cNvSpPr>
            <a:spLocks noGrp="1"/>
          </p:cNvSpPr>
          <p:nvPr>
            <p:ph type="title"/>
          </p:nvPr>
        </p:nvSpPr>
        <p:spPr>
          <a:xfrm>
            <a:off x="457200" y="1133872"/>
            <a:ext cx="8229600" cy="1143000"/>
          </a:xfrm>
        </p:spPr>
        <p:txBody>
          <a:bodyPr/>
          <a:lstStyle/>
          <a:p>
            <a:pPr algn="l"/>
            <a:r>
              <a:rPr lang="en-US"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6. Prioritize</a:t>
            </a:r>
            <a:endParaRPr lang="en-US" b="1" dirty="0">
              <a:ln>
                <a:solidFill>
                  <a:schemeClr val="bg1"/>
                </a:solidFill>
              </a:ln>
              <a:solidFill>
                <a:srgbClr val="952405"/>
              </a:solidFill>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72008" y="2052131"/>
            <a:ext cx="3995936" cy="4401205"/>
          </a:xfrm>
          <a:prstGeom prst="rect">
            <a:avLst/>
          </a:prstGeom>
        </p:spPr>
        <p:txBody>
          <a:bodyPr wrap="square">
            <a:spAutoFit/>
          </a:bodyPr>
          <a:lstStyle/>
          <a:p>
            <a:pPr marL="571500" indent="-571500">
              <a:lnSpc>
                <a:spcPct val="60000"/>
              </a:lnSpc>
              <a:buSzPct val="100000"/>
              <a:buFont typeface="Arial" charset="0"/>
              <a:buChar char="•"/>
            </a:pPr>
            <a:endParaRPr lang="en-US" sz="4000" b="1" dirty="0" smtClean="0">
              <a:ln>
                <a:solidFill>
                  <a:schemeClr val="bg1"/>
                </a:solidFill>
              </a:ln>
              <a:solidFill>
                <a:srgbClr val="952405"/>
              </a:solidFill>
              <a:effectLst>
                <a:outerShdw blurRad="38100" dist="38100" dir="2700000" algn="tl">
                  <a:srgbClr val="000000">
                    <a:alpha val="43137"/>
                  </a:srgbClr>
                </a:outerShdw>
              </a:effectLst>
            </a:endParaRPr>
          </a:p>
          <a:p>
            <a:pPr marL="571500" indent="-457200">
              <a:buSzPct val="100000"/>
              <a:buFont typeface="Arial" charset="0"/>
              <a:buChar char="•"/>
            </a:pPr>
            <a:r>
              <a:rPr lang="en-US" sz="3200" dirty="0" smtClean="0"/>
              <a:t>Begin by obtaining a church calendar</a:t>
            </a:r>
          </a:p>
          <a:p>
            <a:pPr marL="571500" indent="-457200">
              <a:buSzPct val="100000"/>
              <a:buFont typeface="Arial" charset="0"/>
              <a:buChar char="•"/>
            </a:pPr>
            <a:r>
              <a:rPr lang="en-US" sz="3200" dirty="0" smtClean="0"/>
              <a:t> Use the prioritized suggestions and mark them on your calendar</a:t>
            </a:r>
          </a:p>
          <a:p>
            <a:pPr marL="571500" indent="-457200">
              <a:buSzPct val="100000"/>
              <a:buFont typeface="Arial" charset="0"/>
              <a:buChar char="•"/>
            </a:pPr>
            <a:r>
              <a:rPr lang="en-US" sz="3200" dirty="0" smtClean="0"/>
              <a:t>Keep the vision alive</a:t>
            </a:r>
          </a:p>
        </p:txBody>
      </p:sp>
      <p:sp>
        <p:nvSpPr>
          <p:cNvPr id="3" name="Title 2"/>
          <p:cNvSpPr>
            <a:spLocks noGrp="1"/>
          </p:cNvSpPr>
          <p:nvPr>
            <p:ph type="title"/>
          </p:nvPr>
        </p:nvSpPr>
        <p:spPr>
          <a:xfrm>
            <a:off x="-324544" y="1421904"/>
            <a:ext cx="8229600" cy="1143000"/>
          </a:xfrm>
        </p:spPr>
        <p:txBody>
          <a:bodyPr>
            <a:normAutofit fontScale="90000"/>
          </a:bodyPr>
          <a:lstStyle/>
          <a:p>
            <a:r>
              <a:rPr lang="en-US"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7. Consolidate an Action Plan</a:t>
            </a:r>
            <a:br>
              <a:rPr lang="en-US"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3203848" y="2492896"/>
            <a:ext cx="5544616" cy="2616101"/>
          </a:xfrm>
          <a:prstGeom prst="rect">
            <a:avLst/>
          </a:prstGeom>
        </p:spPr>
        <p:txBody>
          <a:bodyPr wrap="square">
            <a:spAutoFit/>
          </a:bodyPr>
          <a:lstStyle/>
          <a:p>
            <a:pPr algn="ctr">
              <a:buSzPct val="100000"/>
            </a:pPr>
            <a:r>
              <a:rPr lang="en-US"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1. Some people don’t like goals</a:t>
            </a:r>
          </a:p>
          <a:p>
            <a:pPr algn="ctr">
              <a:buSzPct val="100000"/>
            </a:pPr>
            <a:endParaRPr lang="en-US" sz="3200" b="1" dirty="0" smtClean="0">
              <a:ln>
                <a:solidFill>
                  <a:schemeClr val="bg1"/>
                </a:solidFill>
              </a:ln>
              <a:solidFill>
                <a:srgbClr val="952405"/>
              </a:solidFill>
              <a:effectLst>
                <a:outerShdw blurRad="38100" dist="38100" dir="2700000" algn="tl">
                  <a:srgbClr val="000000">
                    <a:alpha val="43137"/>
                  </a:srgbClr>
                </a:outerShdw>
              </a:effectLst>
            </a:endParaRPr>
          </a:p>
          <a:p>
            <a:pPr algn="ctr">
              <a:buSzPct val="100000"/>
            </a:pPr>
            <a:endParaRPr lang="en-US" sz="400" b="1" dirty="0" smtClean="0">
              <a:ln>
                <a:solidFill>
                  <a:schemeClr val="bg1"/>
                </a:solidFill>
              </a:ln>
              <a:solidFill>
                <a:srgbClr val="952405"/>
              </a:solidFill>
              <a:effectLst>
                <a:outerShdw blurRad="38100" dist="38100" dir="2700000" algn="tl">
                  <a:srgbClr val="000000">
                    <a:alpha val="43137"/>
                  </a:srgbClr>
                </a:outerShdw>
              </a:effectLst>
            </a:endParaRPr>
          </a:p>
          <a:p>
            <a:pPr algn="ctr">
              <a:buSzPct val="100000"/>
            </a:pPr>
            <a:r>
              <a:rPr lang="en-US" sz="3200" dirty="0" smtClean="0">
                <a:solidFill>
                  <a:srgbClr val="000090"/>
                </a:solidFill>
              </a:rPr>
              <a:t>Make your goals realistic, not ridiculous. As you achieve them, </a:t>
            </a:r>
          </a:p>
          <a:p>
            <a:pPr algn="ctr">
              <a:buSzPct val="100000"/>
            </a:pPr>
            <a:r>
              <a:rPr lang="en-US" sz="3200" dirty="0" smtClean="0">
                <a:solidFill>
                  <a:srgbClr val="000090"/>
                </a:solidFill>
              </a:rPr>
              <a:t>you will want to aim higher.</a:t>
            </a:r>
          </a:p>
        </p:txBody>
      </p:sp>
      <p:sp>
        <p:nvSpPr>
          <p:cNvPr id="8" name="Rectangle 7"/>
          <p:cNvSpPr/>
          <p:nvPr/>
        </p:nvSpPr>
        <p:spPr>
          <a:xfrm>
            <a:off x="0" y="1124744"/>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kern="10" dirty="0" smtClean="0">
                <a:ln w="18415" cmpd="sng">
                  <a:noFill/>
                  <a:prstDash val="solid"/>
                </a:ln>
                <a:solidFill>
                  <a:srgbClr val="952405"/>
                </a:solidFill>
                <a:effectLst>
                  <a:outerShdw blurRad="63500" dir="3600000" algn="tl" rotWithShape="0">
                    <a:srgbClr val="000000">
                      <a:alpha val="70000"/>
                    </a:srgbClr>
                  </a:outerShdw>
                </a:effectLst>
                <a:latin typeface="+mj-lt"/>
              </a:rPr>
              <a:t>C. Goal Setting</a:t>
            </a:r>
            <a:endParaRPr lang="en-US" sz="3600" b="1" kern="10" dirty="0">
              <a:ln w="18415" cmpd="sng">
                <a:noFill/>
                <a:prstDash val="solid"/>
              </a:ln>
              <a:solidFill>
                <a:srgbClr val="952405"/>
              </a:solidFill>
              <a:effectLst>
                <a:outerShdw blurRad="63500" dir="3600000" algn="tl" rotWithShape="0">
                  <a:srgbClr val="000000">
                    <a:alpha val="70000"/>
                  </a:srgbClr>
                </a:outerShdw>
              </a:effectLst>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3131840" y="2057941"/>
            <a:ext cx="5364088" cy="2739211"/>
          </a:xfrm>
          <a:prstGeom prst="rect">
            <a:avLst/>
          </a:prstGeom>
        </p:spPr>
        <p:txBody>
          <a:bodyPr wrap="square">
            <a:spAutoFit/>
          </a:bodyPr>
          <a:lstStyle/>
          <a:p>
            <a:pPr algn="ctr">
              <a:buSzPct val="100000"/>
            </a:pPr>
            <a:endParaRPr lang="en-US" sz="2800" b="1" dirty="0" smtClean="0">
              <a:ln>
                <a:solidFill>
                  <a:schemeClr val="bg1"/>
                </a:solidFill>
              </a:ln>
              <a:solidFill>
                <a:srgbClr val="952405"/>
              </a:solidFill>
              <a:effectLst>
                <a:outerShdw blurRad="38100" dist="38100" dir="2700000" algn="tl">
                  <a:srgbClr val="000000">
                    <a:alpha val="43137"/>
                  </a:srgbClr>
                </a:outerShdw>
              </a:effectLst>
            </a:endParaRPr>
          </a:p>
          <a:p>
            <a:pPr algn="ctr">
              <a:buSzPct val="100000"/>
            </a:pPr>
            <a:r>
              <a:rPr lang="en-US" sz="3600" dirty="0" smtClean="0"/>
              <a:t>Without a goal against which to measure our progress, we can waste a lot of time just being busy. </a:t>
            </a:r>
          </a:p>
        </p:txBody>
      </p:sp>
      <p:sp>
        <p:nvSpPr>
          <p:cNvPr id="3" name="Title 2"/>
          <p:cNvSpPr>
            <a:spLocks noGrp="1"/>
          </p:cNvSpPr>
          <p:nvPr>
            <p:ph type="title"/>
          </p:nvPr>
        </p:nvSpPr>
        <p:spPr>
          <a:xfrm>
            <a:off x="457200" y="1277888"/>
            <a:ext cx="8229600" cy="1143000"/>
          </a:xfrm>
        </p:spPr>
        <p:txBody>
          <a:bodyPr>
            <a:normAutofit fontScale="90000"/>
          </a:bodyPr>
          <a:lstStyle/>
          <a:p>
            <a:r>
              <a:rPr lang="en-US"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2. Goals are about outcomes, not “busyness”</a:t>
            </a:r>
            <a:br>
              <a:rPr lang="en-US"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3275856" y="2606827"/>
            <a:ext cx="5112568" cy="3342453"/>
          </a:xfrm>
          <a:prstGeom prst="rect">
            <a:avLst/>
          </a:prstGeom>
        </p:spPr>
        <p:txBody>
          <a:bodyPr wrap="square">
            <a:spAutoFit/>
          </a:bodyPr>
          <a:lstStyle/>
          <a:p>
            <a:pPr algn="ctr">
              <a:lnSpc>
                <a:spcPct val="110000"/>
              </a:lnSpc>
              <a:buSzPct val="100000"/>
            </a:pPr>
            <a:r>
              <a:rPr lang="en-US" sz="3200" smtClean="0"/>
              <a:t>Everyone’s </a:t>
            </a:r>
            <a:r>
              <a:rPr lang="en-US" sz="3200" dirty="0" smtClean="0"/>
              <a:t>efforts are focused and concentrated on achieving the goal. The group will begrudge time spent on anything not associated with the achievement of the goal.</a:t>
            </a:r>
          </a:p>
        </p:txBody>
      </p:sp>
      <p:sp>
        <p:nvSpPr>
          <p:cNvPr id="3" name="Title 2"/>
          <p:cNvSpPr>
            <a:spLocks noGrp="1"/>
          </p:cNvSpPr>
          <p:nvPr>
            <p:ph type="title"/>
          </p:nvPr>
        </p:nvSpPr>
        <p:spPr>
          <a:xfrm>
            <a:off x="457200" y="1133872"/>
            <a:ext cx="8229600" cy="1143000"/>
          </a:xfrm>
        </p:spPr>
        <p:txBody>
          <a:bodyPr/>
          <a:lstStyle/>
          <a:p>
            <a:r>
              <a:rPr lang="en-US"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3. The power of a goal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268760"/>
            <a:ext cx="4608512" cy="1728192"/>
          </a:xfrm>
        </p:spPr>
        <p:txBody>
          <a:bodyPr>
            <a:noAutofit/>
          </a:bodyPr>
          <a:lstStyle/>
          <a:p>
            <a:pPr>
              <a:lnSpc>
                <a:spcPts val="5000"/>
              </a:lnSpc>
            </a:pPr>
            <a:r>
              <a:rPr lang="en-US" sz="4800" b="1" dirty="0" smtClean="0">
                <a:ln w="13500">
                  <a:solidFill>
                    <a:schemeClr val="accent1">
                      <a:shade val="2500"/>
                      <a:alpha val="6500"/>
                    </a:schemeClr>
                  </a:solidFill>
                  <a:prstDash val="solid"/>
                </a:ln>
                <a:solidFill>
                  <a:srgbClr val="952405"/>
                </a:solidFill>
                <a:effectLst>
                  <a:innerShdw blurRad="50900" dist="38500" dir="13500000">
                    <a:srgbClr val="000000">
                      <a:alpha val="60000"/>
                    </a:srgbClr>
                  </a:innerShdw>
                </a:effectLst>
              </a:rPr>
              <a:t>Visioning and Goal Setting</a:t>
            </a:r>
            <a:endParaRPr lang="en-US" sz="4800" b="1" dirty="0">
              <a:ln w="13500">
                <a:solidFill>
                  <a:schemeClr val="accent1">
                    <a:shade val="2500"/>
                    <a:alpha val="6500"/>
                  </a:schemeClr>
                </a:solidFill>
                <a:prstDash val="solid"/>
              </a:ln>
              <a:solidFill>
                <a:srgbClr val="952405"/>
              </a:solidFill>
              <a:effectLst>
                <a:innerShdw blurRad="50900" dist="38500" dir="13500000">
                  <a:srgbClr val="000000">
                    <a:alpha val="60000"/>
                  </a:srgbClr>
                </a:innerShdw>
              </a:effectLst>
            </a:endParaRPr>
          </a:p>
        </p:txBody>
      </p:sp>
      <p:sp>
        <p:nvSpPr>
          <p:cNvPr id="6" name="Rectangle 5"/>
          <p:cNvSpPr/>
          <p:nvPr/>
        </p:nvSpPr>
        <p:spPr>
          <a:xfrm>
            <a:off x="468560" y="5949280"/>
            <a:ext cx="9144000" cy="584776"/>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Leadership Certification Program - Level 1</a:t>
            </a:r>
            <a:endParaRPr lang="en-US" sz="3200" dirty="0">
              <a:latin typeface="+mj-lt"/>
            </a:endParaRPr>
          </a:p>
        </p:txBody>
      </p:sp>
      <p:sp>
        <p:nvSpPr>
          <p:cNvPr id="9" name="Rectangle 8"/>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 name="Rectangle 7"/>
          <p:cNvSpPr/>
          <p:nvPr/>
        </p:nvSpPr>
        <p:spPr>
          <a:xfrm>
            <a:off x="395536" y="3284984"/>
            <a:ext cx="4067944" cy="646331"/>
          </a:xfrm>
          <a:prstGeom prst="rect">
            <a:avLst/>
          </a:prstGeom>
        </p:spPr>
        <p:txBody>
          <a:bodyPr wrap="square">
            <a:spAutoFit/>
          </a:bodyPr>
          <a:lstStyle/>
          <a:p>
            <a:pPr algn="ctr"/>
            <a:r>
              <a:rPr lang="en-US" b="1" spc="50" dirty="0" smtClean="0">
                <a:ln w="13500">
                  <a:solidFill>
                    <a:schemeClr val="accent1">
                      <a:shade val="2500"/>
                      <a:alpha val="6500"/>
                    </a:schemeClr>
                  </a:solidFill>
                  <a:prstDash val="solid"/>
                </a:ln>
                <a:solidFill>
                  <a:srgbClr val="952405"/>
                </a:solidFill>
                <a:effectLst>
                  <a:innerShdw blurRad="50900" dist="38500" dir="13500000">
                    <a:srgbClr val="000000">
                      <a:alpha val="60000"/>
                    </a:srgbClr>
                  </a:innerShdw>
                </a:effectLst>
              </a:rPr>
              <a:t>by</a:t>
            </a:r>
          </a:p>
          <a:p>
            <a:pPr algn="ctr"/>
            <a:r>
              <a:rPr lang="en-US" b="1" spc="50" dirty="0" smtClean="0">
                <a:ln w="13500">
                  <a:solidFill>
                    <a:schemeClr val="accent1">
                      <a:shade val="2500"/>
                      <a:alpha val="6500"/>
                    </a:schemeClr>
                  </a:solidFill>
                  <a:prstDash val="solid"/>
                </a:ln>
                <a:solidFill>
                  <a:srgbClr val="952405"/>
                </a:solidFill>
                <a:effectLst>
                  <a:innerShdw blurRad="50900" dist="38500" dir="13500000">
                    <a:srgbClr val="000000">
                      <a:alpha val="60000"/>
                    </a:srgbClr>
                  </a:innerShdw>
                </a:effectLst>
              </a:rPr>
              <a:t>Marion Shields</a:t>
            </a:r>
            <a:endParaRPr lang="en-US" dirty="0">
              <a:solidFill>
                <a:srgbClr val="95240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3995936" y="2276867"/>
            <a:ext cx="4752528" cy="3816429"/>
          </a:xfrm>
          <a:prstGeom prst="rect">
            <a:avLst/>
          </a:prstGeom>
        </p:spPr>
        <p:txBody>
          <a:bodyPr wrap="square">
            <a:spAutoFit/>
          </a:bodyPr>
          <a:lstStyle/>
          <a:p>
            <a:pPr>
              <a:buSzPct val="100000"/>
            </a:pPr>
            <a:endParaRPr lang="en-US" b="1" dirty="0" smtClean="0">
              <a:ln>
                <a:solidFill>
                  <a:schemeClr val="bg1"/>
                </a:solidFill>
              </a:ln>
              <a:solidFill>
                <a:srgbClr val="952405"/>
              </a:solidFill>
              <a:effectLst>
                <a:outerShdw blurRad="38100" dist="38100" dir="2700000" algn="tl">
                  <a:srgbClr val="000000">
                    <a:alpha val="43137"/>
                  </a:srgbClr>
                </a:outerShdw>
              </a:effectLst>
            </a:endParaRPr>
          </a:p>
          <a:p>
            <a:pPr>
              <a:buSzPct val="100000"/>
            </a:pPr>
            <a:r>
              <a:rPr lang="en-US" sz="3200" dirty="0" smtClean="0"/>
              <a:t>We need to ensure that people are not left out because of:</a:t>
            </a:r>
          </a:p>
          <a:p>
            <a:pPr marL="457200" indent="-457200">
              <a:buSzPct val="100000"/>
              <a:buFont typeface="Arial" charset="0"/>
              <a:buChar char="•"/>
            </a:pPr>
            <a:r>
              <a:rPr lang="en-US" sz="3200" dirty="0" smtClean="0"/>
              <a:t>Finances</a:t>
            </a:r>
          </a:p>
          <a:p>
            <a:pPr marL="457200" indent="-457200">
              <a:buSzPct val="100000"/>
              <a:buFont typeface="Arial" charset="0"/>
              <a:buChar char="•"/>
            </a:pPr>
            <a:r>
              <a:rPr lang="en-US" sz="3200" dirty="0" smtClean="0"/>
              <a:t>Little children</a:t>
            </a:r>
          </a:p>
          <a:p>
            <a:pPr marL="457200" indent="-457200">
              <a:buSzPct val="100000"/>
              <a:buFont typeface="Arial" charset="0"/>
              <a:buChar char="•"/>
            </a:pPr>
            <a:r>
              <a:rPr lang="en-US" sz="3200" dirty="0" smtClean="0"/>
              <a:t>Transport</a:t>
            </a:r>
            <a:endParaRPr lang="en-US" sz="3200" dirty="0"/>
          </a:p>
          <a:p>
            <a:pPr marL="457200" indent="-457200">
              <a:buSzPct val="100000"/>
              <a:buFont typeface="Arial" charset="0"/>
              <a:buChar char="•"/>
            </a:pPr>
            <a:r>
              <a:rPr lang="en-US" sz="3200" dirty="0" smtClean="0"/>
              <a:t> Shyness</a:t>
            </a:r>
          </a:p>
        </p:txBody>
      </p:sp>
      <p:sp>
        <p:nvSpPr>
          <p:cNvPr id="3" name="Title 2"/>
          <p:cNvSpPr>
            <a:spLocks noGrp="1"/>
          </p:cNvSpPr>
          <p:nvPr>
            <p:ph type="title"/>
          </p:nvPr>
        </p:nvSpPr>
        <p:spPr>
          <a:xfrm>
            <a:off x="457200" y="1061864"/>
            <a:ext cx="8229600" cy="1143000"/>
          </a:xfrm>
        </p:spPr>
        <p:txBody>
          <a:bodyPr/>
          <a:lstStyle/>
          <a:p>
            <a:r>
              <a:rPr lang="en-US"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4. Need for equity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323528" y="2348880"/>
            <a:ext cx="3528392" cy="4031873"/>
          </a:xfrm>
          <a:prstGeom prst="rect">
            <a:avLst/>
          </a:prstGeom>
        </p:spPr>
        <p:txBody>
          <a:bodyPr wrap="square">
            <a:spAutoFit/>
          </a:bodyPr>
          <a:lstStyle/>
          <a:p>
            <a:pPr algn="ctr">
              <a:buSzPct val="100000"/>
            </a:pPr>
            <a:r>
              <a:rPr lang="en-US" sz="3200" dirty="0" smtClean="0"/>
              <a:t>“What outcome do we want to achieve?” </a:t>
            </a:r>
          </a:p>
          <a:p>
            <a:pPr algn="ctr">
              <a:buSzPct val="100000"/>
            </a:pPr>
            <a:r>
              <a:rPr lang="en-US" sz="3200" dirty="0" smtClean="0"/>
              <a:t>And </a:t>
            </a:r>
          </a:p>
          <a:p>
            <a:pPr algn="ctr">
              <a:buSzPct val="100000"/>
            </a:pPr>
            <a:r>
              <a:rPr lang="en-US" sz="3200" dirty="0" smtClean="0"/>
              <a:t>“What are we going to do and how will we do it, to get that outcome?”</a:t>
            </a:r>
          </a:p>
        </p:txBody>
      </p:sp>
      <p:sp>
        <p:nvSpPr>
          <p:cNvPr id="4" name="Title 3"/>
          <p:cNvSpPr>
            <a:spLocks noGrp="1"/>
          </p:cNvSpPr>
          <p:nvPr>
            <p:ph type="title"/>
          </p:nvPr>
        </p:nvSpPr>
        <p:spPr>
          <a:xfrm>
            <a:off x="457200" y="1205880"/>
            <a:ext cx="8229600" cy="1143000"/>
          </a:xfrm>
        </p:spPr>
        <p:txBody>
          <a:bodyPr>
            <a:normAutofit fontScale="90000"/>
          </a:bodyPr>
          <a:lstStyle/>
          <a:p>
            <a:r>
              <a:rPr lang="en-US"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5. Align the strategies with the desired outcomes.</a:t>
            </a:r>
            <a:br>
              <a:rPr lang="en-US"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 name="Rectangle 8"/>
          <p:cNvSpPr/>
          <p:nvPr/>
        </p:nvSpPr>
        <p:spPr>
          <a:xfrm>
            <a:off x="3779912" y="1988840"/>
            <a:ext cx="4824536" cy="4415055"/>
          </a:xfrm>
          <a:prstGeom prst="rect">
            <a:avLst/>
          </a:prstGeom>
        </p:spPr>
        <p:txBody>
          <a:bodyPr wrap="square">
            <a:spAutoFit/>
          </a:bodyPr>
          <a:lstStyle/>
          <a:p>
            <a:pPr>
              <a:lnSpc>
                <a:spcPct val="80000"/>
              </a:lnSpc>
              <a:buSzPct val="100000"/>
            </a:pPr>
            <a:endParaRPr lang="en-US" b="1" dirty="0" smtClean="0">
              <a:ln>
                <a:solidFill>
                  <a:schemeClr val="bg1"/>
                </a:solidFill>
              </a:ln>
              <a:solidFill>
                <a:srgbClr val="952405"/>
              </a:solidFill>
              <a:effectLst>
                <a:outerShdw blurRad="38100" dist="38100" dir="2700000" algn="tl">
                  <a:srgbClr val="000000">
                    <a:alpha val="43137"/>
                  </a:srgbClr>
                </a:outerShdw>
              </a:effectLst>
            </a:endParaRPr>
          </a:p>
          <a:p>
            <a:pPr>
              <a:buSzPct val="100000"/>
            </a:pPr>
            <a:r>
              <a:rPr lang="en-US" sz="3200" b="1" dirty="0" smtClean="0"/>
              <a:t>Possible ways to measure your outcome (example):</a:t>
            </a:r>
          </a:p>
          <a:p>
            <a:pPr>
              <a:buSzPct val="100000"/>
            </a:pPr>
            <a:endParaRPr lang="en-US" sz="1050" b="1" dirty="0" smtClean="0"/>
          </a:p>
          <a:p>
            <a:pPr marL="457200" indent="-457200">
              <a:buSzPct val="100000"/>
              <a:buFont typeface="Arial" charset="0"/>
              <a:buChar char="•"/>
            </a:pPr>
            <a:r>
              <a:rPr lang="en-US" sz="3200" dirty="0" smtClean="0"/>
              <a:t>Feedback sheets</a:t>
            </a:r>
          </a:p>
          <a:p>
            <a:pPr marL="457200" indent="-457200">
              <a:buSzPct val="100000"/>
              <a:buFont typeface="Arial" charset="0"/>
              <a:buChar char="•"/>
            </a:pPr>
            <a:r>
              <a:rPr lang="en-US" sz="3200" dirty="0" smtClean="0"/>
              <a:t>Numbers responding to the opportunity for re-consecration</a:t>
            </a:r>
          </a:p>
          <a:p>
            <a:pPr marL="457200" indent="-457200">
              <a:buSzPct val="100000"/>
              <a:buFont typeface="Arial" charset="0"/>
              <a:buChar char="•"/>
            </a:pPr>
            <a:r>
              <a:rPr lang="en-US" sz="3200" dirty="0" smtClean="0"/>
              <a:t>Numbers participating in a program</a:t>
            </a:r>
          </a:p>
        </p:txBody>
      </p:sp>
      <p:sp>
        <p:nvSpPr>
          <p:cNvPr id="3" name="Title 2"/>
          <p:cNvSpPr>
            <a:spLocks noGrp="1"/>
          </p:cNvSpPr>
          <p:nvPr>
            <p:ph type="title"/>
          </p:nvPr>
        </p:nvSpPr>
        <p:spPr>
          <a:xfrm>
            <a:off x="457200" y="1421904"/>
            <a:ext cx="8229600" cy="1143000"/>
          </a:xfrm>
        </p:spPr>
        <p:txBody>
          <a:bodyPr>
            <a:normAutofit fontScale="90000"/>
          </a:bodyPr>
          <a:lstStyle/>
          <a:p>
            <a:r>
              <a:rPr lang="en-US"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6. Goals need to be measurable</a:t>
            </a:r>
            <a:br>
              <a:rPr lang="en-US"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8" name="Rectangle 7"/>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kern="10" dirty="0" smtClean="0">
                <a:ln w="18415" cmpd="sng">
                  <a:noFill/>
                  <a:prstDash val="solid"/>
                </a:ln>
                <a:solidFill>
                  <a:srgbClr val="952405"/>
                </a:solidFill>
                <a:effectLst>
                  <a:outerShdw blurRad="63500" dir="3600000" algn="tl" rotWithShape="0">
                    <a:srgbClr val="000000">
                      <a:alpha val="70000"/>
                    </a:srgbClr>
                  </a:outerShdw>
                </a:effectLst>
                <a:latin typeface="+mj-lt"/>
              </a:rPr>
              <a:t>D. Writing a Mission Statement</a:t>
            </a:r>
            <a:endParaRPr lang="en-US" sz="3600" b="1" kern="10" dirty="0">
              <a:ln w="18415" cmpd="sng">
                <a:noFill/>
                <a:prstDash val="solid"/>
              </a:ln>
              <a:solidFill>
                <a:srgbClr val="952405"/>
              </a:solidFill>
              <a:effectLst>
                <a:outerShdw blurRad="63500" dir="3600000" algn="tl" rotWithShape="0">
                  <a:srgbClr val="000000">
                    <a:alpha val="70000"/>
                  </a:srgbClr>
                </a:outerShdw>
              </a:effectLst>
              <a:latin typeface="+mj-lt"/>
            </a:endParaRPr>
          </a:p>
        </p:txBody>
      </p:sp>
      <p:sp>
        <p:nvSpPr>
          <p:cNvPr id="9" name="Rectangle 8"/>
          <p:cNvSpPr/>
          <p:nvPr/>
        </p:nvSpPr>
        <p:spPr>
          <a:xfrm>
            <a:off x="432048" y="2411010"/>
            <a:ext cx="7092280" cy="3970318"/>
          </a:xfrm>
          <a:prstGeom prst="rect">
            <a:avLst/>
          </a:prstGeom>
        </p:spPr>
        <p:txBody>
          <a:bodyPr wrap="square">
            <a:spAutoFit/>
          </a:bodyPr>
          <a:lstStyle/>
          <a:p>
            <a:pPr marL="342900" indent="-342900">
              <a:buSzPct val="100000"/>
              <a:buFont typeface="Arial" charset="0"/>
              <a:buChar char="•"/>
            </a:pPr>
            <a:r>
              <a:rPr lang="en-US" sz="2800" dirty="0" smtClean="0"/>
              <a:t>It should relate closely to the work of </a:t>
            </a:r>
            <a:br>
              <a:rPr lang="en-US" sz="2800" dirty="0" smtClean="0"/>
            </a:br>
            <a:r>
              <a:rPr lang="en-US" sz="2800" dirty="0" smtClean="0"/>
              <a:t>Women’s Ministries and what you would </a:t>
            </a:r>
            <a:br>
              <a:rPr lang="en-US" sz="2800" dirty="0" smtClean="0"/>
            </a:br>
            <a:r>
              <a:rPr lang="en-US" sz="2800" dirty="0" smtClean="0"/>
              <a:t>like God to do through your team.</a:t>
            </a:r>
          </a:p>
          <a:p>
            <a:pPr marL="342900" indent="-342900">
              <a:lnSpc>
                <a:spcPct val="150000"/>
              </a:lnSpc>
              <a:buSzPct val="100000"/>
              <a:buFont typeface="Arial" charset="0"/>
              <a:buChar char="•"/>
            </a:pPr>
            <a:r>
              <a:rPr lang="en-US" sz="2800" dirty="0" smtClean="0"/>
              <a:t>It should be short.</a:t>
            </a:r>
          </a:p>
          <a:p>
            <a:pPr marL="342900" indent="-342900">
              <a:lnSpc>
                <a:spcPct val="150000"/>
              </a:lnSpc>
              <a:buSzPct val="100000"/>
              <a:buFont typeface="Arial" charset="0"/>
              <a:buChar char="•"/>
            </a:pPr>
            <a:r>
              <a:rPr lang="en-US" sz="2800" dirty="0" smtClean="0"/>
              <a:t> It should be clear, brief and to the point.</a:t>
            </a:r>
          </a:p>
          <a:p>
            <a:pPr marL="342900" indent="-342900">
              <a:lnSpc>
                <a:spcPct val="150000"/>
              </a:lnSpc>
              <a:buSzPct val="100000"/>
              <a:buFont typeface="Arial" charset="0"/>
              <a:buChar char="•"/>
            </a:pPr>
            <a:r>
              <a:rPr lang="en-US" sz="2800" dirty="0" smtClean="0"/>
              <a:t>It should clearly tell the reader </a:t>
            </a:r>
            <a:br>
              <a:rPr lang="en-US" sz="2800" dirty="0" smtClean="0"/>
            </a:br>
            <a:r>
              <a:rPr lang="en-US" sz="2800" dirty="0" smtClean="0"/>
              <a:t>what your ministries are about.</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2200" y="4154185"/>
            <a:ext cx="2520280" cy="23673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457200" y="845840"/>
            <a:ext cx="8229600" cy="1143000"/>
          </a:xfrm>
        </p:spPr>
        <p:txBody>
          <a:bodyPr/>
          <a:lstStyle/>
          <a:p>
            <a:r>
              <a:rPr lang="en-US" b="1" dirty="0" smtClean="0">
                <a:solidFill>
                  <a:srgbClr val="952405"/>
                </a:solidFill>
              </a:rPr>
              <a:t>A. Why Have a Vision? </a:t>
            </a:r>
            <a:endParaRPr lang="en-US" b="1" dirty="0">
              <a:solidFill>
                <a:srgbClr val="952405"/>
              </a:solidFill>
            </a:endParaRPr>
          </a:p>
        </p:txBody>
      </p:sp>
      <p:sp>
        <p:nvSpPr>
          <p:cNvPr id="3" name="Content Placeholder 2"/>
          <p:cNvSpPr>
            <a:spLocks noGrp="1"/>
          </p:cNvSpPr>
          <p:nvPr>
            <p:ph idx="1"/>
          </p:nvPr>
        </p:nvSpPr>
        <p:spPr>
          <a:xfrm>
            <a:off x="457200" y="2536304"/>
            <a:ext cx="8229600" cy="2836912"/>
          </a:xfrm>
        </p:spPr>
        <p:txBody>
          <a:bodyPr>
            <a:normAutofit/>
          </a:bodyPr>
          <a:lstStyle/>
          <a:p>
            <a:pPr marL="0" indent="0" algn="ctr">
              <a:buNone/>
            </a:pPr>
            <a:r>
              <a:rPr lang="en-US" sz="3600" dirty="0"/>
              <a:t>Having a vision is essential. Put simply this means that you must have an idea of where you think you are going and where you want to go with your ministry. </a:t>
            </a:r>
          </a:p>
        </p:txBody>
      </p:sp>
      <p:sp>
        <p:nvSpPr>
          <p:cNvPr id="5" name="Rectangle 4"/>
          <p:cNvSpPr/>
          <p:nvPr/>
        </p:nvSpPr>
        <p:spPr>
          <a:xfrm>
            <a:off x="0" y="-99392"/>
            <a:ext cx="9309096" cy="914400"/>
          </a:xfrm>
          <a:prstGeom prst="rect">
            <a:avLst/>
          </a:prstGeom>
          <a:solidFill>
            <a:srgbClr val="9524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1988840"/>
            <a:ext cx="9309096" cy="76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8390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51520" y="1556792"/>
            <a:ext cx="2880320" cy="4247317"/>
          </a:xfrm>
          <a:prstGeom prst="rect">
            <a:avLst/>
          </a:prstGeom>
        </p:spPr>
        <p:txBody>
          <a:bodyPr wrap="square">
            <a:spAutoFit/>
          </a:bodyPr>
          <a:lstStyle/>
          <a:p>
            <a:pPr algn="ctr">
              <a:lnSpc>
                <a:spcPct val="150000"/>
              </a:lnSpc>
              <a:buFontTx/>
              <a:buNone/>
            </a:pPr>
            <a: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“If a man does not know to which port he is sailing, no wind is favourable.”</a:t>
            </a:r>
          </a:p>
          <a:p>
            <a:pPr algn="ctr">
              <a:lnSpc>
                <a:spcPct val="150000"/>
              </a:lnSpc>
              <a:buFontTx/>
              <a:buNone/>
            </a:pPr>
            <a:r>
              <a:rPr lang="en-GB" sz="20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Seneca, circa 65 AD</a:t>
            </a:r>
            <a:endParaRPr lang="en-GB" sz="20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
        <p:nvSpPr>
          <p:cNvPr id="3" name="Title 2"/>
          <p:cNvSpPr>
            <a:spLocks noGrp="1"/>
          </p:cNvSpPr>
          <p:nvPr>
            <p:ph type="title"/>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340768"/>
            <a:ext cx="9144000" cy="4985980"/>
          </a:xfrm>
          <a:prstGeom prst="rect">
            <a:avLst/>
          </a:prstGeom>
        </p:spPr>
        <p:txBody>
          <a:bodyPr wrap="square">
            <a:spAutoFit/>
          </a:bodyPr>
          <a:lstStyle/>
          <a:p>
            <a:pPr algn="ctr">
              <a:lnSpc>
                <a:spcPct val="150000"/>
              </a:lnSpc>
              <a:buFontTx/>
              <a:buNone/>
            </a:pPr>
            <a: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 vision statement focuses on the </a:t>
            </a:r>
            <a:b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direction of an organization and what the organization wants to accomplish. It is </a:t>
            </a:r>
            <a:b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inspirational, motivational, and able to paint a picture of the transition and the end product.</a:t>
            </a:r>
            <a:b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Values are the foundation of the vision statement.”</a:t>
            </a:r>
          </a:p>
          <a:p>
            <a:pPr algn="ctr">
              <a:lnSpc>
                <a:spcPct val="150000"/>
              </a:lnSpc>
              <a:buFontTx/>
              <a:buNone/>
            </a:pPr>
            <a:r>
              <a:rPr lang="en-GB" sz="20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Fred Pryor</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683568" y="1700808"/>
            <a:ext cx="4464496" cy="4247317"/>
          </a:xfrm>
          <a:prstGeom prst="rect">
            <a:avLst/>
          </a:prstGeom>
        </p:spPr>
        <p:txBody>
          <a:bodyPr wrap="square">
            <a:spAutoFit/>
          </a:bodyPr>
          <a:lstStyle/>
          <a:p>
            <a:pPr algn="ctr">
              <a:lnSpc>
                <a:spcPct val="150000"/>
              </a:lnSpc>
              <a:buFontTx/>
              <a:buNone/>
            </a:pPr>
            <a: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“If you don’t know where you’re going, then you probably </a:t>
            </a:r>
          </a:p>
          <a:p>
            <a:pPr algn="ctr">
              <a:lnSpc>
                <a:spcPct val="150000"/>
              </a:lnSpc>
              <a:buFontTx/>
              <a:buNone/>
            </a:pPr>
            <a: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won’t know </a:t>
            </a:r>
          </a:p>
          <a:p>
            <a:pPr algn="ctr">
              <a:lnSpc>
                <a:spcPct val="150000"/>
              </a:lnSpc>
              <a:buFontTx/>
              <a:buNone/>
            </a:pPr>
            <a:r>
              <a:rPr lang="en-GB" sz="32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when you get there.”   </a:t>
            </a:r>
          </a:p>
          <a:p>
            <a:pPr algn="ctr">
              <a:lnSpc>
                <a:spcPct val="150000"/>
              </a:lnSpc>
              <a:buFontTx/>
              <a:buNone/>
            </a:pPr>
            <a:r>
              <a:rPr lang="en-GB" sz="20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Yogi Berra, 1963</a:t>
            </a:r>
            <a:endParaRPr lang="en-GB" sz="3200" b="1"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
        <p:nvSpPr>
          <p:cNvPr id="3" name="Title 2"/>
          <p:cNvSpPr>
            <a:spLocks noGrp="1"/>
          </p:cNvSpPr>
          <p:nvPr>
            <p:ph type="title"/>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4005064"/>
            <a:ext cx="9144000" cy="2146228"/>
          </a:xfrm>
          <a:prstGeom prst="rect">
            <a:avLst/>
          </a:prstGeom>
        </p:spPr>
        <p:txBody>
          <a:bodyPr wrap="square">
            <a:spAutoFit/>
          </a:bodyPr>
          <a:lstStyle/>
          <a:p>
            <a:pPr algn="ctr">
              <a:lnSpc>
                <a:spcPct val="120000"/>
              </a:lnSpc>
              <a:buFontTx/>
              <a:buNone/>
            </a:pPr>
            <a:r>
              <a:rPr lang="en-GB" sz="2800" dirty="0" smtClean="0">
                <a:solidFill>
                  <a:srgbClr val="000090"/>
                </a:solidFill>
              </a:rPr>
              <a:t>A reporter once asked Helen Keller, </a:t>
            </a:r>
          </a:p>
          <a:p>
            <a:pPr algn="ctr">
              <a:lnSpc>
                <a:spcPct val="120000"/>
              </a:lnSpc>
              <a:buFontTx/>
              <a:buNone/>
            </a:pPr>
            <a:r>
              <a:rPr lang="en-GB" sz="2800" dirty="0" smtClean="0">
                <a:solidFill>
                  <a:srgbClr val="000090"/>
                </a:solidFill>
              </a:rPr>
              <a:t>“Is there anything worse than being blind?”</a:t>
            </a:r>
          </a:p>
          <a:p>
            <a:pPr algn="ctr">
              <a:lnSpc>
                <a:spcPct val="120000"/>
              </a:lnSpc>
              <a:buFontTx/>
              <a:buNone/>
            </a:pPr>
            <a:r>
              <a:rPr lang="en-GB" sz="2800" b="1" dirty="0" smtClean="0">
                <a:solidFill>
                  <a:srgbClr val="000090"/>
                </a:solidFill>
              </a:rPr>
              <a:t>“Oh, yes” she replied.</a:t>
            </a:r>
          </a:p>
          <a:p>
            <a:pPr algn="ctr">
              <a:lnSpc>
                <a:spcPct val="120000"/>
              </a:lnSpc>
              <a:buFontTx/>
              <a:buNone/>
            </a:pPr>
            <a:r>
              <a:rPr lang="en-GB" sz="2800" b="1" dirty="0" smtClean="0">
                <a:solidFill>
                  <a:srgbClr val="000090"/>
                </a:solidFill>
              </a:rPr>
              <a:t>“Having sight but no vision!”</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540568" y="2492896"/>
            <a:ext cx="5471592" cy="3754874"/>
          </a:xfrm>
          <a:prstGeom prst="rect">
            <a:avLst/>
          </a:prstGeom>
        </p:spPr>
        <p:txBody>
          <a:bodyPr wrap="square">
            <a:spAutoFit/>
          </a:bodyPr>
          <a:lstStyle/>
          <a:p>
            <a:pPr marL="342900" indent="-342900">
              <a:lnSpc>
                <a:spcPct val="90000"/>
              </a:lnSpc>
              <a:buSzPct val="100000"/>
              <a:buFont typeface="Wingdings" charset="2"/>
              <a:buChar char="ü"/>
            </a:pPr>
            <a:r>
              <a:rPr lang="en-GB" sz="2400" dirty="0" smtClean="0"/>
              <a:t> The team has contributed some excellent ideas</a:t>
            </a:r>
          </a:p>
          <a:p>
            <a:pPr marL="342900" indent="-342900">
              <a:lnSpc>
                <a:spcPct val="90000"/>
              </a:lnSpc>
              <a:buSzPct val="100000"/>
              <a:buFont typeface="Wingdings" charset="2"/>
              <a:buChar char="ü"/>
            </a:pPr>
            <a:endParaRPr lang="en-GB" sz="2400" dirty="0" smtClean="0"/>
          </a:p>
          <a:p>
            <a:pPr marL="342900" indent="-342900">
              <a:lnSpc>
                <a:spcPct val="90000"/>
              </a:lnSpc>
              <a:buSzPct val="100000"/>
              <a:buFont typeface="Wingdings" charset="2"/>
              <a:buChar char="ü"/>
            </a:pPr>
            <a:r>
              <a:rPr lang="en-GB" sz="2400" dirty="0" smtClean="0"/>
              <a:t>The team has similar depth of understanding</a:t>
            </a:r>
          </a:p>
          <a:p>
            <a:pPr marL="342900" indent="-342900">
              <a:lnSpc>
                <a:spcPct val="90000"/>
              </a:lnSpc>
              <a:buSzPct val="100000"/>
              <a:buFont typeface="Wingdings" charset="2"/>
              <a:buChar char="ü"/>
            </a:pPr>
            <a:endParaRPr lang="en-GB" sz="2400" dirty="0" smtClean="0"/>
          </a:p>
          <a:p>
            <a:pPr marL="342900" indent="-342900">
              <a:lnSpc>
                <a:spcPct val="90000"/>
              </a:lnSpc>
              <a:buSzPct val="100000"/>
              <a:buFont typeface="Wingdings" charset="2"/>
              <a:buChar char="ü"/>
            </a:pPr>
            <a:r>
              <a:rPr lang="en-GB" sz="2400" dirty="0" smtClean="0"/>
              <a:t>The team has a sense of ownership</a:t>
            </a:r>
          </a:p>
          <a:p>
            <a:pPr marL="342900" indent="-342900">
              <a:lnSpc>
                <a:spcPct val="90000"/>
              </a:lnSpc>
              <a:buSzPct val="100000"/>
              <a:buFont typeface="Wingdings" charset="2"/>
              <a:buChar char="ü"/>
            </a:pPr>
            <a:endParaRPr lang="en-GB" sz="2400" dirty="0" smtClean="0"/>
          </a:p>
          <a:p>
            <a:pPr marL="342900" indent="-342900">
              <a:lnSpc>
                <a:spcPct val="90000"/>
              </a:lnSpc>
              <a:buSzPct val="100000"/>
              <a:buFont typeface="Wingdings" charset="2"/>
              <a:buChar char="ü"/>
            </a:pPr>
            <a:r>
              <a:rPr lang="en-GB" sz="2400" dirty="0" smtClean="0"/>
              <a:t>The team is committed to the vision </a:t>
            </a:r>
            <a:br>
              <a:rPr lang="en-GB" sz="2400" dirty="0" smtClean="0"/>
            </a:br>
            <a:r>
              <a:rPr lang="en-GB" sz="2400" dirty="0" smtClean="0"/>
              <a:t>and prepared to ensure it is implemented</a:t>
            </a:r>
          </a:p>
        </p:txBody>
      </p:sp>
      <p:sp>
        <p:nvSpPr>
          <p:cNvPr id="8" name="Rectangle 7"/>
          <p:cNvSpPr/>
          <p:nvPr/>
        </p:nvSpPr>
        <p:spPr>
          <a:xfrm>
            <a:off x="0" y="860519"/>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kern="10" dirty="0" smtClean="0">
                <a:ln w="18415" cmpd="sng">
                  <a:noFill/>
                  <a:prstDash val="solid"/>
                </a:ln>
                <a:solidFill>
                  <a:srgbClr val="952405"/>
                </a:solidFill>
                <a:effectLst>
                  <a:outerShdw blurRad="63500" dir="3600000" algn="tl" rotWithShape="0">
                    <a:srgbClr val="000000">
                      <a:alpha val="70000"/>
                    </a:srgbClr>
                  </a:outerShdw>
                </a:effectLst>
                <a:latin typeface="+mj-lt"/>
              </a:rPr>
              <a:t>The benefits of developing </a:t>
            </a:r>
          </a:p>
          <a:p>
            <a:pPr algn="ctr"/>
            <a:r>
              <a:rPr lang="en-US" sz="3600" b="1" kern="10" dirty="0" smtClean="0">
                <a:ln w="18415" cmpd="sng">
                  <a:noFill/>
                  <a:prstDash val="solid"/>
                </a:ln>
                <a:solidFill>
                  <a:srgbClr val="952405"/>
                </a:solidFill>
                <a:effectLst>
                  <a:outerShdw blurRad="63500" dir="3600000" algn="tl" rotWithShape="0">
                    <a:srgbClr val="000000">
                      <a:alpha val="70000"/>
                    </a:srgbClr>
                  </a:outerShdw>
                </a:effectLst>
                <a:latin typeface="+mj-lt"/>
              </a:rPr>
              <a:t>A vision </a:t>
            </a:r>
            <a:r>
              <a:rPr lang="en-US" sz="3600" b="1" kern="10" dirty="0">
                <a:ln w="18415" cmpd="sng">
                  <a:noFill/>
                  <a:prstDash val="solid"/>
                </a:ln>
                <a:solidFill>
                  <a:srgbClr val="952405"/>
                </a:solidFill>
                <a:effectLst>
                  <a:outerShdw blurRad="63500" dir="3600000" algn="tl" rotWithShape="0">
                    <a:srgbClr val="000000">
                      <a:alpha val="70000"/>
                    </a:srgbClr>
                  </a:outerShdw>
                </a:effectLst>
                <a:latin typeface="+mj-lt"/>
              </a:rPr>
              <a:t>c</a:t>
            </a:r>
            <a:r>
              <a:rPr lang="en-US" sz="3600" b="1" kern="10" dirty="0" smtClean="0">
                <a:ln w="18415" cmpd="sng">
                  <a:noFill/>
                  <a:prstDash val="solid"/>
                </a:ln>
                <a:solidFill>
                  <a:srgbClr val="952405"/>
                </a:solidFill>
                <a:effectLst>
                  <a:outerShdw blurRad="63500" dir="3600000" algn="tl" rotWithShape="0">
                    <a:srgbClr val="000000">
                      <a:alpha val="70000"/>
                    </a:srgbClr>
                  </a:outerShdw>
                </a:effectLst>
                <a:latin typeface="+mj-lt"/>
              </a:rPr>
              <a:t>ollaboratively are:</a:t>
            </a:r>
            <a:endParaRPr lang="en-US" sz="3600" b="1" kern="10" dirty="0">
              <a:ln w="18415" cmpd="sng">
                <a:noFill/>
                <a:prstDash val="solid"/>
              </a:ln>
              <a:solidFill>
                <a:srgbClr val="952405"/>
              </a:solidFill>
              <a:effectLst>
                <a:outerShdw blurRad="63500" dir="3600000" algn="tl" rotWithShape="0">
                  <a:srgbClr val="000000">
                    <a:alpha val="70000"/>
                  </a:srgbClr>
                </a:outerShdw>
              </a:effectLst>
              <a:latin typeface="+mj-lt"/>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4128" y="4302590"/>
            <a:ext cx="3225551" cy="230089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p:cNvSpPr/>
          <p:nvPr/>
        </p:nvSpPr>
        <p:spPr>
          <a:xfrm>
            <a:off x="1080120" y="2492896"/>
            <a:ext cx="5868144" cy="2585323"/>
          </a:xfrm>
          <a:prstGeom prst="rect">
            <a:avLst/>
          </a:prstGeom>
        </p:spPr>
        <p:txBody>
          <a:bodyPr wrap="square">
            <a:spAutoFit/>
          </a:bodyPr>
          <a:lstStyle/>
          <a:p>
            <a:pPr marL="742950" indent="-742950">
              <a:lnSpc>
                <a:spcPct val="150000"/>
              </a:lnSpc>
              <a:buFont typeface="+mj-lt"/>
              <a:buAutoNum type="arabicPeriod"/>
            </a:pPr>
            <a:r>
              <a:rPr lang="en-US" sz="3600" b="1" dirty="0"/>
              <a:t>Its Inherent </a:t>
            </a:r>
            <a:r>
              <a:rPr lang="en-US" sz="3600" b="1" dirty="0" smtClean="0"/>
              <a:t>Power</a:t>
            </a:r>
          </a:p>
          <a:p>
            <a:pPr marL="742950" indent="-742950">
              <a:lnSpc>
                <a:spcPct val="150000"/>
              </a:lnSpc>
              <a:buFont typeface="+mj-lt"/>
              <a:buAutoNum type="arabicPeriod"/>
            </a:pPr>
            <a:r>
              <a:rPr lang="en-US" sz="3600" b="1" dirty="0" smtClean="0"/>
              <a:t>Where </a:t>
            </a:r>
            <a:r>
              <a:rPr lang="en-US" sz="3600" b="1" dirty="0"/>
              <a:t>it comes </a:t>
            </a:r>
            <a:r>
              <a:rPr lang="en-US" sz="3600" b="1" dirty="0" smtClean="0"/>
              <a:t>from</a:t>
            </a:r>
          </a:p>
          <a:p>
            <a:pPr marL="742950" indent="-742950">
              <a:lnSpc>
                <a:spcPct val="150000"/>
              </a:lnSpc>
              <a:buFont typeface="+mj-lt"/>
              <a:buAutoNum type="arabicPeriod"/>
            </a:pPr>
            <a:r>
              <a:rPr lang="en-US" sz="3600" b="1" dirty="0" smtClean="0"/>
              <a:t>How </a:t>
            </a:r>
            <a:r>
              <a:rPr lang="en-US" sz="3600" b="1" dirty="0"/>
              <a:t>you hold on to </a:t>
            </a:r>
            <a:r>
              <a:rPr lang="en-US" sz="3600" b="1" dirty="0" smtClean="0"/>
              <a:t>it</a:t>
            </a:r>
            <a:endParaRPr lang="en-US" sz="3600" dirty="0"/>
          </a:p>
        </p:txBody>
      </p:sp>
      <p:sp>
        <p:nvSpPr>
          <p:cNvPr id="8" name="Rectangle 7"/>
          <p:cNvSpPr/>
          <p:nvPr/>
        </p:nvSpPr>
        <p:spPr>
          <a:xfrm>
            <a:off x="0" y="836712"/>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kern="10" dirty="0" smtClean="0">
                <a:ln w="18415" cmpd="sng">
                  <a:noFill/>
                  <a:prstDash val="solid"/>
                </a:ln>
                <a:solidFill>
                  <a:srgbClr val="952405"/>
                </a:solidFill>
                <a:effectLst>
                  <a:outerShdw blurRad="63500" dir="3600000" algn="tl" rotWithShape="0">
                    <a:srgbClr val="000000">
                      <a:alpha val="70000"/>
                    </a:srgbClr>
                  </a:outerShdw>
                </a:effectLst>
                <a:latin typeface="+mj-lt"/>
              </a:rPr>
              <a:t>Three Important Things </a:t>
            </a:r>
          </a:p>
          <a:p>
            <a:pPr algn="ctr"/>
            <a:r>
              <a:rPr lang="en-US" sz="3600" b="1" kern="10" dirty="0" smtClean="0">
                <a:ln w="18415" cmpd="sng">
                  <a:noFill/>
                  <a:prstDash val="solid"/>
                </a:ln>
                <a:solidFill>
                  <a:srgbClr val="952405"/>
                </a:solidFill>
                <a:effectLst>
                  <a:outerShdw blurRad="63500" dir="3600000" algn="tl" rotWithShape="0">
                    <a:srgbClr val="000000">
                      <a:alpha val="70000"/>
                    </a:srgbClr>
                  </a:outerShdw>
                </a:effectLst>
                <a:latin typeface="+mj-lt"/>
              </a:rPr>
              <a:t>about Vision</a:t>
            </a:r>
            <a:endParaRPr lang="en-US" sz="3600" b="1" kern="10" dirty="0">
              <a:ln w="18415" cmpd="sng">
                <a:noFill/>
                <a:prstDash val="solid"/>
              </a:ln>
              <a:solidFill>
                <a:srgbClr val="952405"/>
              </a:solidFill>
              <a:effectLst>
                <a:outerShdw blurRad="63500" dir="3600000" algn="tl" rotWithShape="0">
                  <a:srgbClr val="000000">
                    <a:alpha val="70000"/>
                  </a:srgbClr>
                </a:outerShdw>
              </a:effectLst>
              <a:latin typeface="+mj-lt"/>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0945" y="4512483"/>
            <a:ext cx="3225551" cy="230089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2605</TotalTime>
  <Words>1214</Words>
  <Application>Microsoft Macintosh PowerPoint</Application>
  <PresentationFormat>On-screen Show (4:3)</PresentationFormat>
  <Paragraphs>275</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Wingdings</vt:lpstr>
      <vt:lpstr>Arial</vt:lpstr>
      <vt:lpstr>Office Theme</vt:lpstr>
      <vt:lpstr>LEADERSHIP Certification  Program Level 1</vt:lpstr>
      <vt:lpstr>Visioning and Goal Setting</vt:lpstr>
      <vt:lpstr>A. Why Have a Vision?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Analyze and Discuss the Information</vt:lpstr>
      <vt:lpstr>6. Prioritize</vt:lpstr>
      <vt:lpstr>7. Consolidate an Action Plan </vt:lpstr>
      <vt:lpstr>PowerPoint Presentation</vt:lpstr>
      <vt:lpstr>2. Goals are about outcomes, not “busyness” </vt:lpstr>
      <vt:lpstr>3. The power of a goal</vt:lpstr>
      <vt:lpstr>4. Need for equity</vt:lpstr>
      <vt:lpstr>5. Align the strategies with the desired outcomes. </vt:lpstr>
      <vt:lpstr>6. Goals need to be measurable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Certification Program level 1</dc:title>
  <dc:creator>Erika</dc:creator>
  <cp:lastModifiedBy>Arrais, Raquel</cp:lastModifiedBy>
  <cp:revision>327</cp:revision>
  <dcterms:created xsi:type="dcterms:W3CDTF">2013-01-31T11:34:30Z</dcterms:created>
  <dcterms:modified xsi:type="dcterms:W3CDTF">2016-02-14T17:17:31Z</dcterms:modified>
</cp:coreProperties>
</file>