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60" r:id="rId5"/>
    <p:sldId id="261" r:id="rId6"/>
    <p:sldId id="262" r:id="rId7"/>
    <p:sldId id="285" r:id="rId8"/>
    <p:sldId id="289" r:id="rId9"/>
    <p:sldId id="290" r:id="rId10"/>
    <p:sldId id="291" r:id="rId11"/>
    <p:sldId id="292" r:id="rId12"/>
    <p:sldId id="287" r:id="rId13"/>
    <p:sldId id="293" r:id="rId14"/>
    <p:sldId id="294" r:id="rId15"/>
    <p:sldId id="270" r:id="rId16"/>
    <p:sldId id="271" r:id="rId17"/>
    <p:sldId id="272" r:id="rId18"/>
    <p:sldId id="273" r:id="rId19"/>
    <p:sldId id="274" r:id="rId20"/>
    <p:sldId id="275" r:id="rId21"/>
    <p:sldId id="296" r:id="rId22"/>
    <p:sldId id="288" r:id="rId23"/>
    <p:sldId id="295" r:id="rId24"/>
    <p:sldId id="278" r:id="rId25"/>
    <p:sldId id="297" r:id="rId26"/>
    <p:sldId id="279"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2E62"/>
    <a:srgbClr val="CC0E5F"/>
    <a:srgbClr val="E30F6A"/>
    <a:srgbClr val="276B01"/>
    <a:srgbClr val="389802"/>
    <a:srgbClr val="57257D"/>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41" autoAdjust="0"/>
    <p:restoredTop sz="76883" autoAdjust="0"/>
  </p:normalViewPr>
  <p:slideViewPr>
    <p:cSldViewPr>
      <p:cViewPr varScale="1">
        <p:scale>
          <a:sx n="47" d="100"/>
          <a:sy n="47" d="100"/>
        </p:scale>
        <p:origin x="1040" y="192"/>
      </p:cViewPr>
      <p:guideLst>
        <p:guide orient="horz" pos="2160"/>
        <p:guide pos="2880"/>
      </p:guideLst>
    </p:cSldViewPr>
  </p:slideViewPr>
  <p:notesTextViewPr>
    <p:cViewPr>
      <p:scale>
        <a:sx n="100" d="100"/>
        <a:sy n="100" d="100"/>
      </p:scale>
      <p:origin x="0" y="-368"/>
    </p:cViewPr>
  </p:notesTextViewPr>
  <p:notesViewPr>
    <p:cSldViewPr>
      <p:cViewPr>
        <p:scale>
          <a:sx n="61" d="100"/>
          <a:sy n="61" d="100"/>
        </p:scale>
        <p:origin x="2744" y="44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59316-E44D-4AAD-9CD5-48C5EAADFE5C}" type="datetimeFigureOut">
              <a:rPr lang="en-US" smtClean="0"/>
              <a:pPr/>
              <a:t>2/14/16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03A749-D255-455F-91E7-F1181C7AD37E}" type="slidenum">
              <a:rPr lang="en-US" smtClean="0"/>
              <a:pPr/>
              <a:t>‹#›</a:t>
            </a:fld>
            <a:endParaRPr lang="en-US"/>
          </a:p>
        </p:txBody>
      </p:sp>
    </p:spTree>
    <p:extLst>
      <p:ext uri="{BB962C8B-B14F-4D97-AF65-F5344CB8AC3E}">
        <p14:creationId xmlns:p14="http://schemas.microsoft.com/office/powerpoint/2010/main" val="402062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03A749-D255-455F-91E7-F1181C7AD37E}" type="slidenum">
              <a:rPr lang="en-US" smtClean="0"/>
              <a:pPr/>
              <a:t>1</a:t>
            </a:fld>
            <a:endParaRPr lang="en-US"/>
          </a:p>
        </p:txBody>
      </p:sp>
    </p:spTree>
    <p:extLst>
      <p:ext uri="{BB962C8B-B14F-4D97-AF65-F5344CB8AC3E}">
        <p14:creationId xmlns:p14="http://schemas.microsoft.com/office/powerpoint/2010/main" val="1984048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684213"/>
            <a:ext cx="4572000" cy="3429000"/>
          </a:xfrm>
        </p:spPr>
      </p:sp>
      <p:sp>
        <p:nvSpPr>
          <p:cNvPr id="3" name="Notes Placeholder 2"/>
          <p:cNvSpPr>
            <a:spLocks noGrp="1"/>
          </p:cNvSpPr>
          <p:nvPr>
            <p:ph type="body" idx="1"/>
          </p:nvPr>
        </p:nvSpPr>
        <p:spPr/>
        <p:txBody>
          <a:bodyPr>
            <a:normAutofit/>
          </a:bodyPr>
          <a:lstStyle/>
          <a:p>
            <a:r>
              <a:rPr lang="en-US" dirty="0" smtClean="0"/>
              <a:t>In the Simplified format, everything is aligned to the left margin, but the Salutation and the Closing line have been omitted. The Salutation and Closing lines help to make a letter more personal, so you will not want to use this format if you want a personal touch.</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10</a:t>
            </a:fld>
            <a:endParaRPr lang="en-US"/>
          </a:p>
        </p:txBody>
      </p:sp>
    </p:spTree>
    <p:extLst>
      <p:ext uri="{BB962C8B-B14F-4D97-AF65-F5344CB8AC3E}">
        <p14:creationId xmlns:p14="http://schemas.microsoft.com/office/powerpoint/2010/main" val="1989833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11960"/>
            <a:ext cx="5486400" cy="4114800"/>
          </a:xfrm>
        </p:spPr>
        <p:txBody>
          <a:bodyPr>
            <a:normAutofit/>
          </a:bodyPr>
          <a:lstStyle/>
          <a:p>
            <a:pPr algn="just"/>
            <a:r>
              <a:rPr lang="en-US" smtClean="0"/>
              <a:t>The </a:t>
            </a:r>
            <a:r>
              <a:rPr lang="en-US" dirty="0" smtClean="0"/>
              <a:t>last style is the Square Blocked format. For this type of letter, the date goes on the same line as the first line of the address. Beginning at the left margin, type the name of the person the letter is being addressed to. The date is then typed at the right margin. The Writer/Typist initials are typed at the right margin on the same line as the Title Line under the signature.</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11</a:t>
            </a:fld>
            <a:endParaRPr lang="en-US"/>
          </a:p>
        </p:txBody>
      </p:sp>
    </p:spTree>
    <p:extLst>
      <p:ext uri="{BB962C8B-B14F-4D97-AF65-F5344CB8AC3E}">
        <p14:creationId xmlns:p14="http://schemas.microsoft.com/office/powerpoint/2010/main" val="212528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250825"/>
            <a:ext cx="2743200" cy="2057400"/>
          </a:xfrm>
        </p:spPr>
      </p:sp>
      <p:sp>
        <p:nvSpPr>
          <p:cNvPr id="3" name="Notes Placeholder 2"/>
          <p:cNvSpPr>
            <a:spLocks noGrp="1"/>
          </p:cNvSpPr>
          <p:nvPr>
            <p:ph type="body" idx="1"/>
          </p:nvPr>
        </p:nvSpPr>
        <p:spPr>
          <a:xfrm>
            <a:off x="685800" y="2411760"/>
            <a:ext cx="5486400" cy="5974432"/>
          </a:xfrm>
        </p:spPr>
        <p:txBody>
          <a:bodyPr>
            <a:noAutofit/>
          </a:bodyPr>
          <a:lstStyle/>
          <a:p>
            <a:pPr algn="just"/>
            <a:r>
              <a:rPr lang="en-US" b="1" dirty="0" smtClean="0"/>
              <a:t>Parts of the Letter</a:t>
            </a:r>
          </a:p>
          <a:p>
            <a:pPr algn="just"/>
            <a:r>
              <a:rPr lang="en-US" b="1" dirty="0" smtClean="0"/>
              <a:t> </a:t>
            </a:r>
            <a:endParaRPr lang="en-US" dirty="0" smtClean="0"/>
          </a:p>
          <a:p>
            <a:pPr algn="just"/>
            <a:r>
              <a:rPr lang="en-US" dirty="0" smtClean="0"/>
              <a:t>Once you’ve chosen your format, you’re ready to begin typing your letter. The first part of a letter, after the letterhead </a:t>
            </a:r>
            <a:r>
              <a:rPr lang="en-US" b="1" dirty="0" smtClean="0"/>
              <a:t>( # 1)</a:t>
            </a:r>
            <a:r>
              <a:rPr lang="en-US" dirty="0" smtClean="0"/>
              <a:t>, is the date. When typing the date, always spell out the month. The order should be month, day and year with a comma after the day. </a:t>
            </a:r>
            <a:r>
              <a:rPr lang="en-US" b="1" dirty="0" smtClean="0"/>
              <a:t>( # 2)</a:t>
            </a:r>
            <a:endParaRPr lang="en-US" dirty="0" smtClean="0"/>
          </a:p>
          <a:p>
            <a:pPr algn="just"/>
            <a:r>
              <a:rPr lang="en-US" dirty="0" smtClean="0"/>
              <a:t> </a:t>
            </a:r>
          </a:p>
          <a:p>
            <a:pPr algn="just"/>
            <a:r>
              <a:rPr lang="en-US" dirty="0" smtClean="0"/>
              <a:t>The inside address should be identical to the address on the envelope and typed four lines below the date, single-spaced at the left margin. </a:t>
            </a:r>
            <a:r>
              <a:rPr lang="en-US" b="1" dirty="0" smtClean="0"/>
              <a:t>( # 3)</a:t>
            </a:r>
            <a:r>
              <a:rPr lang="en-US" dirty="0" smtClean="0"/>
              <a:t> The first line of the address is the name of the person to whom the letter is going. Their title belongs on the same line as their name if the title is short, or typed on the line below their name. After the name and title, type the name of the organization. If you’re sending the letter to a specific department, this will be typed on the line below the organization’s title. Then comes the address. Use the two-letter abbreviation when typing a state’s name, followed by the zip code without a comma between them. </a:t>
            </a:r>
          </a:p>
          <a:p>
            <a:pPr algn="just"/>
            <a:r>
              <a:rPr lang="en-US" dirty="0" smtClean="0"/>
              <a:t> </a:t>
            </a:r>
          </a:p>
          <a:p>
            <a:pPr algn="just"/>
            <a:r>
              <a:rPr lang="en-US" dirty="0" smtClean="0"/>
              <a:t>If your letter is addressed to an organization, but you want a specific person to handle it, use an attention line. </a:t>
            </a:r>
            <a:r>
              <a:rPr lang="en-US" b="1" dirty="0" smtClean="0"/>
              <a:t>( # 4)</a:t>
            </a:r>
            <a:r>
              <a:rPr lang="en-US" dirty="0" smtClean="0"/>
              <a:t> The attention line is typed either in all capitals or is underlined. Most letters will not have an Attention Line.</a:t>
            </a:r>
          </a:p>
          <a:p>
            <a:pPr algn="just"/>
            <a:r>
              <a:rPr lang="en-US" dirty="0" smtClean="0"/>
              <a:t> </a:t>
            </a:r>
          </a:p>
          <a:p>
            <a:pPr algn="just"/>
            <a:r>
              <a:rPr lang="en-US" dirty="0" smtClean="0"/>
              <a:t>The salutation is the greeting to the addressee and is placed two lines below the inside address, beginning at the left margin. </a:t>
            </a:r>
            <a:r>
              <a:rPr lang="en-US" b="1" dirty="0" smtClean="0"/>
              <a:t>( # 5)</a:t>
            </a:r>
            <a:r>
              <a:rPr lang="en-US" dirty="0" smtClean="0"/>
              <a:t> The salutation usually begins with </a:t>
            </a:r>
            <a:r>
              <a:rPr lang="en-US" i="1" dirty="0" smtClean="0"/>
              <a:t>dear</a:t>
            </a:r>
            <a:r>
              <a:rPr lang="en-US" dirty="0" smtClean="0"/>
              <a:t> and ends with a colon. A first name can be used unless you are uncertain whether it’s appropriate to call someone by his or her first name. In that case, use their title and last name until they ask you to use their first name or if they sign their letters with just their first name when they are writing you. No title or other designation should be used after a name in the salutation. </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12</a:t>
            </a:fld>
            <a:endParaRPr lang="en-US"/>
          </a:p>
        </p:txBody>
      </p:sp>
    </p:spTree>
    <p:extLst>
      <p:ext uri="{BB962C8B-B14F-4D97-AF65-F5344CB8AC3E}">
        <p14:creationId xmlns:p14="http://schemas.microsoft.com/office/powerpoint/2010/main" val="47496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323850"/>
            <a:ext cx="2743200" cy="2057400"/>
          </a:xfrm>
        </p:spPr>
      </p:sp>
      <p:sp>
        <p:nvSpPr>
          <p:cNvPr id="3" name="Notes Placeholder 2"/>
          <p:cNvSpPr>
            <a:spLocks noGrp="1"/>
          </p:cNvSpPr>
          <p:nvPr>
            <p:ph type="body" idx="1"/>
          </p:nvPr>
        </p:nvSpPr>
        <p:spPr>
          <a:xfrm>
            <a:off x="685800" y="2555776"/>
            <a:ext cx="5486400" cy="5902424"/>
          </a:xfrm>
        </p:spPr>
        <p:txBody>
          <a:bodyPr>
            <a:normAutofit/>
          </a:bodyPr>
          <a:lstStyle/>
          <a:p>
            <a:pPr algn="just"/>
            <a:r>
              <a:rPr lang="en-US" dirty="0" smtClean="0"/>
              <a:t>A subject line </a:t>
            </a:r>
            <a:r>
              <a:rPr lang="en-US" b="1" dirty="0" smtClean="0"/>
              <a:t>( # 6)</a:t>
            </a:r>
            <a:r>
              <a:rPr lang="en-US" dirty="0" smtClean="0"/>
              <a:t> is used to summarize the content of a letter in a few words. It clues the reader into what your letter is about. You will not use the subject line in all letters, but when you choose to, it is placed two lines below the salutation. Place it against the left margin or indented five spaces if your paragraphs are also indented. Like the attention line, the subject line should be either capitalized or underlined. You may or may not want to type out the word “subject.” If you choose to type “subject” out, put a colon after it and before you type out subject.</a:t>
            </a:r>
          </a:p>
          <a:p>
            <a:pPr algn="just"/>
            <a:r>
              <a:rPr lang="en-US" dirty="0" smtClean="0"/>
              <a:t> </a:t>
            </a:r>
          </a:p>
          <a:p>
            <a:pPr algn="just"/>
            <a:r>
              <a:rPr lang="en-US" dirty="0" smtClean="0"/>
              <a:t>The next part of your letter is the body. </a:t>
            </a:r>
            <a:r>
              <a:rPr lang="en-US" b="1" dirty="0" smtClean="0"/>
              <a:t>( # 7)</a:t>
            </a:r>
            <a:r>
              <a:rPr lang="en-US" dirty="0" smtClean="0"/>
              <a:t> This is the actual “letter.” We’ll talk more in depth later about the </a:t>
            </a:r>
            <a:r>
              <a:rPr lang="en-US" i="1" dirty="0" smtClean="0"/>
              <a:t>how </a:t>
            </a:r>
            <a:r>
              <a:rPr lang="en-US" i="1" dirty="0" err="1" smtClean="0"/>
              <a:t>tos</a:t>
            </a:r>
            <a:r>
              <a:rPr lang="en-US" i="1" dirty="0" smtClean="0"/>
              <a:t> </a:t>
            </a:r>
            <a:r>
              <a:rPr lang="en-US" dirty="0" smtClean="0"/>
              <a:t>of writing the letter and what to include or not include. Each line is single spaced with double spacing between the paragraphs. Paragraphs are indented only in the Modified Block format. </a:t>
            </a:r>
          </a:p>
          <a:p>
            <a:pPr algn="just"/>
            <a:r>
              <a:rPr lang="en-US" dirty="0" smtClean="0"/>
              <a:t> </a:t>
            </a:r>
          </a:p>
          <a:p>
            <a:pPr algn="just"/>
            <a:r>
              <a:rPr lang="en-US" dirty="0" smtClean="0"/>
              <a:t>When you want to include information in your letter, like a short report on statistics or a few lines with the costs for a retreat—any special data, you can use special paragraphing. </a:t>
            </a:r>
            <a:r>
              <a:rPr lang="en-US" b="1" dirty="0" smtClean="0"/>
              <a:t>( # 8)</a:t>
            </a:r>
            <a:r>
              <a:rPr lang="en-US" dirty="0" smtClean="0"/>
              <a:t> Every line of the information is indented five-spaces on the left and right. This sets it off and draws the eye to the information. </a:t>
            </a:r>
          </a:p>
          <a:p>
            <a:pPr algn="just"/>
            <a:r>
              <a:rPr lang="en-US" dirty="0" smtClean="0"/>
              <a:t> </a:t>
            </a:r>
          </a:p>
          <a:p>
            <a:pPr algn="just"/>
            <a:r>
              <a:rPr lang="en-US" dirty="0" smtClean="0"/>
              <a:t>Once you’ve finished writing the body of the letter, it’s time to close. A simple closing line follows two spaces after the body of the letter. </a:t>
            </a:r>
            <a:r>
              <a:rPr lang="en-US" b="1" dirty="0" smtClean="0"/>
              <a:t>( # 9)</a:t>
            </a:r>
            <a:r>
              <a:rPr lang="en-US" dirty="0" smtClean="0"/>
              <a:t> In many cases, people tend to use “Sincerely” or “Sincerely yours.” Because you are writing on behalf of a ministry, you may want to include “In His service” or something similar. Capitalize the first word of your closing, but no other words are capitalized. (An exception is for words referring to God.) A comma follows your closing, unless you choose to use open punctuation in which case you use neither a colon after the salutation or a comma after the closing.  The only time a comma is used after the salutation is in personal correspondence. </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13</a:t>
            </a:fld>
            <a:endParaRPr lang="en-US"/>
          </a:p>
        </p:txBody>
      </p:sp>
    </p:spTree>
    <p:extLst>
      <p:ext uri="{BB962C8B-B14F-4D97-AF65-F5344CB8AC3E}">
        <p14:creationId xmlns:p14="http://schemas.microsoft.com/office/powerpoint/2010/main" val="147775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2743200" cy="2057400"/>
          </a:xfrm>
        </p:spPr>
      </p:sp>
      <p:sp>
        <p:nvSpPr>
          <p:cNvPr id="3" name="Notes Placeholder 2"/>
          <p:cNvSpPr>
            <a:spLocks noGrp="1"/>
          </p:cNvSpPr>
          <p:nvPr>
            <p:ph type="body" idx="1"/>
          </p:nvPr>
        </p:nvSpPr>
        <p:spPr>
          <a:xfrm>
            <a:off x="685800" y="2483768"/>
            <a:ext cx="5486400" cy="5974432"/>
          </a:xfrm>
        </p:spPr>
        <p:txBody>
          <a:bodyPr>
            <a:normAutofit/>
          </a:bodyPr>
          <a:lstStyle/>
          <a:p>
            <a:pPr algn="just"/>
            <a:r>
              <a:rPr lang="en-US" dirty="0" smtClean="0"/>
              <a:t>Four spaces below the closing is the title line. Here is where you type your name </a:t>
            </a:r>
            <a:r>
              <a:rPr lang="en-US" b="1" dirty="0" smtClean="0"/>
              <a:t>( # 10)</a:t>
            </a:r>
            <a:r>
              <a:rPr lang="en-US" dirty="0" smtClean="0"/>
              <a:t> and either next to your name or on the line below it type your title (i.e. Women’s Ministries Director). </a:t>
            </a:r>
            <a:r>
              <a:rPr lang="en-US" b="1" dirty="0" smtClean="0"/>
              <a:t>( # 11)</a:t>
            </a:r>
            <a:r>
              <a:rPr lang="en-US" dirty="0" smtClean="0"/>
              <a:t> Your signature is written in the four spaces between your closing line and your title line. Sign your name the way it is typed on the closing line except in cases where people might know you well enough to just sign your first name or a shortened version of your name which you go by.</a:t>
            </a:r>
          </a:p>
          <a:p>
            <a:pPr algn="just"/>
            <a:r>
              <a:rPr lang="en-US" dirty="0" smtClean="0"/>
              <a:t> </a:t>
            </a:r>
          </a:p>
          <a:p>
            <a:pPr algn="just"/>
            <a:r>
              <a:rPr lang="en-US" dirty="0" smtClean="0"/>
              <a:t>When the letter has been written by one person and typed by another, you will need to include the Writer/Typist information. </a:t>
            </a:r>
            <a:r>
              <a:rPr lang="en-US" b="1" dirty="0" smtClean="0"/>
              <a:t>( # 12)</a:t>
            </a:r>
            <a:r>
              <a:rPr lang="en-US" dirty="0" smtClean="0"/>
              <a:t> This information is typed two spaces below the title line. The initials of the person who wrote the letter, who the letter is from, are typed in capital letters followed by either a colon or slash. Then they typist’s initial’s are typed in small letters next to it.</a:t>
            </a:r>
          </a:p>
          <a:p>
            <a:pPr algn="just"/>
            <a:r>
              <a:rPr lang="en-US" dirty="0" smtClean="0"/>
              <a:t> </a:t>
            </a:r>
          </a:p>
          <a:p>
            <a:pPr algn="just"/>
            <a:r>
              <a:rPr lang="en-US" dirty="0" smtClean="0"/>
              <a:t>If you are including anything in your letter, copies of reports, a handout, brochures, any other material besides the letter, you will need to type an enclosure note. </a:t>
            </a:r>
            <a:r>
              <a:rPr lang="en-US" b="1" dirty="0" smtClean="0"/>
              <a:t>( # 13)</a:t>
            </a:r>
            <a:r>
              <a:rPr lang="en-US" dirty="0" smtClean="0"/>
              <a:t> Single-spaced below the writer/typist information or double-spaced below the title line if there is no writer/typist information, the first letter is capitalized. If there are more than one enclosure, type “Enclosures” with the number of enclosures in parentheses afterward.</a:t>
            </a:r>
          </a:p>
          <a:p>
            <a:pPr algn="just"/>
            <a:r>
              <a:rPr lang="en-US" dirty="0" smtClean="0"/>
              <a:t> </a:t>
            </a:r>
          </a:p>
          <a:p>
            <a:pPr algn="just"/>
            <a:r>
              <a:rPr lang="en-US" dirty="0" smtClean="0"/>
              <a:t>There will be times when you will want to send a copy of your letter to someone else. Single-spaced below the enclosure notation or the writer/typist initials, simply type, ”cc”, in small letters, followed by the name or names of the people receiving the copy. </a:t>
            </a:r>
            <a:r>
              <a:rPr lang="en-US" b="1" dirty="0" smtClean="0"/>
              <a:t>( # 14)</a:t>
            </a:r>
            <a:r>
              <a:rPr lang="en-US" dirty="0" smtClean="0"/>
              <a:t> If the copy is going into a file, type, “file” (“cc” stands for “carbon copy”.) Often people will make a check next to each name on the original letter when they send the copy or place it in a file, to show that the copy was sent.</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14</a:t>
            </a:fld>
            <a:endParaRPr lang="en-US"/>
          </a:p>
        </p:txBody>
      </p:sp>
    </p:spTree>
    <p:extLst>
      <p:ext uri="{BB962C8B-B14F-4D97-AF65-F5344CB8AC3E}">
        <p14:creationId xmlns:p14="http://schemas.microsoft.com/office/powerpoint/2010/main" val="712786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15816"/>
            <a:ext cx="5486400" cy="5542384"/>
          </a:xfrm>
        </p:spPr>
        <p:txBody>
          <a:bodyPr>
            <a:noAutofit/>
          </a:bodyPr>
          <a:lstStyle/>
          <a:p>
            <a:pPr algn="just"/>
            <a:r>
              <a:rPr lang="en-US" dirty="0" smtClean="0"/>
              <a:t>When your letter runs into two pages, you will want to place a heading on the second page.  Begin four to six lines from the top of the second page and type the full name of the person the letter is being addressed to, the date of the letter and the page number. </a:t>
            </a:r>
          </a:p>
          <a:p>
            <a:pPr algn="just"/>
            <a:endParaRPr lang="en-US" dirty="0" smtClean="0"/>
          </a:p>
          <a:p>
            <a:pPr algn="just"/>
            <a:r>
              <a:rPr lang="en-US" dirty="0" smtClean="0"/>
              <a:t>This information can be:</a:t>
            </a:r>
          </a:p>
          <a:p>
            <a:pPr marL="511175" indent="-285750" algn="just">
              <a:buFont typeface="Wingdings" charset="2"/>
              <a:buChar char="§"/>
            </a:pPr>
            <a:r>
              <a:rPr lang="en-US" dirty="0" smtClean="0"/>
              <a:t>typed on separate lines all at the left margin </a:t>
            </a:r>
            <a:r>
              <a:rPr lang="en-US" b="1" dirty="0" smtClean="0"/>
              <a:t>( # 1)</a:t>
            </a:r>
            <a:endParaRPr lang="en-US" dirty="0" smtClean="0"/>
          </a:p>
          <a:p>
            <a:pPr marL="511175" indent="-285750" algn="just">
              <a:buFont typeface="Wingdings" charset="2"/>
              <a:buChar char="§"/>
            </a:pPr>
            <a:r>
              <a:rPr lang="en-US" dirty="0" smtClean="0"/>
              <a:t>in a single line with a comma between each item </a:t>
            </a:r>
            <a:r>
              <a:rPr lang="en-US" b="1" dirty="0" smtClean="0"/>
              <a:t>( # 2)</a:t>
            </a:r>
            <a:endParaRPr lang="en-US" dirty="0" smtClean="0"/>
          </a:p>
          <a:p>
            <a:pPr marL="511175" indent="-285750" algn="just">
              <a:buFont typeface="Wingdings" charset="2"/>
              <a:buChar char="§"/>
              <a:tabLst>
                <a:tab pos="511175" algn="l"/>
              </a:tabLst>
            </a:pPr>
            <a:r>
              <a:rPr lang="en-US" dirty="0" smtClean="0"/>
              <a:t>with the name at the left margin the page number at the right margin and the date centered in between the two, all on the same line </a:t>
            </a:r>
            <a:r>
              <a:rPr lang="en-US" b="1" dirty="0" smtClean="0"/>
              <a:t>( # 3)</a:t>
            </a:r>
            <a:endParaRPr lang="en-US" dirty="0" smtClean="0"/>
          </a:p>
          <a:p>
            <a:pPr algn="just"/>
            <a:endParaRPr lang="en-US" dirty="0" smtClean="0"/>
          </a:p>
          <a:p>
            <a:pPr algn="just"/>
            <a:r>
              <a:rPr lang="en-US" dirty="0" smtClean="0"/>
              <a:t>Once completed your letter needs to be centered on the page.  As a rule you center your letter based on the white space available on your letterhead paper.  If typing on a computer you can use your zoom to look at the entire page and decide if you need to move up or down on your page.   This is important since you do not want your letter to be too high up or low down leaving a large amount of white space which can make your letter look unprofessional.</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15</a:t>
            </a:fld>
            <a:endParaRPr lang="en-US"/>
          </a:p>
        </p:txBody>
      </p:sp>
    </p:spTree>
    <p:extLst>
      <p:ext uri="{BB962C8B-B14F-4D97-AF65-F5344CB8AC3E}">
        <p14:creationId xmlns:p14="http://schemas.microsoft.com/office/powerpoint/2010/main" val="806517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395288"/>
            <a:ext cx="2286000" cy="1714500"/>
          </a:xfrm>
        </p:spPr>
      </p:sp>
      <p:sp>
        <p:nvSpPr>
          <p:cNvPr id="3" name="Notes Placeholder 2"/>
          <p:cNvSpPr>
            <a:spLocks noGrp="1"/>
          </p:cNvSpPr>
          <p:nvPr>
            <p:ph type="body" idx="1"/>
          </p:nvPr>
        </p:nvSpPr>
        <p:spPr>
          <a:xfrm>
            <a:off x="476672" y="2195736"/>
            <a:ext cx="5976664" cy="6480720"/>
          </a:xfrm>
        </p:spPr>
        <p:txBody>
          <a:bodyPr>
            <a:normAutofit lnSpcReduction="10000"/>
          </a:bodyPr>
          <a:lstStyle/>
          <a:p>
            <a:pPr algn="just"/>
            <a:r>
              <a:rPr lang="en-US" b="1" dirty="0" smtClean="0"/>
              <a:t>Writing the Letter</a:t>
            </a:r>
          </a:p>
          <a:p>
            <a:pPr algn="just"/>
            <a:r>
              <a:rPr lang="en-US" dirty="0" smtClean="0"/>
              <a:t> </a:t>
            </a:r>
          </a:p>
          <a:p>
            <a:pPr algn="just"/>
            <a:r>
              <a:rPr lang="en-US" dirty="0" smtClean="0"/>
              <a:t>Now it’s time to write the body of the letter. How do you make it sound professional without sounding stuffy? How do you write a letter that will make sense and help the reader to understand what you’re trying to convey?</a:t>
            </a:r>
          </a:p>
          <a:p>
            <a:pPr algn="just"/>
            <a:r>
              <a:rPr lang="en-US" dirty="0" smtClean="0"/>
              <a:t> </a:t>
            </a:r>
          </a:p>
          <a:p>
            <a:pPr algn="just"/>
            <a:r>
              <a:rPr lang="en-US" dirty="0" smtClean="0"/>
              <a:t>One of the biggest mistakes a letter writer can make is to attempt to make the letter sound professional. Using big words or “professional-sounding” jargon can quickly cause the reader to miss the points and disregard the letter. Instead, keep it simple. Relax. The best letters are ones written with a natural tone, like you are talking to someone. This makes the letter personal and friendly. When we attempt to sound business-like or formal the letter will come across stilted and stiff. Avoid using phrases and jargon that the reader may not understand. Language that is typical of one area might not be understood in another region. Religious phrases make sense to those of us in ministry, but might not to someone in the community to whom you are writing. </a:t>
            </a:r>
          </a:p>
          <a:p>
            <a:pPr algn="just"/>
            <a:r>
              <a:rPr lang="en-US" dirty="0" smtClean="0"/>
              <a:t> </a:t>
            </a:r>
          </a:p>
          <a:p>
            <a:pPr algn="just"/>
            <a:r>
              <a:rPr lang="en-US" dirty="0" smtClean="0"/>
              <a:t>Keep the tone of the letter relaxed and positive. Avoid sounding critical or complaining. There may be times when you will have to write a letter of complaint or when you will feel critical of something, but attempt to write the letter from a positive view. Point out things that are positive. Thank the person for what they’ve contributed. Then carefully make suggestions of what could be done in the future to make the situation better. A letter that is critical or complaining will put the reader on the defensive. Write the letter remembering that we are all a part of the same team, God’s team. We need to work together, encouraging one another and looking for ways to work in unity. </a:t>
            </a:r>
          </a:p>
          <a:p>
            <a:pPr algn="just"/>
            <a:r>
              <a:rPr lang="en-US" dirty="0" smtClean="0"/>
              <a:t> </a:t>
            </a:r>
          </a:p>
          <a:p>
            <a:pPr algn="just"/>
            <a:r>
              <a:rPr lang="en-US" dirty="0" smtClean="0"/>
              <a:t>Before you begin writing your letter, </a:t>
            </a:r>
            <a:r>
              <a:rPr lang="en-US" b="1" dirty="0" smtClean="0"/>
              <a:t>organize your thoughts. What do you want to say? What are the key points you want to make? You may want to write an outline of what you want to share to refer to as you type your letter.  Organize your key points in the order of their importance.  You’ll want to make sure you information is logical, complete, and concise.</a:t>
            </a:r>
            <a:r>
              <a:rPr lang="en-US" dirty="0" smtClean="0"/>
              <a:t> </a:t>
            </a:r>
          </a:p>
          <a:p>
            <a:pPr algn="just"/>
            <a:r>
              <a:rPr lang="en-US" dirty="0" smtClean="0"/>
              <a:t> </a:t>
            </a:r>
          </a:p>
          <a:p>
            <a:pPr algn="just"/>
            <a:r>
              <a:rPr lang="en-US" dirty="0" smtClean="0"/>
              <a:t>Make your point in the first sentence of each paragraph. Then explain or build on the point in the rest of the paragraph. Each point should be a new paragraph. Your opening paragraph should draw the reader in, causing them to want to read the rest of the letter. In your closing paragraph, remind the reader of any action you want them to make. You don’t need to reiterate all your points.  Many people attempt to keep their letter to one page. A person may tend to skim a long letter instead of reading it in its entirety.</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16</a:t>
            </a:fld>
            <a:endParaRPr lang="en-US"/>
          </a:p>
        </p:txBody>
      </p:sp>
    </p:spTree>
    <p:extLst>
      <p:ext uri="{BB962C8B-B14F-4D97-AF65-F5344CB8AC3E}">
        <p14:creationId xmlns:p14="http://schemas.microsoft.com/office/powerpoint/2010/main" val="1063765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563888"/>
            <a:ext cx="5486400" cy="4894312"/>
          </a:xfrm>
        </p:spPr>
        <p:txBody>
          <a:bodyPr>
            <a:noAutofit/>
          </a:bodyPr>
          <a:lstStyle/>
          <a:p>
            <a:r>
              <a:rPr lang="en-US" dirty="0" smtClean="0"/>
              <a:t>The most common uses for punctuation include the following list:</a:t>
            </a:r>
          </a:p>
          <a:p>
            <a:r>
              <a:rPr lang="en-US" dirty="0" smtClean="0"/>
              <a:t> </a:t>
            </a:r>
          </a:p>
          <a:p>
            <a:pPr marL="463550" indent="-238125">
              <a:buFont typeface="Arial"/>
              <a:buChar char="•"/>
              <a:tabLst>
                <a:tab pos="1139825" algn="l"/>
              </a:tabLst>
            </a:pPr>
            <a:r>
              <a:rPr lang="en-US" dirty="0" smtClean="0"/>
              <a:t>Colon (:)	A colon is used after a word introducing a quotation, explanation, example or a series. (Like this series of explanations on punctuation and the above colon.)</a:t>
            </a:r>
          </a:p>
          <a:p>
            <a:pPr marL="225425"/>
            <a:endParaRPr lang="en-US" dirty="0" smtClean="0"/>
          </a:p>
          <a:p>
            <a:pPr marL="463550" indent="-238125">
              <a:buFont typeface="Arial"/>
              <a:buChar char="•"/>
              <a:tabLst>
                <a:tab pos="1139825" algn="l"/>
              </a:tabLst>
            </a:pPr>
            <a:r>
              <a:rPr lang="en-US" dirty="0" smtClean="0"/>
              <a:t>Comma (,)</a:t>
            </a:r>
            <a:r>
              <a:rPr lang="en-US" baseline="0" dirty="0" smtClean="0"/>
              <a:t> </a:t>
            </a:r>
            <a:r>
              <a:rPr lang="en-US" dirty="0" smtClean="0"/>
              <a:t>Commas are used to indicate a separation of ideas or elements in a sentence. Commas go between items in a list. If there are three items or more, place a comma before the word “and”. </a:t>
            </a:r>
            <a:br>
              <a:rPr lang="en-US" dirty="0" smtClean="0"/>
            </a:br>
            <a:r>
              <a:rPr lang="en-US" dirty="0" smtClean="0"/>
              <a:t/>
            </a:r>
            <a:br>
              <a:rPr lang="en-US" dirty="0" smtClean="0"/>
            </a:br>
            <a:r>
              <a:rPr lang="en-US" dirty="0" smtClean="0"/>
              <a:t>Example: “Several women from our church will be attending the retreat including: Pam, Tina, Eileen, and Jody.”   </a:t>
            </a:r>
          </a:p>
          <a:p>
            <a:pPr marL="463550" indent="-238125">
              <a:buFont typeface="Arial"/>
              <a:buChar char="•"/>
              <a:tabLst>
                <a:tab pos="1139825" algn="l"/>
              </a:tabLst>
            </a:pPr>
            <a:endParaRPr lang="en-US" dirty="0" smtClean="0"/>
          </a:p>
          <a:p>
            <a:pPr marL="225425" indent="0">
              <a:buFont typeface="Arial"/>
              <a:buNone/>
              <a:tabLst>
                <a:tab pos="1139825" algn="l"/>
              </a:tabLst>
            </a:pPr>
            <a:r>
              <a:rPr lang="en-US" dirty="0" smtClean="0"/>
              <a:t>Commas are also used to set off a name when the sentence would be complete without the name. Example:  “My oldest son, Joshua, will be managing the sound board.” Or “My son Joshua will be managing the sound board.” In the first sentence, I only have one oldest son. So the sentence would be complete without his name. But because I have two sons, the second sentence needs Joshua’s name to distinguish which son I’m talking about.</a:t>
            </a:r>
          </a:p>
          <a:p>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17</a:t>
            </a:fld>
            <a:endParaRPr lang="en-US"/>
          </a:p>
        </p:txBody>
      </p:sp>
    </p:spTree>
    <p:extLst>
      <p:ext uri="{BB962C8B-B14F-4D97-AF65-F5344CB8AC3E}">
        <p14:creationId xmlns:p14="http://schemas.microsoft.com/office/powerpoint/2010/main" val="1990178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491880"/>
            <a:ext cx="5486400" cy="4102224"/>
          </a:xfrm>
        </p:spPr>
        <p:txBody>
          <a:bodyPr>
            <a:normAutofit/>
          </a:bodyPr>
          <a:lstStyle/>
          <a:p>
            <a:pPr marL="396875" indent="-171450" algn="just">
              <a:buFont typeface="Arial"/>
              <a:buChar char="•"/>
              <a:tabLst>
                <a:tab pos="1139825" algn="l"/>
              </a:tabLst>
            </a:pPr>
            <a:r>
              <a:rPr lang="en-US" dirty="0" smtClean="0"/>
              <a:t>Dash (—) The dash should be used sparingly in correspondence. It is used to set off clauses or to set off a thought repeated for emphasis or to introduce a series.  Use two hyphens if handwriting or using a typewriter; on a computer use the </a:t>
            </a:r>
            <a:r>
              <a:rPr lang="en-US" dirty="0" err="1" smtClean="0"/>
              <a:t>em</a:t>
            </a:r>
            <a:r>
              <a:rPr lang="en-US" dirty="0" smtClean="0"/>
              <a:t>-dash.</a:t>
            </a:r>
          </a:p>
          <a:p>
            <a:pPr marL="225425" algn="just">
              <a:tabLst>
                <a:tab pos="1139825" algn="l"/>
              </a:tabLst>
            </a:pPr>
            <a:r>
              <a:rPr lang="en-US" dirty="0" smtClean="0"/>
              <a:t> </a:t>
            </a:r>
          </a:p>
          <a:p>
            <a:pPr marL="396875" indent="-171450" algn="just">
              <a:buFont typeface="Arial"/>
              <a:buChar char="•"/>
              <a:tabLst>
                <a:tab pos="1828800" algn="l"/>
              </a:tabLst>
            </a:pPr>
            <a:r>
              <a:rPr lang="en-US" dirty="0" smtClean="0"/>
              <a:t>Ellipsis Points (…) Three periods are used in the middle or beginning of a sentence to indicate omitted material. Four periods are used at the end of the sentence with one point representing the period.</a:t>
            </a:r>
          </a:p>
          <a:p>
            <a:pPr marL="225425" algn="just">
              <a:tabLst>
                <a:tab pos="1139825" algn="l"/>
              </a:tabLst>
            </a:pPr>
            <a:r>
              <a:rPr lang="en-US" dirty="0" smtClean="0"/>
              <a:t> </a:t>
            </a:r>
          </a:p>
          <a:p>
            <a:pPr marL="396875" indent="-171450" algn="just">
              <a:buFont typeface="Arial"/>
              <a:buChar char="•"/>
              <a:tabLst>
                <a:tab pos="2054225" algn="l"/>
              </a:tabLst>
            </a:pPr>
            <a:r>
              <a:rPr lang="en-US" dirty="0" smtClean="0"/>
              <a:t>Exclamation point (!) An exclamation point is used at the end of a sentence to indicate emphasis. It should also be used sparingly in correspondence.  In some languages it appears at the beginning of the sentence also.</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18</a:t>
            </a:fld>
            <a:endParaRPr lang="en-US"/>
          </a:p>
        </p:txBody>
      </p:sp>
    </p:spTree>
    <p:extLst>
      <p:ext uri="{BB962C8B-B14F-4D97-AF65-F5344CB8AC3E}">
        <p14:creationId xmlns:p14="http://schemas.microsoft.com/office/powerpoint/2010/main" val="1798418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114800" cy="3086100"/>
          </a:xfrm>
        </p:spPr>
      </p:sp>
      <p:sp>
        <p:nvSpPr>
          <p:cNvPr id="3" name="Notes Placeholder 2"/>
          <p:cNvSpPr>
            <a:spLocks noGrp="1"/>
          </p:cNvSpPr>
          <p:nvPr>
            <p:ph type="body" idx="1"/>
          </p:nvPr>
        </p:nvSpPr>
        <p:spPr>
          <a:xfrm>
            <a:off x="685800" y="3923928"/>
            <a:ext cx="5486400" cy="4534272"/>
          </a:xfrm>
        </p:spPr>
        <p:txBody>
          <a:bodyPr>
            <a:normAutofit/>
          </a:bodyPr>
          <a:lstStyle/>
          <a:p>
            <a:pPr marL="463550" indent="-238125" algn="just">
              <a:buFont typeface="Arial"/>
              <a:buChar char="•"/>
              <a:tabLst>
                <a:tab pos="1377950" algn="l"/>
              </a:tabLst>
            </a:pPr>
            <a:r>
              <a:rPr lang="en-US" dirty="0" smtClean="0"/>
              <a:t>Hyphen (-) A hyphen is used in between the parts of a compound word or name. It is also used between syllables of a word that is divided at the end of a line.</a:t>
            </a:r>
          </a:p>
          <a:p>
            <a:pPr marL="463550" indent="-238125" algn="just">
              <a:tabLst>
                <a:tab pos="1139825" algn="l"/>
              </a:tabLst>
            </a:pPr>
            <a:r>
              <a:rPr lang="en-US" dirty="0" smtClean="0"/>
              <a:t> </a:t>
            </a:r>
          </a:p>
          <a:p>
            <a:pPr marL="463550" indent="-238125" algn="just">
              <a:buFont typeface="Arial"/>
              <a:buChar char="•"/>
              <a:tabLst>
                <a:tab pos="1603375" algn="l"/>
              </a:tabLst>
            </a:pPr>
            <a:r>
              <a:rPr lang="en-US" dirty="0" smtClean="0"/>
              <a:t>Parentheses ( ) When you would like to enclose an explanation, use parentheses. Brackets are used to set off items inside of parentheses.</a:t>
            </a:r>
          </a:p>
          <a:p>
            <a:pPr marL="463550" indent="-238125" algn="just">
              <a:tabLst>
                <a:tab pos="1139825" algn="l"/>
              </a:tabLst>
            </a:pPr>
            <a:r>
              <a:rPr lang="en-US" dirty="0" smtClean="0"/>
              <a:t> </a:t>
            </a:r>
          </a:p>
          <a:p>
            <a:pPr marL="463550" indent="-238125" algn="just">
              <a:buFont typeface="Arial"/>
              <a:buChar char="•"/>
              <a:tabLst>
                <a:tab pos="1377950" algn="l"/>
              </a:tabLst>
            </a:pPr>
            <a:r>
              <a:rPr lang="en-US" dirty="0" smtClean="0"/>
              <a:t>Period (.) A period is used to indicate the end of a sentence and the end of an abbreviation.</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19</a:t>
            </a:fld>
            <a:endParaRPr lang="en-US"/>
          </a:p>
        </p:txBody>
      </p:sp>
    </p:spTree>
    <p:extLst>
      <p:ext uri="{BB962C8B-B14F-4D97-AF65-F5344CB8AC3E}">
        <p14:creationId xmlns:p14="http://schemas.microsoft.com/office/powerpoint/2010/main" val="81088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250825"/>
            <a:ext cx="2743200" cy="2057400"/>
          </a:xfrm>
        </p:spPr>
      </p:sp>
      <p:sp>
        <p:nvSpPr>
          <p:cNvPr id="4" name="Slide Number Placeholder 3"/>
          <p:cNvSpPr>
            <a:spLocks noGrp="1"/>
          </p:cNvSpPr>
          <p:nvPr>
            <p:ph type="sldNum" sz="quarter" idx="10"/>
          </p:nvPr>
        </p:nvSpPr>
        <p:spPr/>
        <p:txBody>
          <a:bodyPr/>
          <a:lstStyle/>
          <a:p>
            <a:fld id="{3403A749-D255-455F-91E7-F1181C7AD37E}" type="slidenum">
              <a:rPr lang="en-US" smtClean="0"/>
              <a:pPr/>
              <a:t>2</a:t>
            </a:fld>
            <a:endParaRPr lang="en-US"/>
          </a:p>
        </p:txBody>
      </p:sp>
      <p:sp>
        <p:nvSpPr>
          <p:cNvPr id="5" name="Notes Placeholder 2"/>
          <p:cNvSpPr>
            <a:spLocks noGrp="1"/>
          </p:cNvSpPr>
          <p:nvPr>
            <p:ph type="body" idx="3"/>
          </p:nvPr>
        </p:nvSpPr>
        <p:spPr>
          <a:xfrm>
            <a:off x="692696" y="2411760"/>
            <a:ext cx="5486400" cy="6190456"/>
          </a:xfrm>
        </p:spPr>
        <p:txBody>
          <a:bodyPr>
            <a:noAutofit/>
          </a:bodyPr>
          <a:lstStyle/>
          <a:p>
            <a:pPr algn="just"/>
            <a:r>
              <a:rPr lang="en-US" b="1" dirty="0" smtClean="0"/>
              <a:t>INTRODUCTION</a:t>
            </a:r>
          </a:p>
          <a:p>
            <a:pPr algn="just"/>
            <a:endParaRPr lang="en-US" dirty="0" smtClean="0"/>
          </a:p>
          <a:p>
            <a:pPr algn="just"/>
            <a:r>
              <a:rPr lang="en-US" dirty="0" smtClean="0"/>
              <a:t>The blank piece of paper stares at you. You have to write a letter. But where do you begin? What do you write? How can you make it professional but not stuffy? What are the rules for a good letter? How can letters be a tool for growing your ministry?</a:t>
            </a:r>
          </a:p>
          <a:p>
            <a:pPr algn="just"/>
            <a:r>
              <a:rPr lang="en-US" dirty="0" smtClean="0"/>
              <a:t> </a:t>
            </a:r>
          </a:p>
          <a:p>
            <a:pPr algn="just"/>
            <a:r>
              <a:rPr lang="en-US" dirty="0" smtClean="0"/>
              <a:t>Letters are a part of every day. We enjoy getting letters from friends. Letters are a essential part of keeping in touch and informing people of upcoming events, necessary information, and making them aware of what our ministry is about. </a:t>
            </a:r>
          </a:p>
          <a:p>
            <a:pPr algn="just"/>
            <a:r>
              <a:rPr lang="en-US" dirty="0" smtClean="0"/>
              <a:t> </a:t>
            </a:r>
          </a:p>
          <a:p>
            <a:pPr algn="just"/>
            <a:r>
              <a:rPr lang="en-US" dirty="0" smtClean="0"/>
              <a:t>Good letters are important because people will often form opinions about our ministries and our leadership from them. Are they professionally formatted? Are they well written? That will benefit our ministries. If they come across stilted or sloppy, people may form negative opinions about our leadership skills and ministries. People will form impressions about us and our ministries from the correspondences that they receive from us. </a:t>
            </a:r>
          </a:p>
          <a:p>
            <a:pPr algn="just"/>
            <a:r>
              <a:rPr lang="en-US" dirty="0" smtClean="0"/>
              <a:t> </a:t>
            </a:r>
          </a:p>
        </p:txBody>
      </p:sp>
    </p:spTree>
    <p:extLst>
      <p:ext uri="{BB962C8B-B14F-4D97-AF65-F5344CB8AC3E}">
        <p14:creationId xmlns:p14="http://schemas.microsoft.com/office/powerpoint/2010/main" val="89496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563888"/>
            <a:ext cx="5486400" cy="4894312"/>
          </a:xfrm>
        </p:spPr>
        <p:txBody>
          <a:bodyPr>
            <a:normAutofit/>
          </a:bodyPr>
          <a:lstStyle/>
          <a:p>
            <a:pPr marL="396875" indent="-171450" algn="just">
              <a:buFont typeface="Arial"/>
              <a:buChar char="•"/>
              <a:tabLst>
                <a:tab pos="1828800" algn="l"/>
              </a:tabLst>
            </a:pPr>
            <a:r>
              <a:rPr lang="en-US" dirty="0" smtClean="0"/>
              <a:t>Question Mark (?)</a:t>
            </a:r>
            <a:r>
              <a:rPr lang="en-US" baseline="0" dirty="0" smtClean="0"/>
              <a:t> </a:t>
            </a:r>
            <a:r>
              <a:rPr lang="en-US" dirty="0" smtClean="0"/>
              <a:t>A question mark is used at the end of a direct question. Be careful to not use it when the sentence is meant to be a statement and not a question. Example: “Would you please return the enclosed form by December 31”.  The question mark is inside the quotes only if the quotation in a question.</a:t>
            </a:r>
          </a:p>
          <a:p>
            <a:pPr marL="403225" indent="-177800" algn="just">
              <a:tabLst>
                <a:tab pos="1828800" algn="l"/>
              </a:tabLst>
            </a:pPr>
            <a:r>
              <a:rPr lang="en-US" dirty="0" smtClean="0"/>
              <a:t> </a:t>
            </a:r>
          </a:p>
          <a:p>
            <a:pPr marL="403225" indent="-177800" algn="just">
              <a:buFont typeface="Arial"/>
              <a:buChar char="•"/>
              <a:tabLst>
                <a:tab pos="1828800" algn="l"/>
              </a:tabLst>
            </a:pPr>
            <a:r>
              <a:rPr lang="en-US" dirty="0" smtClean="0"/>
              <a:t>Quotation Marks (‘ “)  Double quotation marks are used to set off a quotation. Single quotation marks are used to set off a quote within a quotation.  In American punctuation, commas and periods are always used within quotation marks, but colons and semi colons are not.  </a:t>
            </a:r>
          </a:p>
          <a:p>
            <a:pPr marL="225425" algn="just">
              <a:tabLst>
                <a:tab pos="1828800" algn="l"/>
              </a:tabLst>
            </a:pPr>
            <a:endParaRPr lang="en-US" dirty="0" smtClean="0"/>
          </a:p>
          <a:p>
            <a:pPr marL="403225" indent="-177800" algn="just">
              <a:tabLst>
                <a:tab pos="1828800" algn="l"/>
              </a:tabLst>
            </a:pPr>
            <a:r>
              <a:rPr lang="en-US" dirty="0" smtClean="0"/>
              <a:t>Example: “I will come,” she said, “but later.”</a:t>
            </a:r>
          </a:p>
          <a:p>
            <a:pPr marL="403225" indent="-177800" algn="just">
              <a:tabLst>
                <a:tab pos="1828800" algn="l"/>
              </a:tabLst>
            </a:pPr>
            <a:r>
              <a:rPr lang="en-US" dirty="0" smtClean="0"/>
              <a:t>Sign this letter “Sincerely” or “Sincerely yours.”	</a:t>
            </a:r>
          </a:p>
          <a:p>
            <a:pPr marL="403225" indent="-177800" algn="just">
              <a:tabLst>
                <a:tab pos="1828800" algn="l"/>
              </a:tabLst>
            </a:pPr>
            <a:r>
              <a:rPr lang="en-US" dirty="0" smtClean="0"/>
              <a:t> </a:t>
            </a:r>
          </a:p>
          <a:p>
            <a:pPr marL="403225" indent="-177800" algn="just">
              <a:buFont typeface="Arial"/>
              <a:buChar char="•"/>
              <a:tabLst>
                <a:tab pos="1603375" algn="l"/>
              </a:tabLst>
            </a:pPr>
            <a:r>
              <a:rPr lang="en-US" dirty="0" smtClean="0"/>
              <a:t>Semi Colon (;)  	Semi colons are used to connect independent clauses when you want to include them all in the same sentence. It is also used to separate a series that contains commas.</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20</a:t>
            </a:fld>
            <a:endParaRPr lang="en-US"/>
          </a:p>
        </p:txBody>
      </p:sp>
    </p:spTree>
    <p:extLst>
      <p:ext uri="{BB962C8B-B14F-4D97-AF65-F5344CB8AC3E}">
        <p14:creationId xmlns:p14="http://schemas.microsoft.com/office/powerpoint/2010/main" val="74061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Once you’ve finished writing your letter, reread it. Proofreading is so important! Read through your letter looking for proper punctuation, misspelled words, the wrong use of a word that sounds the same but is spelled several different ways (i.e. there, their, they’re) and to make sure that your thoughts flow and your points are made. It is very helpful to have someone else proofread your letter as well. You can easily read through a letter and see what you want it to say instead of what’s actually typed. </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21</a:t>
            </a:fld>
            <a:endParaRPr lang="en-US"/>
          </a:p>
        </p:txBody>
      </p:sp>
    </p:spTree>
    <p:extLst>
      <p:ext uri="{BB962C8B-B14F-4D97-AF65-F5344CB8AC3E}">
        <p14:creationId xmlns:p14="http://schemas.microsoft.com/office/powerpoint/2010/main" val="665636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2286000" cy="1714500"/>
          </a:xfrm>
        </p:spPr>
      </p:sp>
      <p:sp>
        <p:nvSpPr>
          <p:cNvPr id="3" name="Notes Placeholder 2"/>
          <p:cNvSpPr>
            <a:spLocks noGrp="1"/>
          </p:cNvSpPr>
          <p:nvPr>
            <p:ph type="body" idx="1"/>
          </p:nvPr>
        </p:nvSpPr>
        <p:spPr>
          <a:xfrm>
            <a:off x="685800" y="2123728"/>
            <a:ext cx="5486400" cy="6552728"/>
          </a:xfrm>
        </p:spPr>
        <p:txBody>
          <a:bodyPr>
            <a:normAutofit/>
          </a:bodyPr>
          <a:lstStyle/>
          <a:p>
            <a:pPr algn="just"/>
            <a:r>
              <a:rPr lang="en-US" b="1" dirty="0" smtClean="0"/>
              <a:t>The Envelope</a:t>
            </a:r>
          </a:p>
          <a:p>
            <a:pPr algn="just"/>
            <a:r>
              <a:rPr lang="en-US" b="1" dirty="0" smtClean="0"/>
              <a:t> </a:t>
            </a:r>
            <a:endParaRPr lang="en-US" dirty="0" smtClean="0"/>
          </a:p>
          <a:p>
            <a:pPr algn="just"/>
            <a:r>
              <a:rPr lang="en-US" dirty="0" smtClean="0"/>
              <a:t>After your letter is written and proofread, you’re still not finished. There is still the matter of the envelope. The envelope needs to be professional and addressed properly to add the finishing touch to your letter. It’s the first part of your letter everyone will see.</a:t>
            </a:r>
          </a:p>
          <a:p>
            <a:pPr algn="just"/>
            <a:r>
              <a:rPr lang="en-US" dirty="0" smtClean="0"/>
              <a:t> </a:t>
            </a:r>
          </a:p>
          <a:p>
            <a:pPr algn="just"/>
            <a:r>
              <a:rPr lang="en-US" dirty="0" smtClean="0"/>
              <a:t>Most of the time, you will want to use envelopes that already have the return address printed and that match your letterhead. However, if you don’t have preprinted envelopes, the return address </a:t>
            </a:r>
            <a:r>
              <a:rPr lang="en-US" b="1" dirty="0" smtClean="0"/>
              <a:t>( # 1) </a:t>
            </a:r>
            <a:r>
              <a:rPr lang="en-US" dirty="0" smtClean="0"/>
              <a:t>belongs in the upper left hand corner of the envelope only one or two lines from the top.</a:t>
            </a:r>
          </a:p>
          <a:p>
            <a:pPr algn="just"/>
            <a:r>
              <a:rPr lang="en-US" dirty="0" smtClean="0"/>
              <a:t> </a:t>
            </a:r>
          </a:p>
          <a:p>
            <a:pPr algn="just"/>
            <a:r>
              <a:rPr lang="en-US" dirty="0" smtClean="0"/>
              <a:t>The return address </a:t>
            </a:r>
            <a:r>
              <a:rPr lang="en-US" b="1" dirty="0" smtClean="0"/>
              <a:t>( # 2) </a:t>
            </a:r>
            <a:r>
              <a:rPr lang="en-US" dirty="0" smtClean="0"/>
              <a:t>should match the address on the letter. It is typed four inches from the left edge of the envelope and fourteen lines from the top. Use the two state abbreviations with one space between it and the zip code when addressing a letter within the United States or spell the state out entirely.</a:t>
            </a:r>
          </a:p>
          <a:p>
            <a:pPr algn="just"/>
            <a:r>
              <a:rPr lang="en-US" dirty="0" smtClean="0"/>
              <a:t> </a:t>
            </a:r>
          </a:p>
          <a:p>
            <a:pPr algn="just"/>
            <a:r>
              <a:rPr lang="en-US" dirty="0" smtClean="0"/>
              <a:t>If you’d like to include an attention line on the outside of the envelope type the attention line four lines below the return address beginning at the left margin. </a:t>
            </a:r>
            <a:r>
              <a:rPr lang="en-US" b="1" dirty="0" smtClean="0"/>
              <a:t>( # 3)</a:t>
            </a:r>
            <a:r>
              <a:rPr lang="en-US" dirty="0" smtClean="0"/>
              <a:t> Do not type anything below the zip code. Many times people want to type the attention line two spaces below the address, but the post office uses this space. Type the attention line like you do inside the letter with  either all capital letters or underlined with a colon after the word “attention.”</a:t>
            </a:r>
          </a:p>
          <a:p>
            <a:pPr algn="just"/>
            <a:r>
              <a:rPr lang="en-US" dirty="0" smtClean="0"/>
              <a:t> </a:t>
            </a:r>
          </a:p>
          <a:p>
            <a:pPr algn="just"/>
            <a:r>
              <a:rPr lang="en-US" dirty="0" smtClean="0"/>
              <a:t>If there are any special instructions (“Photos enclosed, do not bend” or “Address Correction Requested”) these are also typed at the left margin four lines below the return address and should be typed in all capitals. </a:t>
            </a:r>
            <a:r>
              <a:rPr lang="en-US" b="1" dirty="0" smtClean="0"/>
              <a:t>( # 4)</a:t>
            </a:r>
            <a:endParaRPr lang="en-US" dirty="0" smtClean="0"/>
          </a:p>
          <a:p>
            <a:pPr algn="just"/>
            <a:r>
              <a:rPr lang="en-US" dirty="0" smtClean="0"/>
              <a:t> </a:t>
            </a:r>
          </a:p>
          <a:p>
            <a:pPr algn="just"/>
            <a:r>
              <a:rPr lang="en-US" dirty="0" smtClean="0"/>
              <a:t>When the letter is sent Priority Mail or Certified Mail, these special mailing service instructions are typed below the stamp. </a:t>
            </a:r>
            <a:r>
              <a:rPr lang="en-US" b="1" dirty="0" smtClean="0"/>
              <a:t>( # 5)</a:t>
            </a:r>
            <a:endParaRPr lang="en-US" dirty="0" smtClean="0"/>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22</a:t>
            </a:fld>
            <a:endParaRPr lang="en-US"/>
          </a:p>
        </p:txBody>
      </p:sp>
    </p:spTree>
    <p:extLst>
      <p:ext uri="{BB962C8B-B14F-4D97-AF65-F5344CB8AC3E}">
        <p14:creationId xmlns:p14="http://schemas.microsoft.com/office/powerpoint/2010/main" val="263707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95288"/>
            <a:ext cx="2286000" cy="1714500"/>
          </a:xfrm>
        </p:spPr>
      </p:sp>
      <p:sp>
        <p:nvSpPr>
          <p:cNvPr id="3" name="Notes Placeholder 2"/>
          <p:cNvSpPr>
            <a:spLocks noGrp="1"/>
          </p:cNvSpPr>
          <p:nvPr>
            <p:ph type="body" idx="1"/>
          </p:nvPr>
        </p:nvSpPr>
        <p:spPr>
          <a:xfrm>
            <a:off x="685800" y="2195736"/>
            <a:ext cx="5486400" cy="6262464"/>
          </a:xfrm>
        </p:spPr>
        <p:txBody>
          <a:bodyPr>
            <a:normAutofit/>
          </a:bodyPr>
          <a:lstStyle/>
          <a:p>
            <a:pPr algn="just"/>
            <a:r>
              <a:rPr lang="en-US" b="1" dirty="0" smtClean="0"/>
              <a:t>Memos vs. Letters</a:t>
            </a:r>
          </a:p>
          <a:p>
            <a:pPr algn="just"/>
            <a:endParaRPr lang="en-US" b="1" dirty="0" smtClean="0"/>
          </a:p>
          <a:p>
            <a:pPr algn="just"/>
            <a:r>
              <a:rPr lang="en-US" b="1" dirty="0" smtClean="0"/>
              <a:t> </a:t>
            </a:r>
            <a:r>
              <a:rPr lang="en-US" dirty="0" smtClean="0"/>
              <a:t>What is the difference between a memo and a letter? How do you know when it is appropriate to send a memo instead of a letter? What parts are necessary for a memo?</a:t>
            </a:r>
          </a:p>
          <a:p>
            <a:pPr algn="just"/>
            <a:r>
              <a:rPr lang="en-US" dirty="0" smtClean="0"/>
              <a:t> </a:t>
            </a:r>
          </a:p>
          <a:p>
            <a:pPr algn="just"/>
            <a:r>
              <a:rPr lang="en-US" dirty="0" smtClean="0"/>
              <a:t>A memo is a short, informative message. It is used to convey information in a less formal way than a letter. Usually used between coworkers, it can also be used within a committee or the team you work with—anyone with whom you have a friendly, close working relationship. It is not as informal as a personal note. There is a standard format.</a:t>
            </a:r>
          </a:p>
          <a:p>
            <a:pPr algn="just"/>
            <a:r>
              <a:rPr lang="en-US" dirty="0" smtClean="0"/>
              <a:t> </a:t>
            </a:r>
          </a:p>
          <a:p>
            <a:pPr algn="just"/>
            <a:r>
              <a:rPr lang="en-US" dirty="0" smtClean="0"/>
              <a:t>Letterheads are not used when typing a memo. Many parts of a letter are not included in a memo: addresses, salutation, closing line, signature, and titles. While it is typically not signed, the writer’s initials are often typed or handwritten two spaces below the body of the message or beside your name in the “From” line.</a:t>
            </a:r>
          </a:p>
          <a:p>
            <a:pPr algn="just"/>
            <a:r>
              <a:rPr lang="en-US" dirty="0" smtClean="0"/>
              <a:t>  </a:t>
            </a:r>
          </a:p>
          <a:p>
            <a:pPr algn="just"/>
            <a:r>
              <a:rPr lang="en-US" dirty="0" smtClean="0"/>
              <a:t>The most common format for a memo begins with the word “Memo” or “Memorandum” typed at the center of the page about one inch from the top margin. A memo also contains four lines beginning at the left margin and single-spaced which include: </a:t>
            </a:r>
          </a:p>
          <a:p>
            <a:pPr marL="463550" algn="just"/>
            <a:r>
              <a:rPr lang="en-US" dirty="0" smtClean="0"/>
              <a:t>To: (The person or persons to whom the memo is going.)</a:t>
            </a:r>
          </a:p>
          <a:p>
            <a:pPr marL="463550" algn="just"/>
            <a:r>
              <a:rPr lang="en-US" dirty="0" smtClean="0"/>
              <a:t>From: (Your name.)</a:t>
            </a:r>
          </a:p>
          <a:p>
            <a:pPr marL="463550" algn="just"/>
            <a:r>
              <a:rPr lang="en-US" dirty="0" smtClean="0"/>
              <a:t>Date: (Type the date out just as you would for a letter.)</a:t>
            </a:r>
          </a:p>
          <a:p>
            <a:pPr marL="463550" algn="just"/>
            <a:r>
              <a:rPr lang="en-US" dirty="0" smtClean="0"/>
              <a:t>Subject: (Briefly state what the memo is about.)</a:t>
            </a:r>
          </a:p>
          <a:p>
            <a:pPr marL="463550" algn="just"/>
            <a:r>
              <a:rPr lang="en-US" dirty="0" smtClean="0"/>
              <a:t> </a:t>
            </a:r>
          </a:p>
          <a:p>
            <a:pPr algn="just"/>
            <a:r>
              <a:rPr lang="en-US" dirty="0" smtClean="0"/>
              <a:t>The words are typed with a colon followed by either one or two spaces before filling in the information. Be consistent. Use the same number of spaces on all four lines. The body of the memo follows with the message. </a:t>
            </a:r>
          </a:p>
          <a:p>
            <a:pPr algn="just"/>
            <a:r>
              <a:rPr lang="en-US" dirty="0" smtClean="0"/>
              <a:t> </a:t>
            </a:r>
          </a:p>
          <a:p>
            <a:pPr algn="just"/>
            <a:r>
              <a:rPr lang="en-US" dirty="0" smtClean="0"/>
              <a:t>After typing a memo, proofread it just as you would a letter. Again, you may want to have someone else read it as well to make sure you haven’t missed anything and that your thoughts are written in a concise and understandable way. </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23</a:t>
            </a:fld>
            <a:endParaRPr lang="en-US"/>
          </a:p>
        </p:txBody>
      </p:sp>
    </p:spTree>
    <p:extLst>
      <p:ext uri="{BB962C8B-B14F-4D97-AF65-F5344CB8AC3E}">
        <p14:creationId xmlns:p14="http://schemas.microsoft.com/office/powerpoint/2010/main" val="524581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11960"/>
            <a:ext cx="5486400" cy="4114800"/>
          </a:xfrm>
        </p:spPr>
        <p:txBody>
          <a:bodyPr>
            <a:normAutofit/>
          </a:bodyPr>
          <a:lstStyle/>
          <a:p>
            <a:pPr algn="just"/>
            <a:r>
              <a:rPr lang="en-US" b="1" dirty="0" smtClean="0"/>
              <a:t>Emails</a:t>
            </a:r>
            <a:endParaRPr lang="en-US" dirty="0" smtClean="0"/>
          </a:p>
          <a:p>
            <a:pPr algn="just"/>
            <a:r>
              <a:rPr lang="en-US" dirty="0" smtClean="0"/>
              <a:t> </a:t>
            </a:r>
          </a:p>
          <a:p>
            <a:pPr algn="just"/>
            <a:r>
              <a:rPr lang="en-US" dirty="0" smtClean="0"/>
              <a:t>Email writing is possibly the simplest and most popular method of writing letters in this high-tech age.  There are already specified areas for address, copies, and subject.  The body of the letter can be written using the full block </a:t>
            </a:r>
            <a:r>
              <a:rPr lang="en-US" dirty="0" smtClean="0"/>
              <a:t>format.</a:t>
            </a:r>
            <a:r>
              <a:rPr lang="en-US" baseline="0" dirty="0" smtClean="0"/>
              <a:t> </a:t>
            </a:r>
            <a:r>
              <a:rPr lang="en-US" dirty="0" smtClean="0"/>
              <a:t>The </a:t>
            </a:r>
            <a:r>
              <a:rPr lang="en-US" dirty="0" smtClean="0"/>
              <a:t>style of letter writing is very informal and if used as a means of sending business letters then you may want to use the modified block format for the body of the letter to give it a more formal appearance.</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24</a:t>
            </a:fld>
            <a:endParaRPr lang="en-US"/>
          </a:p>
        </p:txBody>
      </p:sp>
    </p:spTree>
    <p:extLst>
      <p:ext uri="{BB962C8B-B14F-4D97-AF65-F5344CB8AC3E}">
        <p14:creationId xmlns:p14="http://schemas.microsoft.com/office/powerpoint/2010/main" val="967108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95288"/>
            <a:ext cx="2743200" cy="2057400"/>
          </a:xfrm>
        </p:spPr>
      </p:sp>
      <p:sp>
        <p:nvSpPr>
          <p:cNvPr id="3" name="Notes Placeholder 2"/>
          <p:cNvSpPr>
            <a:spLocks noGrp="1"/>
          </p:cNvSpPr>
          <p:nvPr>
            <p:ph type="body" idx="1"/>
          </p:nvPr>
        </p:nvSpPr>
        <p:spPr>
          <a:xfrm>
            <a:off x="685800" y="2555776"/>
            <a:ext cx="5486400" cy="6264696"/>
          </a:xfrm>
        </p:spPr>
        <p:txBody>
          <a:bodyPr>
            <a:normAutofit/>
          </a:bodyPr>
          <a:lstStyle/>
          <a:p>
            <a:pPr algn="just"/>
            <a:r>
              <a:rPr lang="en-US" b="1" dirty="0" smtClean="0"/>
              <a:t>Who will you write letters to and why?</a:t>
            </a:r>
          </a:p>
          <a:p>
            <a:pPr algn="just"/>
            <a:r>
              <a:rPr lang="en-US" b="1" dirty="0" smtClean="0"/>
              <a:t> </a:t>
            </a:r>
            <a:endParaRPr lang="en-US" dirty="0" smtClean="0"/>
          </a:p>
          <a:p>
            <a:pPr algn="just"/>
            <a:r>
              <a:rPr lang="en-US" dirty="0" smtClean="0"/>
              <a:t>Now that you know the mechanics of letter writing, who will you be writing letters to? And why? While many different letter writing needs and opportunities will arise, some of the many people to whom you will want to correspond will include:</a:t>
            </a:r>
          </a:p>
          <a:p>
            <a:pPr algn="just"/>
            <a:r>
              <a:rPr lang="en-US" dirty="0" smtClean="0"/>
              <a:t> </a:t>
            </a:r>
          </a:p>
          <a:p>
            <a:pPr lvl="0" algn="just"/>
            <a:r>
              <a:rPr lang="en-US" b="1" i="1" dirty="0" smtClean="0"/>
              <a:t>Church/Conference/Union/Division Leaders</a:t>
            </a:r>
            <a:endParaRPr lang="en-US" b="1" i="0" dirty="0" smtClean="0"/>
          </a:p>
          <a:p>
            <a:pPr lvl="0" algn="just"/>
            <a:r>
              <a:rPr lang="en-US" dirty="0" smtClean="0"/>
              <a:t>Letters are a great way of keeping the leaders in your ministry area aware of what you and your team are doing. If you’re a local leader, it’s important to let your local church leaders know what Women’s Ministries is up to. Share with them the many ways your team are serving your local church congregation and your community. Your Conference Women’s Ministries Director will also appreciate knowing what your local church team is doing. If you are a Conference Women’s Ministries Director, it’s important to keep the administration of the conference informed of how Women’s Ministries is making a difference—from the local church activities to what you are planning on a conference level. Follow up retreats and seminars with a letter to your president sharing with him numbers and stories of how God worked. You will also want to stay in contact with your Union Women’s Ministries Director, sharing with her what is happening and how events are going. She is also the person you would contact for resources and information.  No matter what level we serve on, we can send letters to the administrators on each level, sharing with them how God is using Women’s Ministries, thanking them for their support, and/or sharing how they can help to support Women’s Ministries as well.</a:t>
            </a:r>
          </a:p>
          <a:p>
            <a:pPr algn="just"/>
            <a:r>
              <a:rPr lang="en-US" dirty="0" smtClean="0"/>
              <a:t> </a:t>
            </a:r>
          </a:p>
          <a:p>
            <a:pPr lvl="0" algn="just"/>
            <a:r>
              <a:rPr lang="en-US" b="1" i="1" dirty="0" smtClean="0"/>
              <a:t>Team members </a:t>
            </a:r>
          </a:p>
          <a:p>
            <a:pPr lvl="0" algn="just"/>
            <a:r>
              <a:rPr lang="en-US" dirty="0" smtClean="0"/>
              <a:t>Who do you work with? Do you have a committee? Are you providing resources and information for a team of people (i.e. a conference director serving the local leaders or a union director serving conference directors)? Letters and memos will be key tools for sharing ideas for ministry, keeping them informed of upcoming events and information they will need to know, and as follow up after planning meetings reiterating what was discussed or following a retreat or seminar to tell them how many attended and any stories of how God worked.</a:t>
            </a:r>
          </a:p>
          <a:p>
            <a:pPr algn="just"/>
            <a:r>
              <a:rPr lang="en-US" dirty="0" smtClean="0"/>
              <a:t> </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25</a:t>
            </a:fld>
            <a:endParaRPr lang="en-US"/>
          </a:p>
        </p:txBody>
      </p:sp>
    </p:spTree>
    <p:extLst>
      <p:ext uri="{BB962C8B-B14F-4D97-AF65-F5344CB8AC3E}">
        <p14:creationId xmlns:p14="http://schemas.microsoft.com/office/powerpoint/2010/main" val="1158671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395288"/>
            <a:ext cx="2743200" cy="2057400"/>
          </a:xfrm>
        </p:spPr>
      </p:sp>
      <p:sp>
        <p:nvSpPr>
          <p:cNvPr id="3" name="Notes Placeholder 2"/>
          <p:cNvSpPr>
            <a:spLocks noGrp="1"/>
          </p:cNvSpPr>
          <p:nvPr>
            <p:ph type="body" idx="1"/>
          </p:nvPr>
        </p:nvSpPr>
        <p:spPr>
          <a:xfrm>
            <a:off x="685800" y="2555776"/>
            <a:ext cx="5486400" cy="5902424"/>
          </a:xfrm>
        </p:spPr>
        <p:txBody>
          <a:bodyPr>
            <a:normAutofit/>
          </a:bodyPr>
          <a:lstStyle/>
          <a:p>
            <a:pPr lvl="0" algn="just"/>
            <a:r>
              <a:rPr lang="en-US" b="1" i="1" dirty="0" smtClean="0"/>
              <a:t>Pastors</a:t>
            </a:r>
            <a:endParaRPr lang="en-US" b="1" i="0" dirty="0" smtClean="0"/>
          </a:p>
          <a:p>
            <a:pPr lvl="0" algn="just"/>
            <a:r>
              <a:rPr lang="en-US" dirty="0" smtClean="0"/>
              <a:t>Whether you are a local leader keeping in touch with your pastor, a conference director building support amongst the pastors in your conference, or a union director doing the same for the pastors in the union, this is a group of people we may overlook but are an important part of our Women’s Ministries team. They can help to support and promote Women’s Ministries in their churches by promoting events from the pulpit, encouraging the nominating committee or church board to nominate a Women’s Ministries Director, and occasionally attending events planned by their Women’s Ministries team to show support.</a:t>
            </a:r>
          </a:p>
          <a:p>
            <a:pPr algn="just"/>
            <a:r>
              <a:rPr lang="en-US" dirty="0" smtClean="0"/>
              <a:t> </a:t>
            </a:r>
          </a:p>
          <a:p>
            <a:pPr lvl="0" algn="just"/>
            <a:r>
              <a:rPr lang="en-US" b="1" i="1" dirty="0" smtClean="0"/>
              <a:t>Speakers</a:t>
            </a:r>
            <a:endParaRPr lang="en-US" b="1" i="0" dirty="0" smtClean="0"/>
          </a:p>
          <a:p>
            <a:pPr lvl="0" algn="just"/>
            <a:r>
              <a:rPr lang="en-US" dirty="0" smtClean="0"/>
              <a:t>When you invite a speaker for an event, a letter is an important follow up. Use the letter to confirm the invitation, reiterating the date, time, topic, length and number of talks, and the location of the events. It’s good to remind them of what they need to do before the event, whether it’s making their own travel arrangements and sending the itinerary and copy of the bill for reimbursement, or sending copies of handouts to be copied, a bio and blurbs for promotional materials and a picture if needed. Make sure you include when you need each item and how they are to send it to you. (Sometimes it’s easier to have them e-mail pictures or information.) Also confirm the arrangements you’ve made for reimbursing their costs and any agreement for speaker’s fee or honorarium. You may want to share with them how the room where they will be speaking is laid out, the number of women you expect, and what materials or tools are available.  Include any information needed for travel arrangements, so that they know where to fly or drive to and what timetable will be necessary.</a:t>
            </a:r>
          </a:p>
          <a:p>
            <a:pPr algn="just"/>
            <a:r>
              <a:rPr lang="en-US" dirty="0" smtClean="0"/>
              <a:t> </a:t>
            </a:r>
          </a:p>
          <a:p>
            <a:pPr lvl="0" algn="just"/>
            <a:r>
              <a:rPr lang="en-US" b="1" i="1" dirty="0" smtClean="0"/>
              <a:t>Those who write to you</a:t>
            </a:r>
          </a:p>
          <a:p>
            <a:pPr lvl="0" algn="just"/>
            <a:r>
              <a:rPr lang="en-US" dirty="0" smtClean="0"/>
              <a:t>Answer in a timely manner, answer all questions, etc.</a:t>
            </a:r>
          </a:p>
          <a:p>
            <a:pPr marL="463550"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26</a:t>
            </a:fld>
            <a:endParaRPr lang="en-US"/>
          </a:p>
        </p:txBody>
      </p:sp>
    </p:spTree>
    <p:extLst>
      <p:ext uri="{BB962C8B-B14F-4D97-AF65-F5344CB8AC3E}">
        <p14:creationId xmlns:p14="http://schemas.microsoft.com/office/powerpoint/2010/main" val="896172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11960"/>
            <a:ext cx="5486400" cy="4114800"/>
          </a:xfrm>
        </p:spPr>
        <p:txBody>
          <a:bodyPr>
            <a:normAutofit/>
          </a:bodyPr>
          <a:lstStyle/>
          <a:p>
            <a:pPr algn="just"/>
            <a:r>
              <a:rPr lang="en-US" b="1" dirty="0" smtClean="0"/>
              <a:t>Conclusion</a:t>
            </a:r>
          </a:p>
          <a:p>
            <a:pPr algn="just"/>
            <a:r>
              <a:rPr lang="en-US" b="1" dirty="0" smtClean="0"/>
              <a:t> </a:t>
            </a:r>
            <a:endParaRPr lang="en-US" dirty="0" smtClean="0"/>
          </a:p>
          <a:p>
            <a:pPr algn="just"/>
            <a:r>
              <a:rPr lang="en-US" dirty="0" smtClean="0"/>
              <a:t>Writing letters is an important and basic tool of our ministries today. Through letters we can create a positive impression of Women’s Ministries—not only with the information in the letter, but also by the professional tone and look. When writing a letter, think about (and pray for) the person who will be receiving the letter. Keep a friendly tone. Not only will you be sharing information, but you will also be building relationships.</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27</a:t>
            </a:fld>
            <a:endParaRPr lang="en-US"/>
          </a:p>
        </p:txBody>
      </p:sp>
    </p:spTree>
    <p:extLst>
      <p:ext uri="{BB962C8B-B14F-4D97-AF65-F5344CB8AC3E}">
        <p14:creationId xmlns:p14="http://schemas.microsoft.com/office/powerpoint/2010/main" val="179389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395288"/>
            <a:ext cx="4572000" cy="3429000"/>
          </a:xfrm>
        </p:spPr>
      </p:sp>
      <p:sp>
        <p:nvSpPr>
          <p:cNvPr id="3" name="Notes Placeholder 2"/>
          <p:cNvSpPr>
            <a:spLocks noGrp="1"/>
          </p:cNvSpPr>
          <p:nvPr>
            <p:ph type="body" idx="1"/>
          </p:nvPr>
        </p:nvSpPr>
        <p:spPr>
          <a:xfrm>
            <a:off x="692696" y="3923928"/>
            <a:ext cx="5486400" cy="3670176"/>
          </a:xfrm>
        </p:spPr>
        <p:txBody>
          <a:bodyPr>
            <a:no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A good letter begins with the paper it’s written on. Letters written for your ministry should be written on letterhead. If you’re a local leader, ask your church for church letterhead. Your conference should make letterhead available to conference leaders. Ask for a supply of letterhead and envelopes. If letterhead is not available, you can create your own.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When creating your own letterhead, invest in good paper. Instead of using the lesser expensive copy paper, choose a paper with a cotton fiber or other heavier paper. Paper with a 25% cotton fiber has a nice feel to it and is slightly heavier than normal copier paper (24 </a:t>
            </a:r>
            <a:r>
              <a:rPr lang="en-US" dirty="0" err="1" smtClean="0"/>
              <a:t>lb</a:t>
            </a:r>
            <a:r>
              <a:rPr lang="en-US" dirty="0" smtClean="0"/>
              <a:t> versus 20 lb.), and will give your letter a more professional look.</a:t>
            </a:r>
          </a:p>
          <a:p>
            <a:pPr algn="just"/>
            <a:endParaRPr lang="en-US" dirty="0" smtClean="0"/>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3</a:t>
            </a:fld>
            <a:endParaRPr lang="en-US"/>
          </a:p>
        </p:txBody>
      </p:sp>
    </p:spTree>
    <p:extLst>
      <p:ext uri="{BB962C8B-B14F-4D97-AF65-F5344CB8AC3E}">
        <p14:creationId xmlns:p14="http://schemas.microsoft.com/office/powerpoint/2010/main" val="37159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403A749-D255-455F-91E7-F1181C7AD37E}" type="slidenum">
              <a:rPr lang="en-US" smtClean="0"/>
              <a:pPr/>
              <a:t>4</a:t>
            </a:fld>
            <a:endParaRPr lang="en-US"/>
          </a:p>
        </p:txBody>
      </p:sp>
      <p:sp>
        <p:nvSpPr>
          <p:cNvPr id="6" name="Notes Placeholder 2"/>
          <p:cNvSpPr txBox="1">
            <a:spLocks/>
          </p:cNvSpPr>
          <p:nvPr/>
        </p:nvSpPr>
        <p:spPr>
          <a:xfrm>
            <a:off x="692696" y="4283968"/>
            <a:ext cx="5486400" cy="367017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3" name="Notes Placeholder 2"/>
          <p:cNvSpPr>
            <a:spLocks noGrp="1"/>
          </p:cNvSpPr>
          <p:nvPr>
            <p:ph type="body" idx="1"/>
          </p:nvPr>
        </p:nvSpPr>
        <p:spPr>
          <a:xfrm>
            <a:off x="822920" y="4355976"/>
            <a:ext cx="5486400" cy="2448272"/>
          </a:xfrm>
        </p:spPr>
        <p:txBody>
          <a:bodyPr>
            <a:normAutofit/>
          </a:bodyPr>
          <a:lstStyle/>
          <a:p>
            <a:pPr algn="just">
              <a:lnSpc>
                <a:spcPct val="160000"/>
              </a:lnSpc>
            </a:pPr>
            <a:r>
              <a:rPr lang="en-US" sz="1200" kern="1200" dirty="0" smtClean="0">
                <a:solidFill>
                  <a:schemeClr val="tx1"/>
                </a:solidFill>
                <a:effectLst/>
                <a:latin typeface="+mn-lt"/>
                <a:ea typeface="+mn-ea"/>
                <a:cs typeface="+mn-cs"/>
              </a:rPr>
              <a:t>When creating your own letterhead, choose a font that will reflect your ministry without being “cute.” Typically when writing a letter, you’ll choose fonts that are easy to read. The best fonts are crisp and clear without a lot of extra lines to them. </a:t>
            </a:r>
            <a:r>
              <a:rPr lang="en-US" sz="1200" b="1" kern="1200" dirty="0" smtClean="0">
                <a:solidFill>
                  <a:schemeClr val="tx1"/>
                </a:solidFill>
                <a:effectLst/>
                <a:latin typeface="+mn-lt"/>
                <a:ea typeface="+mn-ea"/>
                <a:cs typeface="+mn-cs"/>
              </a:rPr>
              <a:t>These fonts, like Arial and Times New Roman, are easier for the eye to read. </a:t>
            </a:r>
            <a:endParaRPr lang="en-US" sz="12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2678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403A749-D255-455F-91E7-F1181C7AD37E}" type="slidenum">
              <a:rPr lang="en-US" smtClean="0"/>
              <a:pPr/>
              <a:t>5</a:t>
            </a:fld>
            <a:endParaRPr lang="en-US"/>
          </a:p>
        </p:txBody>
      </p:sp>
      <p:sp>
        <p:nvSpPr>
          <p:cNvPr id="5" name="Notes Placeholder 2"/>
          <p:cNvSpPr>
            <a:spLocks noGrp="1"/>
          </p:cNvSpPr>
          <p:nvPr>
            <p:ph type="body" idx="3"/>
          </p:nvPr>
        </p:nvSpPr>
        <p:spPr>
          <a:xfrm>
            <a:off x="685800" y="4343400"/>
            <a:ext cx="5486400" cy="4114800"/>
          </a:xfrm>
        </p:spPr>
        <p:txBody>
          <a:bodyPr>
            <a:normAutofit/>
          </a:bodyPr>
          <a:lstStyle/>
          <a:p>
            <a:pPr algn="just">
              <a:lnSpc>
                <a:spcPct val="150000"/>
              </a:lnSpc>
            </a:pPr>
            <a:r>
              <a:rPr lang="en-US" sz="1200" kern="1200" dirty="0" smtClean="0">
                <a:solidFill>
                  <a:schemeClr val="tx1"/>
                </a:solidFill>
                <a:effectLst/>
                <a:latin typeface="+mn-lt"/>
                <a:ea typeface="+mn-ea"/>
                <a:cs typeface="+mn-cs"/>
              </a:rPr>
              <a:t>However, for the first line of your letterhead, where you will type your ministry’s name, you can be creative and use a font that reflects your ministry. Want to convey conservativeness? Choose a font like Castellar. Want to use something more feminine? Try Commercial Script or French Script. </a:t>
            </a:r>
            <a:r>
              <a:rPr lang="en-US" sz="1200" b="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ry different looks until you find something that suits you and your ministry.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9941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15816"/>
            <a:ext cx="5486400" cy="5760640"/>
          </a:xfrm>
        </p:spPr>
        <p:txBody>
          <a:bodyPr>
            <a:noAutofit/>
          </a:bodyPr>
          <a:lstStyle/>
          <a:p>
            <a:pPr algn="just"/>
            <a:r>
              <a:rPr lang="en-US" dirty="0" smtClean="0"/>
              <a:t>The letterhead belongs at the top of your page, approximately ½ inch from the top of the page. The name of your ministry and your church or conference should be in larger letters, typically centered, with the address and phone number in smaller print under it. You may want to include a fax number and/or an email address. The second line should be typed in a different font― something less elaborate and easy to read.  </a:t>
            </a:r>
            <a:r>
              <a:rPr lang="en-US" b="1" dirty="0" smtClean="0"/>
              <a:t>If you use the SDA Church logo, you must follow the guidelines for using it on a letterhead.</a:t>
            </a:r>
            <a:endParaRPr lang="en-US" dirty="0" smtClean="0"/>
          </a:p>
          <a:p>
            <a:pPr algn="just"/>
            <a:r>
              <a:rPr lang="en-US" dirty="0" smtClean="0"/>
              <a:t> </a:t>
            </a:r>
          </a:p>
          <a:p>
            <a:pPr algn="just"/>
            <a:r>
              <a:rPr lang="en-US" dirty="0" smtClean="0"/>
              <a:t>Plain paper is traditionally used for letters. White or an off white like cream are the most popular colors. However, you may want to choose a paper with a design or color to it when writing a more personal letter to your committee members or local Women’s Ministries Leaders. It will give the letter a more personal feel, thus encouraging the feel of a friendship.</a:t>
            </a:r>
          </a:p>
          <a:p>
            <a:pPr algn="just"/>
            <a:r>
              <a:rPr lang="en-US" dirty="0" smtClean="0"/>
              <a:t> </a:t>
            </a:r>
          </a:p>
          <a:p>
            <a:pPr algn="just"/>
            <a:r>
              <a:rPr lang="en-US" dirty="0" smtClean="0"/>
              <a:t>Once you’ve chosen your paper, preferably with letterhead, you need to choose how you will format your letter. There are a number of different styles. The most common formats are Full Block, Block, Modified Block, Simplified Block and Square Blocked.</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6</a:t>
            </a:fld>
            <a:endParaRPr lang="en-US"/>
          </a:p>
        </p:txBody>
      </p:sp>
    </p:spTree>
    <p:extLst>
      <p:ext uri="{BB962C8B-B14F-4D97-AF65-F5344CB8AC3E}">
        <p14:creationId xmlns:p14="http://schemas.microsoft.com/office/powerpoint/2010/main" val="99687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With the Full Block style, everything in the letter― date, address, salutation, paragraphs and closing, are all aligned to the left margin.</a:t>
            </a:r>
          </a:p>
          <a:p>
            <a:pPr algn="just"/>
            <a:r>
              <a:rPr lang="en-US" dirty="0" smtClean="0"/>
              <a:t/>
            </a:r>
            <a:br>
              <a:rPr lang="en-US" dirty="0" smtClean="0"/>
            </a:br>
            <a:r>
              <a:rPr lang="en-US" dirty="0" smtClean="0"/>
              <a:t> </a:t>
            </a:r>
          </a:p>
          <a:p>
            <a:pPr algn="just"/>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7</a:t>
            </a:fld>
            <a:endParaRPr lang="en-US"/>
          </a:p>
        </p:txBody>
      </p:sp>
    </p:spTree>
    <p:extLst>
      <p:ext uri="{BB962C8B-B14F-4D97-AF65-F5344CB8AC3E}">
        <p14:creationId xmlns:p14="http://schemas.microsoft.com/office/powerpoint/2010/main" val="55493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The Block format is just slightly different than the Full Block, with the date and closing lines beginning at the center of the page while everything else in the letter begins at the left margin. </a:t>
            </a:r>
          </a:p>
        </p:txBody>
      </p:sp>
      <p:sp>
        <p:nvSpPr>
          <p:cNvPr id="4" name="Slide Number Placeholder 3"/>
          <p:cNvSpPr>
            <a:spLocks noGrp="1"/>
          </p:cNvSpPr>
          <p:nvPr>
            <p:ph type="sldNum" sz="quarter" idx="10"/>
          </p:nvPr>
        </p:nvSpPr>
        <p:spPr/>
        <p:txBody>
          <a:bodyPr/>
          <a:lstStyle/>
          <a:p>
            <a:fld id="{3403A749-D255-455F-91E7-F1181C7AD37E}" type="slidenum">
              <a:rPr lang="en-US" smtClean="0"/>
              <a:pPr/>
              <a:t>8</a:t>
            </a:fld>
            <a:endParaRPr lang="en-US"/>
          </a:p>
        </p:txBody>
      </p:sp>
    </p:spTree>
    <p:extLst>
      <p:ext uri="{BB962C8B-B14F-4D97-AF65-F5344CB8AC3E}">
        <p14:creationId xmlns:p14="http://schemas.microsoft.com/office/powerpoint/2010/main" val="35359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83968"/>
            <a:ext cx="5486400" cy="4114800"/>
          </a:xfrm>
        </p:spPr>
        <p:txBody>
          <a:bodyPr>
            <a:normAutofit/>
          </a:bodyPr>
          <a:lstStyle/>
          <a:p>
            <a:pPr algn="just"/>
            <a:r>
              <a:rPr lang="en-US" dirty="0" smtClean="0"/>
              <a:t>The Modified Block format begins with the Block format and adds a five-space indentation for each of the paragraphs. This is the only style where the paragraphs are indented. </a:t>
            </a:r>
          </a:p>
          <a:p>
            <a:pPr algn="just"/>
            <a:r>
              <a:rPr lang="en-US" dirty="0" smtClean="0"/>
              <a:t> </a:t>
            </a:r>
            <a:endParaRPr lang="en-US" dirty="0"/>
          </a:p>
        </p:txBody>
      </p:sp>
      <p:sp>
        <p:nvSpPr>
          <p:cNvPr id="4" name="Slide Number Placeholder 3"/>
          <p:cNvSpPr>
            <a:spLocks noGrp="1"/>
          </p:cNvSpPr>
          <p:nvPr>
            <p:ph type="sldNum" sz="quarter" idx="10"/>
          </p:nvPr>
        </p:nvSpPr>
        <p:spPr/>
        <p:txBody>
          <a:bodyPr/>
          <a:lstStyle/>
          <a:p>
            <a:fld id="{3403A749-D255-455F-91E7-F1181C7AD37E}" type="slidenum">
              <a:rPr lang="en-US" smtClean="0"/>
              <a:pPr/>
              <a:t>9</a:t>
            </a:fld>
            <a:endParaRPr lang="en-US"/>
          </a:p>
        </p:txBody>
      </p:sp>
    </p:spTree>
    <p:extLst>
      <p:ext uri="{BB962C8B-B14F-4D97-AF65-F5344CB8AC3E}">
        <p14:creationId xmlns:p14="http://schemas.microsoft.com/office/powerpoint/2010/main" val="7698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597B7-FB5F-480A-A83C-C7A4B9C2AD3D}" type="datetimeFigureOut">
              <a:rPr lang="en-US" smtClean="0"/>
              <a:pPr/>
              <a:t>2/14/16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597B7-FB5F-480A-A83C-C7A4B9C2AD3D}" type="datetimeFigureOut">
              <a:rPr lang="en-US" smtClean="0"/>
              <a:pPr/>
              <a:t>2/14/16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597B7-FB5F-480A-A83C-C7A4B9C2AD3D}" type="datetimeFigureOut">
              <a:rPr lang="en-US" smtClean="0"/>
              <a:pPr/>
              <a:t>2/14/16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97B7-FB5F-480A-A83C-C7A4B9C2AD3D}" type="datetimeFigureOut">
              <a:rPr lang="en-US" smtClean="0"/>
              <a:pPr/>
              <a:t>2/14/16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0859B-F2CB-4E95-8423-2400291867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892480" cy="5400600"/>
          </a:xfrm>
          <a:ln>
            <a:noFill/>
          </a:ln>
        </p:spPr>
        <p:txBody>
          <a:bodyPr>
            <a:noAutofit/>
          </a:bodyPr>
          <a:lstStyle/>
          <a:p>
            <a:r>
              <a:rPr lang="en-US" sz="7200" dirty="0" smtClean="0">
                <a:ln w="18415" cmpd="sng">
                  <a:noFill/>
                  <a:prstDash val="solid"/>
                </a:ln>
                <a:solidFill>
                  <a:srgbClr val="009999"/>
                </a:solidFill>
                <a:effectLst>
                  <a:outerShdw blurRad="38100" dist="38100" dir="2700000" algn="tl">
                    <a:srgbClr val="000000">
                      <a:alpha val="43137"/>
                    </a:srgbClr>
                  </a:outerShdw>
                </a:effectLst>
              </a:rPr>
              <a:t>LEADERSHIP</a:t>
            </a:r>
            <a:r>
              <a:rPr lang="en-US" sz="2400" dirty="0" smtClean="0">
                <a:ln w="18415" cmpd="sng">
                  <a:noFill/>
                  <a:prstDash val="solid"/>
                </a:ln>
                <a:solidFill>
                  <a:srgbClr val="009999"/>
                </a:solidFill>
                <a:effectLst>
                  <a:outerShdw blurRad="38100" dist="38100" dir="2700000" algn="tl">
                    <a:srgbClr val="000000">
                      <a:alpha val="43137"/>
                    </a:srgbClr>
                  </a:outerShdw>
                </a:effectLst>
              </a:rPr>
              <a:t/>
            </a:r>
            <a:br>
              <a:rPr lang="en-US" sz="2400" dirty="0" smtClean="0">
                <a:ln w="18415" cmpd="sng">
                  <a:noFill/>
                  <a:prstDash val="solid"/>
                </a:ln>
                <a:solidFill>
                  <a:srgbClr val="009999"/>
                </a:solidFill>
                <a:effectLst>
                  <a:outerShdw blurRad="38100" dist="38100" dir="2700000" algn="tl">
                    <a:srgbClr val="000000">
                      <a:alpha val="43137"/>
                    </a:srgbClr>
                  </a:outerShdw>
                </a:effectLst>
              </a:rPr>
            </a:br>
            <a:r>
              <a:rPr lang="en-US" sz="3200" dirty="0" smtClean="0">
                <a:ln w="18415" cmpd="sng">
                  <a:noFill/>
                  <a:prstDash val="solid"/>
                </a:ln>
                <a:effectLst>
                  <a:outerShdw blurRad="38100" dist="38100" dir="2700000" algn="tl">
                    <a:srgbClr val="000000">
                      <a:alpha val="43137"/>
                    </a:srgbClr>
                  </a:outerShdw>
                </a:effectLst>
              </a:rPr>
              <a:t>Certification  Program</a:t>
            </a:r>
            <a:r>
              <a:rPr lang="en-US" sz="2000" dirty="0" smtClean="0">
                <a:ln w="18415" cmpd="sng">
                  <a:noFill/>
                  <a:prstDash val="solid"/>
                </a:ln>
                <a:effectLst>
                  <a:outerShdw blurRad="38100" dist="38100" dir="2700000" algn="tl">
                    <a:srgbClr val="000000">
                      <a:alpha val="43137"/>
                    </a:srgbClr>
                  </a:outerShdw>
                </a:effectLst>
              </a:rPr>
              <a:t/>
            </a:r>
            <a:br>
              <a:rPr lang="en-US" sz="2000" dirty="0" smtClean="0">
                <a:ln w="18415" cmpd="sng">
                  <a:noFill/>
                  <a:prstDash val="solid"/>
                </a:ln>
                <a:effectLst>
                  <a:outerShdw blurRad="38100" dist="38100" dir="2700000" algn="tl">
                    <a:srgbClr val="000000">
                      <a:alpha val="43137"/>
                    </a:srgbClr>
                  </a:outerShdw>
                </a:effectLst>
              </a:rPr>
            </a:br>
            <a:r>
              <a:rPr lang="en-US" sz="3200" dirty="0">
                <a:ln w="18415" cmpd="sng">
                  <a:noFill/>
                  <a:prstDash val="solid"/>
                </a:ln>
                <a:effectLst>
                  <a:outerShdw blurRad="38100" dist="38100" dir="2700000" algn="tl">
                    <a:srgbClr val="000000">
                      <a:alpha val="43137"/>
                    </a:srgbClr>
                  </a:outerShdw>
                </a:effectLst>
              </a:rPr>
              <a:t>L</a:t>
            </a:r>
            <a:r>
              <a:rPr lang="en-US" sz="3200" dirty="0" smtClean="0">
                <a:ln w="18415" cmpd="sng">
                  <a:noFill/>
                  <a:prstDash val="solid"/>
                </a:ln>
                <a:effectLst>
                  <a:outerShdw blurRad="38100" dist="38100" dir="2700000" algn="tl">
                    <a:srgbClr val="000000">
                      <a:alpha val="43137"/>
                    </a:srgbClr>
                  </a:outerShdw>
                </a:effectLst>
              </a:rPr>
              <a:t>evel 1</a:t>
            </a:r>
            <a:endParaRPr lang="en-US" sz="1600" dirty="0">
              <a:ln w="18415" cmpd="sng">
                <a:noFill/>
                <a:prstDash val="solid"/>
              </a:ln>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55576" y="5877272"/>
            <a:ext cx="8280920" cy="720080"/>
          </a:xfrm>
        </p:spPr>
        <p:txBody>
          <a:bodyPr>
            <a:noAutofit/>
          </a:bodyPr>
          <a:lstStyle/>
          <a:p>
            <a:pPr>
              <a:spcBef>
                <a:spcPts val="0"/>
              </a:spcBef>
            </a:pPr>
            <a:r>
              <a:rPr lang="en-US" sz="1500" dirty="0" smtClean="0">
                <a:solidFill>
                  <a:schemeClr val="bg1"/>
                </a:solidFill>
              </a:rPr>
              <a:t>General Conference of Seventh-day Adventists  Women’s Ministries Department</a:t>
            </a:r>
          </a:p>
          <a:p>
            <a:pPr>
              <a:spcBef>
                <a:spcPts val="0"/>
              </a:spcBef>
            </a:pPr>
            <a:r>
              <a:rPr lang="en-US" sz="2400" dirty="0" smtClean="0">
                <a:solidFill>
                  <a:schemeClr val="bg1"/>
                </a:solidFill>
              </a:rPr>
              <a:t>www.adventistwomensministries.org</a:t>
            </a:r>
            <a:endParaRPr lang="en-US" sz="2400" dirty="0">
              <a:solidFill>
                <a:schemeClr val="bg1"/>
              </a:solidFill>
            </a:endParaRPr>
          </a:p>
        </p:txBody>
      </p:sp>
      <p:sp>
        <p:nvSpPr>
          <p:cNvPr id="4" name="Rectangle 3"/>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388676"/>
            <a:ext cx="9144000" cy="600164"/>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90000"/>
              </a:lnSpc>
            </a:pPr>
            <a:r>
              <a:rPr lang="en-US" sz="3600" b="1" dirty="0" smtClean="0">
                <a:solidFill>
                  <a:srgbClr val="CC0E5F"/>
                </a:solidFill>
              </a:rPr>
              <a:t>Letterhead (Simplified Format)</a:t>
            </a:r>
            <a:endParaRPr lang="en-US" sz="3600" b="1" dirty="0">
              <a:solidFill>
                <a:srgbClr val="CC0E5F"/>
              </a:solidFill>
            </a:endParaRPr>
          </a:p>
        </p:txBody>
      </p:sp>
      <p:sp>
        <p:nvSpPr>
          <p:cNvPr id="10" name="Rectangle 9"/>
          <p:cNvSpPr/>
          <p:nvPr/>
        </p:nvSpPr>
        <p:spPr>
          <a:xfrm>
            <a:off x="2195736" y="2204864"/>
            <a:ext cx="4800600" cy="44644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91780" y="2207271"/>
            <a:ext cx="4608512" cy="4459682"/>
          </a:xfrm>
          <a:prstGeom prst="rect">
            <a:avLst/>
          </a:prstGeom>
        </p:spPr>
        <p:txBody>
          <a:bodyPr wrap="square">
            <a:spAutoFit/>
          </a:bodyPr>
          <a:lstStyle/>
          <a:p>
            <a:pPr>
              <a:lnSpc>
                <a:spcPct val="80000"/>
              </a:lnSpc>
            </a:pPr>
            <a:r>
              <a:rPr lang="en-US" sz="1100" dirty="0" smtClean="0"/>
              <a:t>January 28, 2002</a:t>
            </a:r>
          </a:p>
          <a:p>
            <a:pPr>
              <a:lnSpc>
                <a:spcPct val="80000"/>
              </a:lnSpc>
            </a:pPr>
            <a:endParaRPr lang="en-US" sz="1100" dirty="0" smtClean="0"/>
          </a:p>
          <a:p>
            <a:pPr>
              <a:lnSpc>
                <a:spcPct val="80000"/>
              </a:lnSpc>
            </a:pPr>
            <a:endParaRPr lang="en-US" sz="1100" dirty="0" smtClean="0"/>
          </a:p>
          <a:p>
            <a:pPr>
              <a:lnSpc>
                <a:spcPct val="80000"/>
              </a:lnSpc>
            </a:pPr>
            <a:endParaRPr lang="en-US" sz="1100" dirty="0" smtClean="0"/>
          </a:p>
          <a:p>
            <a:pPr>
              <a:lnSpc>
                <a:spcPct val="80000"/>
              </a:lnSpc>
            </a:pPr>
            <a:r>
              <a:rPr lang="en-US" sz="1100" dirty="0" smtClean="0"/>
              <a:t>Mary </a:t>
            </a:r>
            <a:r>
              <a:rPr lang="en-US" sz="1100" dirty="0" err="1" smtClean="0"/>
              <a:t>DeVoe</a:t>
            </a:r>
            <a:endParaRPr lang="en-US" sz="1100" dirty="0" smtClean="0"/>
          </a:p>
          <a:p>
            <a:pPr>
              <a:lnSpc>
                <a:spcPct val="80000"/>
              </a:lnSpc>
            </a:pPr>
            <a:r>
              <a:rPr lang="en-US" sz="1100" dirty="0" smtClean="0"/>
              <a:t>477 Woodland Dr</a:t>
            </a:r>
          </a:p>
          <a:p>
            <a:pPr>
              <a:lnSpc>
                <a:spcPct val="80000"/>
              </a:lnSpc>
            </a:pPr>
            <a:r>
              <a:rPr lang="en-US" sz="1100" dirty="0" smtClean="0"/>
              <a:t>Parkesburg, PA 19365</a:t>
            </a:r>
          </a:p>
          <a:p>
            <a:pPr>
              <a:lnSpc>
                <a:spcPct val="80000"/>
              </a:lnSpc>
            </a:pPr>
            <a:endParaRPr lang="en-US" sz="1100" dirty="0" smtClean="0"/>
          </a:p>
          <a:p>
            <a:pPr>
              <a:lnSpc>
                <a:spcPct val="80000"/>
              </a:lnSpc>
            </a:pPr>
            <a:r>
              <a:rPr lang="en-US" sz="1100" dirty="0" smtClean="0"/>
              <a:t>DIFFERENT LETTER STYLES</a:t>
            </a:r>
          </a:p>
          <a:p>
            <a:pPr>
              <a:lnSpc>
                <a:spcPct val="80000"/>
              </a:lnSpc>
            </a:pPr>
            <a:endParaRPr lang="en-US" sz="1100" dirty="0" smtClean="0"/>
          </a:p>
          <a:p>
            <a:pPr>
              <a:lnSpc>
                <a:spcPct val="80000"/>
              </a:lnSpc>
              <a:spcBef>
                <a:spcPct val="10000"/>
              </a:spcBef>
            </a:pPr>
            <a:r>
              <a:rPr lang="en-US" sz="1100" dirty="0" smtClean="0"/>
              <a:t>This is an example of the Simplified Format for letter writing.  As you’ll notice, everything is aligned to the left margin and there are no salutations or closing lines.  There is a subject line, which has been typed in all capitals.  It could also have been typed in regular type with everything underlined.  The paragraphs are not indented.</a:t>
            </a:r>
          </a:p>
          <a:p>
            <a:pPr>
              <a:lnSpc>
                <a:spcPct val="80000"/>
              </a:lnSpc>
              <a:spcBef>
                <a:spcPct val="10000"/>
              </a:spcBef>
            </a:pPr>
            <a:endParaRPr lang="en-US" sz="1100" dirty="0" smtClean="0"/>
          </a:p>
          <a:p>
            <a:pPr>
              <a:lnSpc>
                <a:spcPct val="80000"/>
              </a:lnSpc>
              <a:spcBef>
                <a:spcPct val="10000"/>
              </a:spcBef>
            </a:pPr>
            <a:r>
              <a:rPr lang="en-US" sz="1100" dirty="0" smtClean="0"/>
              <a:t>You can see the spacing of the letter as well.  With four lines between the date and address, two spaces between the address and salutation and also between the salutation and body of the letter.  There are two spaces between each paragraphs as well.  Two spaces are between the body and the closing line.  Four spaces are between the closing line and signature line.</a:t>
            </a:r>
          </a:p>
          <a:p>
            <a:pPr>
              <a:lnSpc>
                <a:spcPct val="80000"/>
              </a:lnSpc>
              <a:spcBef>
                <a:spcPct val="10000"/>
              </a:spcBef>
            </a:pPr>
            <a:endParaRPr lang="en-US" sz="1100" dirty="0" smtClean="0"/>
          </a:p>
          <a:p>
            <a:pPr>
              <a:lnSpc>
                <a:spcPct val="80000"/>
              </a:lnSpc>
              <a:spcBef>
                <a:spcPct val="10000"/>
              </a:spcBef>
            </a:pPr>
            <a:r>
              <a:rPr lang="en-US" sz="1100" dirty="0" smtClean="0"/>
              <a:t>In each paragraph, the first sentence shares the main point.  The rest of the paragraph expands on the main point.  Attempt to keep each paragraph to three or four sentences.  It is best if the letter is short enough to fit onto one page.</a:t>
            </a:r>
          </a:p>
          <a:p>
            <a:pPr>
              <a:lnSpc>
                <a:spcPct val="80000"/>
              </a:lnSpc>
              <a:spcBef>
                <a:spcPct val="10000"/>
              </a:spcBef>
            </a:pPr>
            <a:endParaRPr lang="en-US" sz="1100" dirty="0" smtClean="0"/>
          </a:p>
          <a:p>
            <a:pPr>
              <a:lnSpc>
                <a:spcPct val="80000"/>
              </a:lnSpc>
              <a:spcBef>
                <a:spcPct val="10000"/>
              </a:spcBef>
            </a:pPr>
            <a:endParaRPr lang="en-US" sz="1100" dirty="0" smtClean="0"/>
          </a:p>
          <a:p>
            <a:pPr>
              <a:lnSpc>
                <a:spcPct val="80000"/>
              </a:lnSpc>
              <a:spcBef>
                <a:spcPct val="10000"/>
              </a:spcBef>
            </a:pPr>
            <a:endParaRPr lang="en-US" sz="1100" dirty="0" smtClean="0"/>
          </a:p>
          <a:p>
            <a:pPr>
              <a:lnSpc>
                <a:spcPct val="80000"/>
              </a:lnSpc>
              <a:spcBef>
                <a:spcPct val="10000"/>
              </a:spcBef>
            </a:pPr>
            <a:r>
              <a:rPr lang="en-US" sz="1100" dirty="0" err="1" smtClean="0"/>
              <a:t>Tamyra</a:t>
            </a:r>
            <a:r>
              <a:rPr lang="en-US" sz="1100" dirty="0" smtClean="0"/>
              <a:t> Horst</a:t>
            </a:r>
          </a:p>
          <a:p>
            <a:pPr>
              <a:lnSpc>
                <a:spcPct val="80000"/>
              </a:lnSpc>
              <a:spcBef>
                <a:spcPct val="10000"/>
              </a:spcBef>
            </a:pPr>
            <a:r>
              <a:rPr lang="en-US" sz="1100" dirty="0" smtClean="0"/>
              <a:t>Women’s Ministries Director</a:t>
            </a:r>
            <a:endParaRPr lang="en-US"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388676"/>
            <a:ext cx="9144000" cy="600164"/>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90000"/>
              </a:lnSpc>
            </a:pPr>
            <a:r>
              <a:rPr lang="en-US" sz="3600" b="1" dirty="0" smtClean="0">
                <a:solidFill>
                  <a:srgbClr val="CC0E5F"/>
                </a:solidFill>
              </a:rPr>
              <a:t>Letterhead (Square Blocked Format)</a:t>
            </a:r>
            <a:endParaRPr lang="en-US" sz="3600" b="1" dirty="0">
              <a:solidFill>
                <a:srgbClr val="CC0E5F"/>
              </a:solidFill>
            </a:endParaRPr>
          </a:p>
        </p:txBody>
      </p:sp>
      <p:sp>
        <p:nvSpPr>
          <p:cNvPr id="10" name="Rectangle 9"/>
          <p:cNvSpPr/>
          <p:nvPr/>
        </p:nvSpPr>
        <p:spPr>
          <a:xfrm>
            <a:off x="2284824" y="2213711"/>
            <a:ext cx="4663440" cy="44644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17503" y="2240868"/>
            <a:ext cx="4608512" cy="4410182"/>
          </a:xfrm>
          <a:prstGeom prst="rect">
            <a:avLst/>
          </a:prstGeom>
        </p:spPr>
        <p:txBody>
          <a:bodyPr wrap="square">
            <a:spAutoFit/>
          </a:bodyPr>
          <a:lstStyle/>
          <a:p>
            <a:pPr>
              <a:lnSpc>
                <a:spcPct val="85000"/>
              </a:lnSpc>
            </a:pPr>
            <a:r>
              <a:rPr lang="en-US" sz="1100" dirty="0" smtClean="0"/>
              <a:t>Mary </a:t>
            </a:r>
            <a:r>
              <a:rPr lang="en-US" sz="1100" dirty="0" err="1" smtClean="0"/>
              <a:t>DeVoe</a:t>
            </a:r>
            <a:r>
              <a:rPr lang="en-US" sz="1100" dirty="0" smtClean="0"/>
              <a:t>			January 28, 2002</a:t>
            </a:r>
          </a:p>
          <a:p>
            <a:pPr>
              <a:lnSpc>
                <a:spcPct val="85000"/>
              </a:lnSpc>
            </a:pPr>
            <a:r>
              <a:rPr lang="en-US" sz="1100" dirty="0" smtClean="0"/>
              <a:t>477 Woodland Dr</a:t>
            </a:r>
          </a:p>
          <a:p>
            <a:pPr>
              <a:lnSpc>
                <a:spcPct val="85000"/>
              </a:lnSpc>
            </a:pPr>
            <a:r>
              <a:rPr lang="en-US" sz="1100" dirty="0" smtClean="0"/>
              <a:t>Parkesburg, PA 19365</a:t>
            </a:r>
          </a:p>
          <a:p>
            <a:pPr>
              <a:lnSpc>
                <a:spcPct val="85000"/>
              </a:lnSpc>
            </a:pPr>
            <a:endParaRPr lang="en-US" sz="1100" dirty="0" smtClean="0"/>
          </a:p>
          <a:p>
            <a:pPr>
              <a:lnSpc>
                <a:spcPct val="85000"/>
              </a:lnSpc>
            </a:pPr>
            <a:r>
              <a:rPr lang="en-US" sz="1100" dirty="0" smtClean="0"/>
              <a:t>Dear Mary:</a:t>
            </a:r>
          </a:p>
          <a:p>
            <a:pPr>
              <a:lnSpc>
                <a:spcPct val="85000"/>
              </a:lnSpc>
            </a:pPr>
            <a:endParaRPr lang="en-US" sz="1100" dirty="0" smtClean="0"/>
          </a:p>
          <a:p>
            <a:pPr>
              <a:lnSpc>
                <a:spcPct val="85000"/>
              </a:lnSpc>
            </a:pPr>
            <a:r>
              <a:rPr lang="en-US" sz="1100" dirty="0" smtClean="0"/>
              <a:t>This is an example of the Square Blocked Format for letter writing.  While most lines begin at the left margin, the date is on the same line as the first line of the address, but is typed from the right margin.  The writers/typist initial lines, enclosure lines, etc are typed at the right margin on the same lines as the closing lines.  The paragraphs are not indented.  This style gets it’s name because the letter has a square look to it.  This style is seldom used.</a:t>
            </a:r>
          </a:p>
          <a:p>
            <a:pPr>
              <a:lnSpc>
                <a:spcPct val="85000"/>
              </a:lnSpc>
            </a:pPr>
            <a:endParaRPr lang="en-US" sz="1100" dirty="0" smtClean="0"/>
          </a:p>
          <a:p>
            <a:pPr>
              <a:lnSpc>
                <a:spcPct val="85000"/>
              </a:lnSpc>
            </a:pPr>
            <a:r>
              <a:rPr lang="en-US" sz="1100" dirty="0" smtClean="0"/>
              <a:t>You can see the spacing of the letters as well.  With four lines between the address, two spaces between the </a:t>
            </a:r>
            <a:r>
              <a:rPr lang="en-US" sz="1100" dirty="0" err="1" smtClean="0"/>
              <a:t>the</a:t>
            </a:r>
            <a:r>
              <a:rPr lang="en-US" sz="1100" dirty="0" smtClean="0"/>
              <a:t> salutation and body address and salutation and also between of the letter.  There are two spaces between each paragraph as well.  Two spaces are between the body and the closing line.  Four spaces are between the closing line and signature line.</a:t>
            </a:r>
          </a:p>
          <a:p>
            <a:pPr>
              <a:lnSpc>
                <a:spcPct val="85000"/>
              </a:lnSpc>
            </a:pPr>
            <a:endParaRPr lang="en-US" sz="1100" dirty="0" smtClean="0"/>
          </a:p>
          <a:p>
            <a:pPr>
              <a:lnSpc>
                <a:spcPct val="85000"/>
              </a:lnSpc>
            </a:pPr>
            <a:r>
              <a:rPr lang="en-US" sz="1100" dirty="0" smtClean="0"/>
              <a:t>In each paragraph, the first sentence shares the main point.  The rest of the paragraph expands on the main point.  Attempt to keep each paragraph to three or four sentences.  It’s best if the letter is short enough to fit onto one page.</a:t>
            </a:r>
          </a:p>
          <a:p>
            <a:pPr>
              <a:lnSpc>
                <a:spcPct val="85000"/>
              </a:lnSpc>
            </a:pPr>
            <a:endParaRPr lang="en-US" sz="1100" dirty="0" smtClean="0"/>
          </a:p>
          <a:p>
            <a:pPr>
              <a:lnSpc>
                <a:spcPct val="85000"/>
              </a:lnSpc>
            </a:pPr>
            <a:r>
              <a:rPr lang="en-US" sz="1100" dirty="0" smtClean="0"/>
              <a:t>Sincerely,</a:t>
            </a:r>
          </a:p>
          <a:p>
            <a:pPr>
              <a:lnSpc>
                <a:spcPct val="85000"/>
              </a:lnSpc>
            </a:pPr>
            <a:endParaRPr lang="en-US" sz="1100" dirty="0" smtClean="0"/>
          </a:p>
          <a:p>
            <a:pPr>
              <a:lnSpc>
                <a:spcPct val="85000"/>
              </a:lnSpc>
            </a:pPr>
            <a:endParaRPr lang="en-US" sz="1100" dirty="0" smtClean="0"/>
          </a:p>
          <a:p>
            <a:pPr>
              <a:lnSpc>
                <a:spcPct val="85000"/>
              </a:lnSpc>
            </a:pPr>
            <a:endParaRPr lang="en-US" sz="1100" dirty="0" smtClean="0"/>
          </a:p>
          <a:p>
            <a:pPr>
              <a:lnSpc>
                <a:spcPct val="85000"/>
              </a:lnSpc>
            </a:pPr>
            <a:r>
              <a:rPr lang="en-US" sz="1100" dirty="0" err="1" smtClean="0"/>
              <a:t>Tamyra</a:t>
            </a:r>
            <a:r>
              <a:rPr lang="en-US" sz="1100" dirty="0" smtClean="0"/>
              <a:t> Horst			TLH/</a:t>
            </a:r>
            <a:r>
              <a:rPr lang="en-US" sz="1100" dirty="0" err="1" smtClean="0"/>
              <a:t>th</a:t>
            </a:r>
            <a:endParaRPr lang="en-US" sz="1100" dirty="0" smtClean="0"/>
          </a:p>
          <a:p>
            <a:pPr>
              <a:lnSpc>
                <a:spcPct val="85000"/>
              </a:lnSpc>
            </a:pPr>
            <a:r>
              <a:rPr lang="en-US" sz="1100" dirty="0" smtClean="0"/>
              <a:t>Women’s Ministry Director		Enclosure</a:t>
            </a:r>
            <a:endParaRPr lang="en-US"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844824"/>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268760"/>
            <a:ext cx="9144000" cy="600164"/>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90000"/>
              </a:lnSpc>
            </a:pPr>
            <a:r>
              <a:rPr lang="en-US" sz="3600" b="1" dirty="0" smtClean="0">
                <a:solidFill>
                  <a:srgbClr val="CC0E5F"/>
                </a:solidFill>
              </a:rPr>
              <a:t>Parts of the Letter – First Page</a:t>
            </a:r>
            <a:endParaRPr lang="en-US" sz="3600" b="1" dirty="0">
              <a:solidFill>
                <a:srgbClr val="CC0E5F"/>
              </a:solidFill>
            </a:endParaRPr>
          </a:p>
        </p:txBody>
      </p:sp>
      <p:sp>
        <p:nvSpPr>
          <p:cNvPr id="7" name="Rectangle 6"/>
          <p:cNvSpPr/>
          <p:nvPr/>
        </p:nvSpPr>
        <p:spPr>
          <a:xfrm>
            <a:off x="2267744" y="2060848"/>
            <a:ext cx="4968552" cy="45896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39752" y="2132857"/>
            <a:ext cx="4968552" cy="4508607"/>
          </a:xfrm>
          <a:prstGeom prst="rect">
            <a:avLst/>
          </a:prstGeom>
        </p:spPr>
        <p:txBody>
          <a:bodyPr wrap="square">
            <a:spAutoFit/>
          </a:bodyPr>
          <a:lstStyle/>
          <a:p>
            <a:pPr algn="ctr">
              <a:lnSpc>
                <a:spcPts val="800"/>
              </a:lnSpc>
            </a:pPr>
            <a:r>
              <a:rPr lang="en-US" sz="900" b="1" dirty="0" smtClean="0"/>
              <a:t>Women of Worth Ministries </a:t>
            </a:r>
            <a:endParaRPr lang="fr-FR" sz="900" b="1" dirty="0" smtClean="0"/>
          </a:p>
          <a:p>
            <a:pPr algn="ctr">
              <a:lnSpc>
                <a:spcPts val="800"/>
              </a:lnSpc>
            </a:pPr>
            <a:r>
              <a:rPr lang="fr-FR" sz="900" b="1" dirty="0" smtClean="0"/>
              <a:t>1672 Mine Rd, </a:t>
            </a:r>
            <a:r>
              <a:rPr lang="fr-FR" sz="900" b="1" dirty="0" err="1" smtClean="0"/>
              <a:t>Paradise</a:t>
            </a:r>
            <a:r>
              <a:rPr lang="fr-FR" sz="900" b="1" dirty="0" smtClean="0"/>
              <a:t> PA 17562</a:t>
            </a:r>
          </a:p>
          <a:p>
            <a:pPr algn="ctr">
              <a:lnSpc>
                <a:spcPts val="800"/>
              </a:lnSpc>
            </a:pPr>
            <a:r>
              <a:rPr lang="fr-FR" sz="900" b="1" dirty="0" smtClean="0"/>
              <a:t>717/442-9685</a:t>
            </a:r>
          </a:p>
          <a:p>
            <a:pPr algn="ctr">
              <a:lnSpc>
                <a:spcPts val="800"/>
              </a:lnSpc>
            </a:pPr>
            <a:r>
              <a:rPr lang="fr-FR" sz="900" b="1" dirty="0" smtClean="0"/>
              <a:t>tnthorst@compuserve.com</a:t>
            </a:r>
            <a:endParaRPr lang="en-US" sz="900" b="1" dirty="0" smtClean="0"/>
          </a:p>
          <a:p>
            <a:pPr algn="ctr">
              <a:lnSpc>
                <a:spcPts val="800"/>
              </a:lnSpc>
            </a:pPr>
            <a:r>
              <a:rPr lang="en-US" sz="900" b="1" dirty="0" smtClean="0"/>
              <a:t>January 28, 2002</a:t>
            </a:r>
          </a:p>
          <a:p>
            <a:pPr>
              <a:lnSpc>
                <a:spcPts val="800"/>
              </a:lnSpc>
            </a:pPr>
            <a:endParaRPr lang="en-US" sz="900" b="1" dirty="0" smtClean="0"/>
          </a:p>
          <a:p>
            <a:pPr>
              <a:lnSpc>
                <a:spcPts val="800"/>
              </a:lnSpc>
            </a:pPr>
            <a:endParaRPr lang="en-US" sz="900" b="1" dirty="0" smtClean="0"/>
          </a:p>
          <a:p>
            <a:pPr>
              <a:lnSpc>
                <a:spcPts val="800"/>
              </a:lnSpc>
            </a:pPr>
            <a:r>
              <a:rPr lang="en-US" sz="900" b="1" dirty="0" smtClean="0"/>
              <a:t>The Bennett Agency </a:t>
            </a:r>
          </a:p>
          <a:p>
            <a:pPr>
              <a:lnSpc>
                <a:spcPts val="800"/>
              </a:lnSpc>
            </a:pPr>
            <a:r>
              <a:rPr lang="en-US" sz="900" b="1" dirty="0" smtClean="0"/>
              <a:t>3744 </a:t>
            </a:r>
            <a:r>
              <a:rPr lang="en-US" sz="900" b="1" dirty="0" err="1" smtClean="0"/>
              <a:t>Nolt</a:t>
            </a:r>
            <a:r>
              <a:rPr lang="en-US" sz="900" b="1" dirty="0" smtClean="0"/>
              <a:t> Rd</a:t>
            </a:r>
          </a:p>
          <a:p>
            <a:pPr>
              <a:lnSpc>
                <a:spcPts val="800"/>
              </a:lnSpc>
            </a:pPr>
            <a:r>
              <a:rPr lang="en-US" sz="900" b="1" dirty="0" smtClean="0"/>
              <a:t>Landisville PA 17538</a:t>
            </a:r>
          </a:p>
          <a:p>
            <a:pPr>
              <a:lnSpc>
                <a:spcPts val="800"/>
              </a:lnSpc>
            </a:pPr>
            <a:endParaRPr lang="en-US" sz="900" b="1" dirty="0" smtClean="0"/>
          </a:p>
          <a:p>
            <a:pPr>
              <a:lnSpc>
                <a:spcPts val="800"/>
              </a:lnSpc>
            </a:pPr>
            <a:r>
              <a:rPr lang="en-US" sz="900" b="1" dirty="0" smtClean="0"/>
              <a:t>Attention: Tina Bennett </a:t>
            </a:r>
          </a:p>
          <a:p>
            <a:pPr>
              <a:lnSpc>
                <a:spcPts val="800"/>
              </a:lnSpc>
            </a:pPr>
            <a:endParaRPr lang="en-US" sz="900" b="1" dirty="0" smtClean="0"/>
          </a:p>
          <a:p>
            <a:pPr>
              <a:lnSpc>
                <a:spcPts val="800"/>
              </a:lnSpc>
            </a:pPr>
            <a:r>
              <a:rPr lang="en-US" sz="900" b="1" dirty="0" smtClean="0"/>
              <a:t>Dear Friends:</a:t>
            </a:r>
          </a:p>
          <a:p>
            <a:pPr>
              <a:lnSpc>
                <a:spcPts val="800"/>
              </a:lnSpc>
            </a:pPr>
            <a:endParaRPr lang="en-US" sz="900" b="1" dirty="0" smtClean="0"/>
          </a:p>
          <a:p>
            <a:pPr>
              <a:lnSpc>
                <a:spcPts val="800"/>
              </a:lnSpc>
            </a:pPr>
            <a:r>
              <a:rPr lang="en-US" sz="900" b="1" dirty="0" smtClean="0"/>
              <a:t>Subject: Letter Writing Seminar </a:t>
            </a:r>
          </a:p>
          <a:p>
            <a:pPr>
              <a:lnSpc>
                <a:spcPts val="800"/>
              </a:lnSpc>
            </a:pPr>
            <a:endParaRPr lang="en-US" sz="900" b="1" dirty="0" smtClean="0"/>
          </a:p>
          <a:p>
            <a:pPr>
              <a:lnSpc>
                <a:spcPts val="800"/>
              </a:lnSpc>
            </a:pPr>
            <a:r>
              <a:rPr lang="en-US" sz="900" b="1" dirty="0" smtClean="0"/>
              <a:t>My favorite letter format is the Modified format. This is an example of the Modified style, with every part of a letter that I know how to use included in it. For some reason, I like a letter with indentations in the paragraph and the date and closing lines begun in the center. It seems less formal.</a:t>
            </a:r>
          </a:p>
          <a:p>
            <a:pPr>
              <a:lnSpc>
                <a:spcPts val="800"/>
              </a:lnSpc>
            </a:pPr>
            <a:r>
              <a:rPr lang="en-US" sz="900" b="1" dirty="0" smtClean="0"/>
              <a:t>                   			</a:t>
            </a:r>
          </a:p>
          <a:p>
            <a:pPr>
              <a:lnSpc>
                <a:spcPts val="800"/>
              </a:lnSpc>
            </a:pPr>
            <a:r>
              <a:rPr lang="en-US" sz="900" b="1" dirty="0" smtClean="0"/>
              <a:t>	The letterhead is a letterhead I’d like to be able to use for real some day. My dream is to have a ministry, “Women of Worth”, which would help women to achieve their dreams </a:t>
            </a:r>
            <a:br>
              <a:rPr lang="en-US" sz="900" b="1" dirty="0" smtClean="0"/>
            </a:br>
            <a:r>
              <a:rPr lang="en-US" sz="900" b="1" dirty="0" smtClean="0"/>
              <a:t>of ministry through writing and speaking, while providing resources (speakers, musicians, etc.) to Women’s Ministries Leaders.</a:t>
            </a:r>
          </a:p>
          <a:p>
            <a:pPr lvl="3">
              <a:lnSpc>
                <a:spcPts val="800"/>
              </a:lnSpc>
            </a:pPr>
            <a:r>
              <a:rPr lang="en-US" sz="900" b="1" dirty="0" smtClean="0"/>
              <a:t>		</a:t>
            </a:r>
          </a:p>
          <a:p>
            <a:pPr lvl="2">
              <a:lnSpc>
                <a:spcPts val="800"/>
              </a:lnSpc>
            </a:pPr>
            <a:r>
              <a:rPr lang="en-US" sz="900" b="1" dirty="0" smtClean="0"/>
              <a:t>The information will be indented about ten spaces on each side.</a:t>
            </a:r>
          </a:p>
          <a:p>
            <a:pPr lvl="2">
              <a:lnSpc>
                <a:spcPts val="800"/>
              </a:lnSpc>
            </a:pPr>
            <a:r>
              <a:rPr lang="en-US" sz="900" b="1" dirty="0" smtClean="0"/>
              <a:t>With two lines between the paragraph before and after it.</a:t>
            </a:r>
          </a:p>
          <a:p>
            <a:pPr lvl="2">
              <a:lnSpc>
                <a:spcPts val="800"/>
              </a:lnSpc>
            </a:pPr>
            <a:r>
              <a:rPr lang="en-US" sz="900" b="1" dirty="0" smtClean="0"/>
              <a:t>This will set off the data and draw the reader’s eye to it.</a:t>
            </a:r>
          </a:p>
          <a:p>
            <a:pPr>
              <a:lnSpc>
                <a:spcPts val="800"/>
              </a:lnSpc>
            </a:pPr>
            <a:r>
              <a:rPr lang="en-US" sz="900" b="1" dirty="0" smtClean="0"/>
              <a:t>	</a:t>
            </a:r>
          </a:p>
          <a:p>
            <a:pPr>
              <a:lnSpc>
                <a:spcPts val="800"/>
              </a:lnSpc>
            </a:pPr>
            <a:r>
              <a:rPr lang="en-US" sz="900" b="1" dirty="0" smtClean="0"/>
              <a:t>You’ll notice that the previous paragraph was written with the main thought for the first sentence. </a:t>
            </a:r>
            <a:br>
              <a:rPr lang="en-US" sz="900" b="1" dirty="0" smtClean="0"/>
            </a:br>
            <a:r>
              <a:rPr lang="en-US" sz="900" b="1" dirty="0" smtClean="0"/>
              <a:t>The rest of the paragraph explained the idea. And it is a true paragraph – I do want to start a </a:t>
            </a:r>
            <a:br>
              <a:rPr lang="en-US" sz="900" b="1" dirty="0" smtClean="0"/>
            </a:br>
            <a:r>
              <a:rPr lang="en-US" sz="900" b="1" dirty="0" smtClean="0"/>
              <a:t>“Women of Worth” ministry some day.</a:t>
            </a:r>
          </a:p>
          <a:p>
            <a:pPr>
              <a:lnSpc>
                <a:spcPts val="800"/>
              </a:lnSpc>
            </a:pPr>
            <a:r>
              <a:rPr lang="en-US" sz="900" b="1" dirty="0" smtClean="0"/>
              <a:t>							With His love, </a:t>
            </a:r>
          </a:p>
          <a:p>
            <a:pPr>
              <a:lnSpc>
                <a:spcPts val="800"/>
              </a:lnSpc>
            </a:pPr>
            <a:r>
              <a:rPr lang="en-US" sz="900" b="1" dirty="0" smtClean="0"/>
              <a:t>							Tami Horst</a:t>
            </a:r>
          </a:p>
          <a:p>
            <a:pPr>
              <a:lnSpc>
                <a:spcPts val="800"/>
              </a:lnSpc>
            </a:pPr>
            <a:r>
              <a:rPr lang="en-US" sz="900" b="1" dirty="0" smtClean="0"/>
              <a:t>		</a:t>
            </a:r>
            <a:r>
              <a:rPr lang="en-US" sz="900" b="1" dirty="0" err="1" smtClean="0"/>
              <a:t>Tamyra</a:t>
            </a:r>
            <a:r>
              <a:rPr lang="en-US" sz="900" b="1" dirty="0" smtClean="0"/>
              <a:t> Horst</a:t>
            </a:r>
          </a:p>
          <a:p>
            <a:pPr>
              <a:lnSpc>
                <a:spcPts val="800"/>
              </a:lnSpc>
            </a:pPr>
            <a:r>
              <a:rPr lang="en-US" sz="900" b="1" dirty="0" smtClean="0"/>
              <a:t>		Director</a:t>
            </a:r>
          </a:p>
          <a:p>
            <a:pPr>
              <a:lnSpc>
                <a:spcPts val="800"/>
              </a:lnSpc>
            </a:pPr>
            <a:r>
              <a:rPr lang="en-US" sz="900" b="1" dirty="0" err="1" smtClean="0"/>
              <a:t>TLH:mld</a:t>
            </a:r>
            <a:r>
              <a:rPr lang="en-US" sz="900" b="1" dirty="0" smtClean="0"/>
              <a:t> </a:t>
            </a:r>
          </a:p>
          <a:p>
            <a:pPr>
              <a:lnSpc>
                <a:spcPts val="800"/>
              </a:lnSpc>
            </a:pPr>
            <a:r>
              <a:rPr lang="en-US" sz="900" b="1" dirty="0" smtClean="0"/>
              <a:t>Enclosure</a:t>
            </a:r>
          </a:p>
          <a:p>
            <a:pPr>
              <a:lnSpc>
                <a:spcPts val="800"/>
              </a:lnSpc>
            </a:pPr>
            <a:r>
              <a:rPr lang="en-US" sz="900" b="1" dirty="0" smtClean="0"/>
              <a:t>cc </a:t>
            </a:r>
            <a:r>
              <a:rPr lang="en-US" sz="900" b="1" dirty="0" err="1" smtClean="0"/>
              <a:t>Mr</a:t>
            </a:r>
            <a:r>
              <a:rPr lang="en-US" sz="900" b="1" dirty="0" smtClean="0"/>
              <a:t> Tim Horst </a:t>
            </a:r>
            <a:endParaRPr lang="en-US" sz="900" b="1" dirty="0"/>
          </a:p>
        </p:txBody>
      </p:sp>
      <p:sp>
        <p:nvSpPr>
          <p:cNvPr id="12" name="Rectangle 11"/>
          <p:cNvSpPr/>
          <p:nvPr/>
        </p:nvSpPr>
        <p:spPr>
          <a:xfrm>
            <a:off x="7452320" y="2422629"/>
            <a:ext cx="792088" cy="646331"/>
          </a:xfrm>
          <a:prstGeom prst="rect">
            <a:avLst/>
          </a:prstGeom>
        </p:spPr>
        <p:txBody>
          <a:bodyPr wrap="square">
            <a:spAutoFit/>
          </a:bodyPr>
          <a:lstStyle/>
          <a:p>
            <a:pPr algn="ctr"/>
            <a:r>
              <a:rPr lang="en-US" sz="3600" b="1" dirty="0" smtClean="0">
                <a:solidFill>
                  <a:srgbClr val="CC0E5F"/>
                </a:solidFill>
              </a:rPr>
              <a:t>2</a:t>
            </a:r>
          </a:p>
        </p:txBody>
      </p:sp>
      <p:sp>
        <p:nvSpPr>
          <p:cNvPr id="13" name="Rectangle 12"/>
          <p:cNvSpPr/>
          <p:nvPr/>
        </p:nvSpPr>
        <p:spPr>
          <a:xfrm>
            <a:off x="323528" y="3789040"/>
            <a:ext cx="792088" cy="646331"/>
          </a:xfrm>
          <a:prstGeom prst="rect">
            <a:avLst/>
          </a:prstGeom>
        </p:spPr>
        <p:txBody>
          <a:bodyPr wrap="square">
            <a:spAutoFit/>
          </a:bodyPr>
          <a:lstStyle/>
          <a:p>
            <a:pPr algn="ctr"/>
            <a:r>
              <a:rPr lang="en-US" sz="3600" b="1" dirty="0" smtClean="0">
                <a:solidFill>
                  <a:srgbClr val="CC0E5F"/>
                </a:solidFill>
              </a:rPr>
              <a:t>5</a:t>
            </a:r>
          </a:p>
        </p:txBody>
      </p:sp>
      <p:sp>
        <p:nvSpPr>
          <p:cNvPr id="14" name="Rectangle 13"/>
          <p:cNvSpPr/>
          <p:nvPr/>
        </p:nvSpPr>
        <p:spPr>
          <a:xfrm>
            <a:off x="323528" y="2996952"/>
            <a:ext cx="792088" cy="646331"/>
          </a:xfrm>
          <a:prstGeom prst="rect">
            <a:avLst/>
          </a:prstGeom>
        </p:spPr>
        <p:txBody>
          <a:bodyPr wrap="square">
            <a:spAutoFit/>
          </a:bodyPr>
          <a:lstStyle/>
          <a:p>
            <a:pPr algn="ctr"/>
            <a:r>
              <a:rPr lang="en-US" sz="3600" b="1" dirty="0" smtClean="0">
                <a:solidFill>
                  <a:srgbClr val="CC0E5F"/>
                </a:solidFill>
              </a:rPr>
              <a:t>4</a:t>
            </a:r>
          </a:p>
        </p:txBody>
      </p:sp>
      <p:sp>
        <p:nvSpPr>
          <p:cNvPr id="15" name="Rectangle 14"/>
          <p:cNvSpPr/>
          <p:nvPr/>
        </p:nvSpPr>
        <p:spPr>
          <a:xfrm>
            <a:off x="323528" y="2564904"/>
            <a:ext cx="792088" cy="646331"/>
          </a:xfrm>
          <a:prstGeom prst="rect">
            <a:avLst/>
          </a:prstGeom>
        </p:spPr>
        <p:txBody>
          <a:bodyPr wrap="square">
            <a:spAutoFit/>
          </a:bodyPr>
          <a:lstStyle/>
          <a:p>
            <a:pPr algn="ctr"/>
            <a:r>
              <a:rPr lang="en-US" sz="3600" b="1" dirty="0" smtClean="0">
                <a:solidFill>
                  <a:srgbClr val="CC0E5F"/>
                </a:solidFill>
              </a:rPr>
              <a:t>3</a:t>
            </a:r>
          </a:p>
        </p:txBody>
      </p:sp>
      <p:sp>
        <p:nvSpPr>
          <p:cNvPr id="16" name="Rectangle 15"/>
          <p:cNvSpPr/>
          <p:nvPr/>
        </p:nvSpPr>
        <p:spPr>
          <a:xfrm>
            <a:off x="7452320" y="1988840"/>
            <a:ext cx="792088" cy="646331"/>
          </a:xfrm>
          <a:prstGeom prst="rect">
            <a:avLst/>
          </a:prstGeom>
        </p:spPr>
        <p:txBody>
          <a:bodyPr wrap="square">
            <a:spAutoFit/>
          </a:bodyPr>
          <a:lstStyle/>
          <a:p>
            <a:pPr algn="ctr"/>
            <a:r>
              <a:rPr lang="en-US" sz="3600" b="1" dirty="0" smtClean="0">
                <a:solidFill>
                  <a:srgbClr val="CC0E5F"/>
                </a:solidFill>
              </a:rPr>
              <a:t>1</a:t>
            </a:r>
          </a:p>
        </p:txBody>
      </p:sp>
      <p:cxnSp>
        <p:nvCxnSpPr>
          <p:cNvPr id="17" name="Straight Arrow Connector 16"/>
          <p:cNvCxnSpPr/>
          <p:nvPr/>
        </p:nvCxnSpPr>
        <p:spPr>
          <a:xfrm flipH="1">
            <a:off x="5724128" y="2204864"/>
            <a:ext cx="1872208" cy="0"/>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364088" y="2636912"/>
            <a:ext cx="2304256" cy="72008"/>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71600" y="2888069"/>
            <a:ext cx="1371600" cy="0"/>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002804" y="3353901"/>
            <a:ext cx="1371600" cy="0"/>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99592" y="3573016"/>
            <a:ext cx="1440160" cy="504056"/>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844824"/>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244660"/>
            <a:ext cx="9144000" cy="600164"/>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90000"/>
              </a:lnSpc>
            </a:pPr>
            <a:r>
              <a:rPr lang="en-US" sz="3600" b="1" dirty="0" smtClean="0">
                <a:solidFill>
                  <a:srgbClr val="CC0E5F"/>
                </a:solidFill>
              </a:rPr>
              <a:t>Parts of the Letter – First Page</a:t>
            </a:r>
            <a:endParaRPr lang="en-US" sz="3600" b="1" dirty="0">
              <a:solidFill>
                <a:srgbClr val="CC0E5F"/>
              </a:solidFill>
            </a:endParaRPr>
          </a:p>
        </p:txBody>
      </p:sp>
      <p:sp>
        <p:nvSpPr>
          <p:cNvPr id="7" name="Rectangle 6"/>
          <p:cNvSpPr/>
          <p:nvPr/>
        </p:nvSpPr>
        <p:spPr>
          <a:xfrm>
            <a:off x="2267744" y="2060848"/>
            <a:ext cx="4968552" cy="45896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267744" y="2160753"/>
            <a:ext cx="4968552" cy="4508607"/>
          </a:xfrm>
          <a:prstGeom prst="rect">
            <a:avLst/>
          </a:prstGeom>
        </p:spPr>
        <p:txBody>
          <a:bodyPr wrap="square">
            <a:spAutoFit/>
          </a:bodyPr>
          <a:lstStyle/>
          <a:p>
            <a:pPr algn="ctr">
              <a:lnSpc>
                <a:spcPts val="800"/>
              </a:lnSpc>
            </a:pPr>
            <a:r>
              <a:rPr lang="en-US" sz="900" b="1" dirty="0" smtClean="0"/>
              <a:t>Women of Worth Ministries </a:t>
            </a:r>
            <a:endParaRPr lang="fr-FR" sz="900" b="1" dirty="0" smtClean="0"/>
          </a:p>
          <a:p>
            <a:pPr algn="ctr">
              <a:lnSpc>
                <a:spcPts val="800"/>
              </a:lnSpc>
            </a:pPr>
            <a:r>
              <a:rPr lang="fr-FR" sz="900" b="1" dirty="0" smtClean="0"/>
              <a:t>1672 Mine Rd, </a:t>
            </a:r>
            <a:r>
              <a:rPr lang="fr-FR" sz="900" b="1" dirty="0" err="1" smtClean="0"/>
              <a:t>Paradise</a:t>
            </a:r>
            <a:r>
              <a:rPr lang="fr-FR" sz="900" b="1" dirty="0" smtClean="0"/>
              <a:t> PA 17562</a:t>
            </a:r>
          </a:p>
          <a:p>
            <a:pPr algn="ctr">
              <a:lnSpc>
                <a:spcPts val="800"/>
              </a:lnSpc>
            </a:pPr>
            <a:r>
              <a:rPr lang="fr-FR" sz="900" b="1" dirty="0" smtClean="0"/>
              <a:t>717/442-9685</a:t>
            </a:r>
          </a:p>
          <a:p>
            <a:pPr algn="ctr">
              <a:lnSpc>
                <a:spcPts val="800"/>
              </a:lnSpc>
            </a:pPr>
            <a:r>
              <a:rPr lang="fr-FR" sz="900" b="1" dirty="0" smtClean="0"/>
              <a:t>tnthorst@compuserve.com</a:t>
            </a:r>
            <a:endParaRPr lang="en-US" sz="900" b="1" dirty="0" smtClean="0"/>
          </a:p>
          <a:p>
            <a:pPr algn="ctr">
              <a:lnSpc>
                <a:spcPts val="800"/>
              </a:lnSpc>
            </a:pPr>
            <a:r>
              <a:rPr lang="en-US" sz="900" b="1" dirty="0" smtClean="0"/>
              <a:t>January 28, 2002</a:t>
            </a:r>
          </a:p>
          <a:p>
            <a:pPr>
              <a:lnSpc>
                <a:spcPts val="800"/>
              </a:lnSpc>
            </a:pPr>
            <a:endParaRPr lang="en-US" sz="900" b="1" dirty="0" smtClean="0"/>
          </a:p>
          <a:p>
            <a:pPr>
              <a:lnSpc>
                <a:spcPts val="800"/>
              </a:lnSpc>
            </a:pPr>
            <a:endParaRPr lang="en-US" sz="900" b="1" dirty="0" smtClean="0"/>
          </a:p>
          <a:p>
            <a:pPr>
              <a:lnSpc>
                <a:spcPts val="800"/>
              </a:lnSpc>
            </a:pPr>
            <a:r>
              <a:rPr lang="en-US" sz="900" b="1" dirty="0" smtClean="0"/>
              <a:t>The Bennett Agency </a:t>
            </a:r>
          </a:p>
          <a:p>
            <a:pPr>
              <a:lnSpc>
                <a:spcPts val="800"/>
              </a:lnSpc>
            </a:pPr>
            <a:r>
              <a:rPr lang="en-US" sz="900" b="1" dirty="0" smtClean="0"/>
              <a:t>3744 </a:t>
            </a:r>
            <a:r>
              <a:rPr lang="en-US" sz="900" b="1" dirty="0" err="1" smtClean="0"/>
              <a:t>Nolt</a:t>
            </a:r>
            <a:r>
              <a:rPr lang="en-US" sz="900" b="1" dirty="0" smtClean="0"/>
              <a:t> Rd</a:t>
            </a:r>
          </a:p>
          <a:p>
            <a:pPr>
              <a:lnSpc>
                <a:spcPts val="800"/>
              </a:lnSpc>
            </a:pPr>
            <a:r>
              <a:rPr lang="en-US" sz="900" b="1" dirty="0" smtClean="0"/>
              <a:t>Landisville PA 17538</a:t>
            </a:r>
          </a:p>
          <a:p>
            <a:pPr>
              <a:lnSpc>
                <a:spcPts val="800"/>
              </a:lnSpc>
            </a:pPr>
            <a:endParaRPr lang="en-US" sz="900" b="1" dirty="0" smtClean="0"/>
          </a:p>
          <a:p>
            <a:pPr>
              <a:lnSpc>
                <a:spcPts val="800"/>
              </a:lnSpc>
            </a:pPr>
            <a:r>
              <a:rPr lang="en-US" sz="900" b="1" dirty="0" smtClean="0"/>
              <a:t>Attention: Tina Bennett </a:t>
            </a:r>
          </a:p>
          <a:p>
            <a:pPr>
              <a:lnSpc>
                <a:spcPts val="800"/>
              </a:lnSpc>
            </a:pPr>
            <a:endParaRPr lang="en-US" sz="900" b="1" dirty="0" smtClean="0"/>
          </a:p>
          <a:p>
            <a:pPr>
              <a:lnSpc>
                <a:spcPts val="800"/>
              </a:lnSpc>
            </a:pPr>
            <a:r>
              <a:rPr lang="en-US" sz="900" b="1" dirty="0" smtClean="0"/>
              <a:t>Dear Friends:</a:t>
            </a:r>
          </a:p>
          <a:p>
            <a:pPr>
              <a:lnSpc>
                <a:spcPts val="800"/>
              </a:lnSpc>
            </a:pPr>
            <a:endParaRPr lang="en-US" sz="900" b="1" dirty="0" smtClean="0"/>
          </a:p>
          <a:p>
            <a:pPr>
              <a:lnSpc>
                <a:spcPts val="800"/>
              </a:lnSpc>
            </a:pPr>
            <a:r>
              <a:rPr lang="en-US" sz="900" b="1" dirty="0" smtClean="0"/>
              <a:t>Subject: Letter Writing Seminar </a:t>
            </a:r>
          </a:p>
          <a:p>
            <a:pPr>
              <a:lnSpc>
                <a:spcPts val="800"/>
              </a:lnSpc>
            </a:pPr>
            <a:endParaRPr lang="en-US" sz="900" b="1" dirty="0" smtClean="0"/>
          </a:p>
          <a:p>
            <a:pPr>
              <a:lnSpc>
                <a:spcPts val="800"/>
              </a:lnSpc>
            </a:pPr>
            <a:r>
              <a:rPr lang="en-US" sz="900" b="1" dirty="0" smtClean="0"/>
              <a:t>My favorite letter format is the Modified format. This is an example of the Modified style, with every part of a letter that I know how to use included in it. For some reason, I like a letter with indentations in the paragraph and the date and closing lines begun in the center. It seems less formal.</a:t>
            </a:r>
          </a:p>
          <a:p>
            <a:pPr>
              <a:lnSpc>
                <a:spcPts val="800"/>
              </a:lnSpc>
            </a:pPr>
            <a:r>
              <a:rPr lang="en-US" sz="900" b="1" dirty="0" smtClean="0"/>
              <a:t>                   			</a:t>
            </a:r>
          </a:p>
          <a:p>
            <a:pPr>
              <a:lnSpc>
                <a:spcPts val="800"/>
              </a:lnSpc>
            </a:pPr>
            <a:r>
              <a:rPr lang="en-US" sz="900" b="1" dirty="0" smtClean="0"/>
              <a:t>	The letterhead is a letterhead I’d like to be able to use for real some day. My dream is to have a ministry, “Women of Worth”, which would help women to achieve their dreams </a:t>
            </a:r>
            <a:br>
              <a:rPr lang="en-US" sz="900" b="1" dirty="0" smtClean="0"/>
            </a:br>
            <a:r>
              <a:rPr lang="en-US" sz="900" b="1" dirty="0" smtClean="0"/>
              <a:t>of ministry through writing and speaking, while providing resources (speakers, musicians, etc.) to Women’s Ministries Leaders.</a:t>
            </a:r>
          </a:p>
          <a:p>
            <a:pPr lvl="3">
              <a:lnSpc>
                <a:spcPts val="800"/>
              </a:lnSpc>
            </a:pPr>
            <a:r>
              <a:rPr lang="en-US" sz="900" b="1" dirty="0" smtClean="0"/>
              <a:t>		</a:t>
            </a:r>
          </a:p>
          <a:p>
            <a:pPr lvl="2">
              <a:lnSpc>
                <a:spcPts val="800"/>
              </a:lnSpc>
            </a:pPr>
            <a:r>
              <a:rPr lang="en-US" sz="900" b="1" dirty="0" smtClean="0"/>
              <a:t>The information will be indented about ten spaces on each side.</a:t>
            </a:r>
          </a:p>
          <a:p>
            <a:pPr lvl="2">
              <a:lnSpc>
                <a:spcPts val="800"/>
              </a:lnSpc>
            </a:pPr>
            <a:r>
              <a:rPr lang="en-US" sz="900" b="1" dirty="0" smtClean="0"/>
              <a:t>With two lines between the paragraph before and after it.</a:t>
            </a:r>
          </a:p>
          <a:p>
            <a:pPr lvl="2">
              <a:lnSpc>
                <a:spcPts val="800"/>
              </a:lnSpc>
            </a:pPr>
            <a:r>
              <a:rPr lang="en-US" sz="900" b="1" dirty="0" smtClean="0"/>
              <a:t>This will set off the data and draw the reader’s eye to it.</a:t>
            </a:r>
          </a:p>
          <a:p>
            <a:pPr>
              <a:lnSpc>
                <a:spcPts val="800"/>
              </a:lnSpc>
            </a:pPr>
            <a:r>
              <a:rPr lang="en-US" sz="900" b="1" dirty="0" smtClean="0"/>
              <a:t>	</a:t>
            </a:r>
          </a:p>
          <a:p>
            <a:pPr>
              <a:lnSpc>
                <a:spcPts val="800"/>
              </a:lnSpc>
            </a:pPr>
            <a:r>
              <a:rPr lang="en-US" sz="900" b="1" dirty="0" smtClean="0"/>
              <a:t>You’ll notice that the previous paragraph was written with the main thought for the first sentence. </a:t>
            </a:r>
            <a:br>
              <a:rPr lang="en-US" sz="900" b="1" dirty="0" smtClean="0"/>
            </a:br>
            <a:r>
              <a:rPr lang="en-US" sz="900" b="1" dirty="0" smtClean="0"/>
              <a:t>The rest of the paragraph explained the idea. And it is a true paragraph – I do want to start a </a:t>
            </a:r>
            <a:br>
              <a:rPr lang="en-US" sz="900" b="1" dirty="0" smtClean="0"/>
            </a:br>
            <a:r>
              <a:rPr lang="en-US" sz="900" b="1" dirty="0" smtClean="0"/>
              <a:t>“Women of Worth” ministry some day.</a:t>
            </a:r>
          </a:p>
          <a:p>
            <a:pPr>
              <a:lnSpc>
                <a:spcPts val="800"/>
              </a:lnSpc>
            </a:pPr>
            <a:r>
              <a:rPr lang="en-US" sz="900" b="1" dirty="0" smtClean="0"/>
              <a:t>							With His love, </a:t>
            </a:r>
          </a:p>
          <a:p>
            <a:pPr>
              <a:lnSpc>
                <a:spcPts val="800"/>
              </a:lnSpc>
            </a:pPr>
            <a:r>
              <a:rPr lang="en-US" sz="900" b="1" dirty="0" smtClean="0"/>
              <a:t>							Tami Horst</a:t>
            </a:r>
          </a:p>
          <a:p>
            <a:pPr>
              <a:lnSpc>
                <a:spcPts val="800"/>
              </a:lnSpc>
            </a:pPr>
            <a:r>
              <a:rPr lang="en-US" sz="900" b="1" dirty="0" smtClean="0"/>
              <a:t>		</a:t>
            </a:r>
            <a:r>
              <a:rPr lang="en-US" sz="900" b="1" dirty="0" err="1" smtClean="0"/>
              <a:t>Tamyra</a:t>
            </a:r>
            <a:r>
              <a:rPr lang="en-US" sz="900" b="1" dirty="0" smtClean="0"/>
              <a:t> Horst</a:t>
            </a:r>
          </a:p>
          <a:p>
            <a:pPr>
              <a:lnSpc>
                <a:spcPts val="800"/>
              </a:lnSpc>
            </a:pPr>
            <a:r>
              <a:rPr lang="en-US" sz="900" b="1" dirty="0" smtClean="0"/>
              <a:t>		Director</a:t>
            </a:r>
          </a:p>
          <a:p>
            <a:pPr>
              <a:lnSpc>
                <a:spcPts val="800"/>
              </a:lnSpc>
            </a:pPr>
            <a:r>
              <a:rPr lang="en-US" sz="900" b="1" dirty="0" err="1" smtClean="0"/>
              <a:t>TLH:mld</a:t>
            </a:r>
            <a:r>
              <a:rPr lang="en-US" sz="900" b="1" dirty="0" smtClean="0"/>
              <a:t> </a:t>
            </a:r>
          </a:p>
          <a:p>
            <a:pPr>
              <a:lnSpc>
                <a:spcPts val="800"/>
              </a:lnSpc>
            </a:pPr>
            <a:r>
              <a:rPr lang="en-US" sz="900" b="1" dirty="0" smtClean="0"/>
              <a:t>Enclosure</a:t>
            </a:r>
          </a:p>
          <a:p>
            <a:pPr>
              <a:lnSpc>
                <a:spcPts val="800"/>
              </a:lnSpc>
            </a:pPr>
            <a:r>
              <a:rPr lang="en-US" sz="900" b="1" dirty="0" smtClean="0"/>
              <a:t>cc </a:t>
            </a:r>
            <a:r>
              <a:rPr lang="en-US" sz="900" b="1" dirty="0" err="1" smtClean="0"/>
              <a:t>Mr</a:t>
            </a:r>
            <a:r>
              <a:rPr lang="en-US" sz="900" b="1" dirty="0" smtClean="0"/>
              <a:t> Tim Horst</a:t>
            </a:r>
            <a:endParaRPr lang="en-US" sz="900" b="1" dirty="0"/>
          </a:p>
        </p:txBody>
      </p:sp>
      <p:sp>
        <p:nvSpPr>
          <p:cNvPr id="23" name="Rectangle 22"/>
          <p:cNvSpPr/>
          <p:nvPr/>
        </p:nvSpPr>
        <p:spPr>
          <a:xfrm>
            <a:off x="7884368" y="5442040"/>
            <a:ext cx="792088" cy="646331"/>
          </a:xfrm>
          <a:prstGeom prst="rect">
            <a:avLst/>
          </a:prstGeom>
        </p:spPr>
        <p:txBody>
          <a:bodyPr wrap="square">
            <a:spAutoFit/>
          </a:bodyPr>
          <a:lstStyle/>
          <a:p>
            <a:pPr algn="ctr"/>
            <a:r>
              <a:rPr lang="en-US" sz="3600" b="1" dirty="0" smtClean="0">
                <a:solidFill>
                  <a:srgbClr val="CC0E5F"/>
                </a:solidFill>
              </a:rPr>
              <a:t>9</a:t>
            </a:r>
          </a:p>
        </p:txBody>
      </p:sp>
      <p:sp>
        <p:nvSpPr>
          <p:cNvPr id="24" name="Rectangle 23"/>
          <p:cNvSpPr/>
          <p:nvPr/>
        </p:nvSpPr>
        <p:spPr>
          <a:xfrm>
            <a:off x="251520" y="3456896"/>
            <a:ext cx="792088" cy="646331"/>
          </a:xfrm>
          <a:prstGeom prst="rect">
            <a:avLst/>
          </a:prstGeom>
        </p:spPr>
        <p:txBody>
          <a:bodyPr wrap="square">
            <a:spAutoFit/>
          </a:bodyPr>
          <a:lstStyle/>
          <a:p>
            <a:pPr algn="ctr"/>
            <a:r>
              <a:rPr lang="en-US" sz="3600" b="1" dirty="0" smtClean="0">
                <a:solidFill>
                  <a:srgbClr val="CC0E5F"/>
                </a:solidFill>
              </a:rPr>
              <a:t>6</a:t>
            </a:r>
          </a:p>
        </p:txBody>
      </p:sp>
      <p:sp>
        <p:nvSpPr>
          <p:cNvPr id="25" name="Rectangle 24"/>
          <p:cNvSpPr/>
          <p:nvPr/>
        </p:nvSpPr>
        <p:spPr>
          <a:xfrm>
            <a:off x="220316" y="4756131"/>
            <a:ext cx="792088" cy="646331"/>
          </a:xfrm>
          <a:prstGeom prst="rect">
            <a:avLst/>
          </a:prstGeom>
        </p:spPr>
        <p:txBody>
          <a:bodyPr wrap="square">
            <a:spAutoFit/>
          </a:bodyPr>
          <a:lstStyle/>
          <a:p>
            <a:pPr algn="ctr"/>
            <a:r>
              <a:rPr lang="en-US" sz="3600" b="1" dirty="0" smtClean="0">
                <a:solidFill>
                  <a:srgbClr val="CC0E5F"/>
                </a:solidFill>
              </a:rPr>
              <a:t>8</a:t>
            </a:r>
          </a:p>
        </p:txBody>
      </p:sp>
      <p:sp>
        <p:nvSpPr>
          <p:cNvPr id="26" name="Rectangle 25"/>
          <p:cNvSpPr/>
          <p:nvPr/>
        </p:nvSpPr>
        <p:spPr>
          <a:xfrm>
            <a:off x="7884368" y="4034701"/>
            <a:ext cx="792088" cy="646331"/>
          </a:xfrm>
          <a:prstGeom prst="rect">
            <a:avLst/>
          </a:prstGeom>
        </p:spPr>
        <p:txBody>
          <a:bodyPr wrap="square">
            <a:spAutoFit/>
          </a:bodyPr>
          <a:lstStyle/>
          <a:p>
            <a:pPr algn="ctr"/>
            <a:r>
              <a:rPr lang="en-US" sz="3600" b="1" dirty="0" smtClean="0">
                <a:solidFill>
                  <a:srgbClr val="CC0E5F"/>
                </a:solidFill>
              </a:rPr>
              <a:t>7</a:t>
            </a:r>
          </a:p>
        </p:txBody>
      </p:sp>
      <p:cxnSp>
        <p:nvCxnSpPr>
          <p:cNvPr id="27" name="Straight Arrow Connector 26"/>
          <p:cNvCxnSpPr/>
          <p:nvPr/>
        </p:nvCxnSpPr>
        <p:spPr>
          <a:xfrm flipH="1">
            <a:off x="6876256" y="4357866"/>
            <a:ext cx="1097280" cy="0"/>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113040" y="5802080"/>
            <a:ext cx="2834640" cy="0"/>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99592" y="5113080"/>
            <a:ext cx="2286000" cy="0"/>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96144" y="3780061"/>
            <a:ext cx="1371600" cy="0"/>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844824"/>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244660"/>
            <a:ext cx="9144000" cy="600164"/>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90000"/>
              </a:lnSpc>
            </a:pPr>
            <a:r>
              <a:rPr lang="en-US" sz="3600" b="1" dirty="0" smtClean="0">
                <a:solidFill>
                  <a:srgbClr val="CC0E5F"/>
                </a:solidFill>
              </a:rPr>
              <a:t>Parts of the Letter – First Page</a:t>
            </a:r>
            <a:endParaRPr lang="en-US" sz="3600" b="1" dirty="0">
              <a:solidFill>
                <a:srgbClr val="CC0E5F"/>
              </a:solidFill>
            </a:endParaRPr>
          </a:p>
        </p:txBody>
      </p:sp>
      <p:sp>
        <p:nvSpPr>
          <p:cNvPr id="7" name="Rectangle 6"/>
          <p:cNvSpPr/>
          <p:nvPr/>
        </p:nvSpPr>
        <p:spPr>
          <a:xfrm>
            <a:off x="2267744" y="2060848"/>
            <a:ext cx="4968552" cy="45896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39752" y="2134598"/>
            <a:ext cx="4968552" cy="4508607"/>
          </a:xfrm>
          <a:prstGeom prst="rect">
            <a:avLst/>
          </a:prstGeom>
        </p:spPr>
        <p:txBody>
          <a:bodyPr wrap="square">
            <a:spAutoFit/>
          </a:bodyPr>
          <a:lstStyle/>
          <a:p>
            <a:pPr algn="ctr">
              <a:lnSpc>
                <a:spcPts val="800"/>
              </a:lnSpc>
            </a:pPr>
            <a:r>
              <a:rPr lang="en-US" sz="900" b="1" dirty="0" smtClean="0"/>
              <a:t>Women of Worth Ministries </a:t>
            </a:r>
            <a:endParaRPr lang="fr-FR" sz="900" b="1" dirty="0" smtClean="0"/>
          </a:p>
          <a:p>
            <a:pPr algn="ctr">
              <a:lnSpc>
                <a:spcPts val="800"/>
              </a:lnSpc>
            </a:pPr>
            <a:r>
              <a:rPr lang="fr-FR" sz="900" b="1" dirty="0" smtClean="0"/>
              <a:t>1672 Mine Rd, </a:t>
            </a:r>
            <a:r>
              <a:rPr lang="fr-FR" sz="900" b="1" dirty="0" err="1" smtClean="0"/>
              <a:t>Paradise</a:t>
            </a:r>
            <a:r>
              <a:rPr lang="fr-FR" sz="900" b="1" dirty="0" smtClean="0"/>
              <a:t> PA 17562</a:t>
            </a:r>
          </a:p>
          <a:p>
            <a:pPr algn="ctr">
              <a:lnSpc>
                <a:spcPts val="800"/>
              </a:lnSpc>
            </a:pPr>
            <a:r>
              <a:rPr lang="fr-FR" sz="900" b="1" dirty="0" smtClean="0"/>
              <a:t>717/442-9685</a:t>
            </a:r>
          </a:p>
          <a:p>
            <a:pPr algn="ctr">
              <a:lnSpc>
                <a:spcPts val="800"/>
              </a:lnSpc>
            </a:pPr>
            <a:r>
              <a:rPr lang="fr-FR" sz="900" b="1" dirty="0" smtClean="0"/>
              <a:t>tnthorst@compuserve.com</a:t>
            </a:r>
            <a:endParaRPr lang="en-US" sz="900" b="1" dirty="0" smtClean="0"/>
          </a:p>
          <a:p>
            <a:pPr algn="ctr">
              <a:lnSpc>
                <a:spcPts val="800"/>
              </a:lnSpc>
            </a:pPr>
            <a:r>
              <a:rPr lang="en-US" sz="900" b="1" dirty="0" smtClean="0"/>
              <a:t>January 28, 2002</a:t>
            </a:r>
          </a:p>
          <a:p>
            <a:pPr>
              <a:lnSpc>
                <a:spcPts val="800"/>
              </a:lnSpc>
            </a:pPr>
            <a:endParaRPr lang="en-US" sz="900" b="1" dirty="0" smtClean="0"/>
          </a:p>
          <a:p>
            <a:pPr>
              <a:lnSpc>
                <a:spcPts val="800"/>
              </a:lnSpc>
            </a:pPr>
            <a:endParaRPr lang="en-US" sz="900" b="1" dirty="0" smtClean="0"/>
          </a:p>
          <a:p>
            <a:pPr>
              <a:lnSpc>
                <a:spcPts val="800"/>
              </a:lnSpc>
            </a:pPr>
            <a:r>
              <a:rPr lang="en-US" sz="900" b="1" dirty="0" smtClean="0"/>
              <a:t>The Bennett Agency </a:t>
            </a:r>
          </a:p>
          <a:p>
            <a:pPr>
              <a:lnSpc>
                <a:spcPts val="800"/>
              </a:lnSpc>
            </a:pPr>
            <a:r>
              <a:rPr lang="en-US" sz="900" b="1" dirty="0" smtClean="0"/>
              <a:t>3744 </a:t>
            </a:r>
            <a:r>
              <a:rPr lang="en-US" sz="900" b="1" dirty="0" err="1" smtClean="0"/>
              <a:t>Nolt</a:t>
            </a:r>
            <a:r>
              <a:rPr lang="en-US" sz="900" b="1" dirty="0" smtClean="0"/>
              <a:t> Rd</a:t>
            </a:r>
          </a:p>
          <a:p>
            <a:pPr>
              <a:lnSpc>
                <a:spcPts val="800"/>
              </a:lnSpc>
            </a:pPr>
            <a:r>
              <a:rPr lang="en-US" sz="900" b="1" dirty="0" smtClean="0"/>
              <a:t>Landisville PA 17538</a:t>
            </a:r>
          </a:p>
          <a:p>
            <a:pPr>
              <a:lnSpc>
                <a:spcPts val="800"/>
              </a:lnSpc>
            </a:pPr>
            <a:endParaRPr lang="en-US" sz="900" b="1" dirty="0" smtClean="0"/>
          </a:p>
          <a:p>
            <a:pPr>
              <a:lnSpc>
                <a:spcPts val="800"/>
              </a:lnSpc>
            </a:pPr>
            <a:r>
              <a:rPr lang="en-US" sz="900" b="1" dirty="0" smtClean="0"/>
              <a:t>Attention: Tina Bennett </a:t>
            </a:r>
          </a:p>
          <a:p>
            <a:pPr>
              <a:lnSpc>
                <a:spcPts val="800"/>
              </a:lnSpc>
            </a:pPr>
            <a:endParaRPr lang="en-US" sz="900" b="1" dirty="0" smtClean="0"/>
          </a:p>
          <a:p>
            <a:pPr>
              <a:lnSpc>
                <a:spcPts val="800"/>
              </a:lnSpc>
            </a:pPr>
            <a:r>
              <a:rPr lang="en-US" sz="900" b="1" dirty="0" smtClean="0"/>
              <a:t>Dear Friends:</a:t>
            </a:r>
          </a:p>
          <a:p>
            <a:pPr>
              <a:lnSpc>
                <a:spcPts val="800"/>
              </a:lnSpc>
            </a:pPr>
            <a:endParaRPr lang="en-US" sz="900" b="1" dirty="0" smtClean="0"/>
          </a:p>
          <a:p>
            <a:pPr>
              <a:lnSpc>
                <a:spcPts val="800"/>
              </a:lnSpc>
            </a:pPr>
            <a:r>
              <a:rPr lang="en-US" sz="900" b="1" dirty="0" smtClean="0"/>
              <a:t>Subject: Letter Writing Seminar </a:t>
            </a:r>
          </a:p>
          <a:p>
            <a:pPr>
              <a:lnSpc>
                <a:spcPts val="800"/>
              </a:lnSpc>
            </a:pPr>
            <a:endParaRPr lang="en-US" sz="900" b="1" dirty="0" smtClean="0"/>
          </a:p>
          <a:p>
            <a:pPr>
              <a:lnSpc>
                <a:spcPts val="800"/>
              </a:lnSpc>
            </a:pPr>
            <a:r>
              <a:rPr lang="en-US" sz="900" b="1" dirty="0" smtClean="0"/>
              <a:t>My favorite letter format is the Modified format. This is an example of the Modified style, with every part of a letter that I know how to use included in it. For some reason, I like a letter with indentations in the paragraph and the date and closing lines begun in the center. It seems less formal.</a:t>
            </a:r>
          </a:p>
          <a:p>
            <a:pPr>
              <a:lnSpc>
                <a:spcPts val="800"/>
              </a:lnSpc>
            </a:pPr>
            <a:r>
              <a:rPr lang="en-US" sz="900" b="1" dirty="0" smtClean="0"/>
              <a:t>                   			</a:t>
            </a:r>
          </a:p>
          <a:p>
            <a:pPr>
              <a:lnSpc>
                <a:spcPts val="800"/>
              </a:lnSpc>
            </a:pPr>
            <a:r>
              <a:rPr lang="en-US" sz="900" b="1" dirty="0" smtClean="0"/>
              <a:t>	The letterhead is a letterhead I’d like to be able to use for real some day. My dream is to have a ministry, “Women of Worth”, which would help women to achieve their dreams </a:t>
            </a:r>
            <a:br>
              <a:rPr lang="en-US" sz="900" b="1" dirty="0" smtClean="0"/>
            </a:br>
            <a:r>
              <a:rPr lang="en-US" sz="900" b="1" dirty="0" smtClean="0"/>
              <a:t>of ministry through writing and speaking, while providing resources (speakers, musicians, etc.) to Women’s Ministries Leaders.</a:t>
            </a:r>
          </a:p>
          <a:p>
            <a:pPr lvl="3">
              <a:lnSpc>
                <a:spcPts val="800"/>
              </a:lnSpc>
            </a:pPr>
            <a:r>
              <a:rPr lang="en-US" sz="900" b="1" dirty="0" smtClean="0"/>
              <a:t>		</a:t>
            </a:r>
          </a:p>
          <a:p>
            <a:pPr lvl="2">
              <a:lnSpc>
                <a:spcPts val="800"/>
              </a:lnSpc>
            </a:pPr>
            <a:r>
              <a:rPr lang="en-US" sz="900" b="1" dirty="0" smtClean="0"/>
              <a:t>The information will be indented about ten spaces on each side.</a:t>
            </a:r>
          </a:p>
          <a:p>
            <a:pPr lvl="2">
              <a:lnSpc>
                <a:spcPts val="800"/>
              </a:lnSpc>
            </a:pPr>
            <a:r>
              <a:rPr lang="en-US" sz="900" b="1" dirty="0" smtClean="0"/>
              <a:t>With two lines between the paragraph before and after it.</a:t>
            </a:r>
          </a:p>
          <a:p>
            <a:pPr lvl="2">
              <a:lnSpc>
                <a:spcPts val="800"/>
              </a:lnSpc>
            </a:pPr>
            <a:r>
              <a:rPr lang="en-US" sz="900" b="1" dirty="0" smtClean="0"/>
              <a:t>This will set off the data and draw the reader’s eye to it.</a:t>
            </a:r>
          </a:p>
          <a:p>
            <a:pPr>
              <a:lnSpc>
                <a:spcPts val="800"/>
              </a:lnSpc>
            </a:pPr>
            <a:r>
              <a:rPr lang="en-US" sz="900" b="1" dirty="0" smtClean="0"/>
              <a:t>	</a:t>
            </a:r>
          </a:p>
          <a:p>
            <a:pPr>
              <a:lnSpc>
                <a:spcPts val="800"/>
              </a:lnSpc>
            </a:pPr>
            <a:r>
              <a:rPr lang="en-US" sz="900" b="1" dirty="0" smtClean="0"/>
              <a:t>You’ll notice that the previous paragraph was written with the main thought for the first sentence. </a:t>
            </a:r>
            <a:br>
              <a:rPr lang="en-US" sz="900" b="1" dirty="0" smtClean="0"/>
            </a:br>
            <a:r>
              <a:rPr lang="en-US" sz="900" b="1" dirty="0" smtClean="0"/>
              <a:t>The rest of the paragraph explained the idea. And it is a true paragraph – I do want to start a </a:t>
            </a:r>
            <a:br>
              <a:rPr lang="en-US" sz="900" b="1" dirty="0" smtClean="0"/>
            </a:br>
            <a:r>
              <a:rPr lang="en-US" sz="900" b="1" dirty="0" smtClean="0"/>
              <a:t>“Women of Worth” ministry some day.</a:t>
            </a:r>
          </a:p>
          <a:p>
            <a:pPr>
              <a:lnSpc>
                <a:spcPts val="800"/>
              </a:lnSpc>
            </a:pPr>
            <a:r>
              <a:rPr lang="en-US" sz="900" b="1" dirty="0" smtClean="0"/>
              <a:t>							With His love, </a:t>
            </a:r>
          </a:p>
          <a:p>
            <a:pPr>
              <a:lnSpc>
                <a:spcPts val="800"/>
              </a:lnSpc>
            </a:pPr>
            <a:r>
              <a:rPr lang="en-US" sz="900" b="1" dirty="0" smtClean="0"/>
              <a:t>							Tami Horst</a:t>
            </a:r>
          </a:p>
          <a:p>
            <a:pPr>
              <a:lnSpc>
                <a:spcPts val="800"/>
              </a:lnSpc>
            </a:pPr>
            <a:r>
              <a:rPr lang="en-US" sz="900" b="1" dirty="0" smtClean="0"/>
              <a:t>		</a:t>
            </a:r>
            <a:r>
              <a:rPr lang="en-US" sz="900" b="1" dirty="0" err="1" smtClean="0"/>
              <a:t>Tamyra</a:t>
            </a:r>
            <a:r>
              <a:rPr lang="en-US" sz="900" b="1" dirty="0" smtClean="0"/>
              <a:t> Horst</a:t>
            </a:r>
          </a:p>
          <a:p>
            <a:pPr>
              <a:lnSpc>
                <a:spcPts val="800"/>
              </a:lnSpc>
            </a:pPr>
            <a:r>
              <a:rPr lang="en-US" sz="900" b="1" dirty="0" smtClean="0"/>
              <a:t>		Director</a:t>
            </a:r>
          </a:p>
          <a:p>
            <a:pPr>
              <a:lnSpc>
                <a:spcPts val="800"/>
              </a:lnSpc>
            </a:pPr>
            <a:r>
              <a:rPr lang="en-US" sz="900" b="1" dirty="0" err="1" smtClean="0"/>
              <a:t>TLH:mld</a:t>
            </a:r>
            <a:endParaRPr lang="en-US" sz="900" b="1" dirty="0" smtClean="0"/>
          </a:p>
          <a:p>
            <a:pPr>
              <a:lnSpc>
                <a:spcPts val="800"/>
              </a:lnSpc>
            </a:pPr>
            <a:r>
              <a:rPr lang="en-US" sz="900" b="1" dirty="0" smtClean="0"/>
              <a:t>Enclosure</a:t>
            </a:r>
          </a:p>
          <a:p>
            <a:pPr>
              <a:lnSpc>
                <a:spcPts val="800"/>
              </a:lnSpc>
            </a:pPr>
            <a:r>
              <a:rPr lang="en-US" sz="900" b="1" dirty="0" smtClean="0"/>
              <a:t>cc </a:t>
            </a:r>
            <a:r>
              <a:rPr lang="en-US" sz="900" b="1" dirty="0" err="1" smtClean="0"/>
              <a:t>Mr</a:t>
            </a:r>
            <a:r>
              <a:rPr lang="en-US" sz="900" b="1" dirty="0" smtClean="0"/>
              <a:t> Tim Horst</a:t>
            </a:r>
            <a:endParaRPr lang="en-US" sz="900" b="1" dirty="0"/>
          </a:p>
        </p:txBody>
      </p:sp>
      <p:sp>
        <p:nvSpPr>
          <p:cNvPr id="10" name="Rectangle 9"/>
          <p:cNvSpPr/>
          <p:nvPr/>
        </p:nvSpPr>
        <p:spPr>
          <a:xfrm>
            <a:off x="7956376" y="5592722"/>
            <a:ext cx="792088" cy="646331"/>
          </a:xfrm>
          <a:prstGeom prst="rect">
            <a:avLst/>
          </a:prstGeom>
        </p:spPr>
        <p:txBody>
          <a:bodyPr wrap="square">
            <a:spAutoFit/>
          </a:bodyPr>
          <a:lstStyle/>
          <a:p>
            <a:pPr algn="ctr"/>
            <a:r>
              <a:rPr lang="en-US" sz="3600" b="1" dirty="0" smtClean="0">
                <a:solidFill>
                  <a:srgbClr val="CC0E5F"/>
                </a:solidFill>
              </a:rPr>
              <a:t>10</a:t>
            </a:r>
          </a:p>
        </p:txBody>
      </p:sp>
      <p:sp>
        <p:nvSpPr>
          <p:cNvPr id="11" name="Rectangle 10"/>
          <p:cNvSpPr/>
          <p:nvPr/>
        </p:nvSpPr>
        <p:spPr>
          <a:xfrm>
            <a:off x="971600" y="4582869"/>
            <a:ext cx="792088" cy="646331"/>
          </a:xfrm>
          <a:prstGeom prst="rect">
            <a:avLst/>
          </a:prstGeom>
        </p:spPr>
        <p:txBody>
          <a:bodyPr wrap="square">
            <a:spAutoFit/>
          </a:bodyPr>
          <a:lstStyle/>
          <a:p>
            <a:pPr algn="ctr"/>
            <a:r>
              <a:rPr lang="en-US" sz="3600" b="1" dirty="0" smtClean="0">
                <a:solidFill>
                  <a:srgbClr val="CC0E5F"/>
                </a:solidFill>
              </a:rPr>
              <a:t>12</a:t>
            </a:r>
          </a:p>
        </p:txBody>
      </p:sp>
      <p:sp>
        <p:nvSpPr>
          <p:cNvPr id="12" name="Rectangle 11"/>
          <p:cNvSpPr/>
          <p:nvPr/>
        </p:nvSpPr>
        <p:spPr>
          <a:xfrm>
            <a:off x="755576" y="5209733"/>
            <a:ext cx="792088" cy="646331"/>
          </a:xfrm>
          <a:prstGeom prst="rect">
            <a:avLst/>
          </a:prstGeom>
        </p:spPr>
        <p:txBody>
          <a:bodyPr wrap="square">
            <a:spAutoFit/>
          </a:bodyPr>
          <a:lstStyle/>
          <a:p>
            <a:pPr algn="ctr"/>
            <a:r>
              <a:rPr lang="en-US" sz="3600" b="1" dirty="0" smtClean="0">
                <a:solidFill>
                  <a:srgbClr val="CC0E5F"/>
                </a:solidFill>
              </a:rPr>
              <a:t>13</a:t>
            </a:r>
          </a:p>
        </p:txBody>
      </p:sp>
      <p:sp>
        <p:nvSpPr>
          <p:cNvPr id="13" name="Rectangle 12"/>
          <p:cNvSpPr/>
          <p:nvPr/>
        </p:nvSpPr>
        <p:spPr>
          <a:xfrm>
            <a:off x="8000876" y="5953353"/>
            <a:ext cx="792088" cy="646331"/>
          </a:xfrm>
          <a:prstGeom prst="rect">
            <a:avLst/>
          </a:prstGeom>
        </p:spPr>
        <p:txBody>
          <a:bodyPr wrap="square">
            <a:spAutoFit/>
          </a:bodyPr>
          <a:lstStyle/>
          <a:p>
            <a:pPr algn="ctr"/>
            <a:r>
              <a:rPr lang="en-US" sz="3600" b="1" dirty="0" smtClean="0">
                <a:solidFill>
                  <a:srgbClr val="CC0E5F"/>
                </a:solidFill>
              </a:rPr>
              <a:t>11</a:t>
            </a:r>
          </a:p>
        </p:txBody>
      </p:sp>
      <p:cxnSp>
        <p:nvCxnSpPr>
          <p:cNvPr id="14" name="Straight Arrow Connector 13"/>
          <p:cNvCxnSpPr/>
          <p:nvPr/>
        </p:nvCxnSpPr>
        <p:spPr>
          <a:xfrm flipH="1">
            <a:off x="5004048" y="6021288"/>
            <a:ext cx="3017520" cy="0"/>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403648" y="5662989"/>
            <a:ext cx="1012676" cy="697136"/>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19672" y="5086925"/>
            <a:ext cx="936104" cy="1080120"/>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01576" y="6095037"/>
            <a:ext cx="792088" cy="646331"/>
          </a:xfrm>
          <a:prstGeom prst="rect">
            <a:avLst/>
          </a:prstGeom>
        </p:spPr>
        <p:txBody>
          <a:bodyPr wrap="square">
            <a:spAutoFit/>
          </a:bodyPr>
          <a:lstStyle/>
          <a:p>
            <a:pPr algn="ctr"/>
            <a:r>
              <a:rPr lang="en-US" sz="3600" b="1" dirty="0" smtClean="0">
                <a:solidFill>
                  <a:srgbClr val="CC0E5F"/>
                </a:solidFill>
              </a:rPr>
              <a:t>14</a:t>
            </a:r>
          </a:p>
        </p:txBody>
      </p:sp>
      <p:cxnSp>
        <p:nvCxnSpPr>
          <p:cNvPr id="18" name="Straight Arrow Connector 17"/>
          <p:cNvCxnSpPr/>
          <p:nvPr/>
        </p:nvCxnSpPr>
        <p:spPr>
          <a:xfrm flipV="1">
            <a:off x="990228" y="6499825"/>
            <a:ext cx="1371600" cy="0"/>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697209" y="6194323"/>
            <a:ext cx="3335746" cy="108154"/>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844824"/>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196752"/>
            <a:ext cx="9144000" cy="65659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90000"/>
              </a:lnSpc>
            </a:pPr>
            <a:r>
              <a:rPr lang="en-US" sz="4000" b="1" dirty="0" smtClean="0">
                <a:solidFill>
                  <a:srgbClr val="CC0E5F"/>
                </a:solidFill>
              </a:rPr>
              <a:t>Parts of the Letter – Second Page</a:t>
            </a:r>
            <a:endParaRPr lang="en-US" sz="4000" b="1" dirty="0">
              <a:solidFill>
                <a:srgbClr val="CC0E5F"/>
              </a:solidFill>
            </a:endParaRPr>
          </a:p>
        </p:txBody>
      </p:sp>
      <p:sp>
        <p:nvSpPr>
          <p:cNvPr id="7" name="Rectangle 6"/>
          <p:cNvSpPr/>
          <p:nvPr/>
        </p:nvSpPr>
        <p:spPr>
          <a:xfrm>
            <a:off x="2267744" y="2060848"/>
            <a:ext cx="4968552" cy="45896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3528" y="3861048"/>
            <a:ext cx="792088" cy="646331"/>
          </a:xfrm>
          <a:prstGeom prst="rect">
            <a:avLst/>
          </a:prstGeom>
        </p:spPr>
        <p:txBody>
          <a:bodyPr wrap="square">
            <a:spAutoFit/>
          </a:bodyPr>
          <a:lstStyle/>
          <a:p>
            <a:pPr algn="ctr"/>
            <a:r>
              <a:rPr lang="en-US" sz="3600" b="1" dirty="0" smtClean="0">
                <a:solidFill>
                  <a:srgbClr val="CC0E5F"/>
                </a:solidFill>
              </a:rPr>
              <a:t>3</a:t>
            </a:r>
          </a:p>
        </p:txBody>
      </p:sp>
      <p:sp>
        <p:nvSpPr>
          <p:cNvPr id="14" name="Rectangle 13"/>
          <p:cNvSpPr/>
          <p:nvPr/>
        </p:nvSpPr>
        <p:spPr>
          <a:xfrm>
            <a:off x="323528" y="3140968"/>
            <a:ext cx="792088" cy="646331"/>
          </a:xfrm>
          <a:prstGeom prst="rect">
            <a:avLst/>
          </a:prstGeom>
        </p:spPr>
        <p:txBody>
          <a:bodyPr wrap="square">
            <a:spAutoFit/>
          </a:bodyPr>
          <a:lstStyle/>
          <a:p>
            <a:pPr algn="ctr"/>
            <a:r>
              <a:rPr lang="en-US" sz="3600" b="1" dirty="0" smtClean="0">
                <a:solidFill>
                  <a:srgbClr val="CC0E5F"/>
                </a:solidFill>
              </a:rPr>
              <a:t>2</a:t>
            </a:r>
          </a:p>
        </p:txBody>
      </p:sp>
      <p:sp>
        <p:nvSpPr>
          <p:cNvPr id="15" name="Rectangle 14"/>
          <p:cNvSpPr/>
          <p:nvPr/>
        </p:nvSpPr>
        <p:spPr>
          <a:xfrm>
            <a:off x="323528" y="2204864"/>
            <a:ext cx="792088" cy="646331"/>
          </a:xfrm>
          <a:prstGeom prst="rect">
            <a:avLst/>
          </a:prstGeom>
        </p:spPr>
        <p:txBody>
          <a:bodyPr wrap="square">
            <a:spAutoFit/>
          </a:bodyPr>
          <a:lstStyle/>
          <a:p>
            <a:pPr algn="ctr"/>
            <a:r>
              <a:rPr lang="en-US" sz="3600" b="1" dirty="0" smtClean="0">
                <a:solidFill>
                  <a:srgbClr val="CC0E5F"/>
                </a:solidFill>
              </a:rPr>
              <a:t>1</a:t>
            </a:r>
          </a:p>
        </p:txBody>
      </p:sp>
      <p:cxnSp>
        <p:nvCxnSpPr>
          <p:cNvPr id="19" name="Straight Arrow Connector 18"/>
          <p:cNvCxnSpPr/>
          <p:nvPr/>
        </p:nvCxnSpPr>
        <p:spPr>
          <a:xfrm>
            <a:off x="971600" y="2528029"/>
            <a:ext cx="1371600" cy="0"/>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002804" y="3497917"/>
            <a:ext cx="1371600" cy="0"/>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99592" y="4221088"/>
            <a:ext cx="1440160" cy="0"/>
          </a:xfrm>
          <a:prstGeom prst="straightConnector1">
            <a:avLst/>
          </a:prstGeom>
          <a:ln w="57150">
            <a:solidFill>
              <a:srgbClr val="CC0E5F"/>
            </a:solidFill>
            <a:tailEnd type="stealth" w="med"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411760" y="2385462"/>
            <a:ext cx="4824536" cy="1954381"/>
          </a:xfrm>
          <a:prstGeom prst="rect">
            <a:avLst/>
          </a:prstGeom>
        </p:spPr>
        <p:txBody>
          <a:bodyPr wrap="square">
            <a:spAutoFit/>
          </a:bodyPr>
          <a:lstStyle/>
          <a:p>
            <a:r>
              <a:rPr lang="en-US" sz="1100" dirty="0" smtClean="0"/>
              <a:t>Mary </a:t>
            </a:r>
            <a:r>
              <a:rPr lang="en-US" sz="1100" dirty="0" err="1" smtClean="0"/>
              <a:t>DeVoe</a:t>
            </a:r>
            <a:endParaRPr lang="en-US" sz="1100" dirty="0" smtClean="0"/>
          </a:p>
          <a:p>
            <a:r>
              <a:rPr lang="en-US" sz="1100" dirty="0" smtClean="0"/>
              <a:t>January 28, 2002</a:t>
            </a:r>
          </a:p>
          <a:p>
            <a:r>
              <a:rPr lang="en-US" sz="1100" dirty="0" smtClean="0"/>
              <a:t>Page two</a:t>
            </a:r>
          </a:p>
          <a:p>
            <a:endParaRPr lang="en-US" sz="1100" dirty="0" smtClean="0"/>
          </a:p>
          <a:p>
            <a:endParaRPr lang="en-US" sz="1100" dirty="0" smtClean="0"/>
          </a:p>
          <a:p>
            <a:endParaRPr lang="en-US" sz="1100" b="1" dirty="0" smtClean="0"/>
          </a:p>
          <a:p>
            <a:r>
              <a:rPr lang="en-US" sz="1100" dirty="0" smtClean="0"/>
              <a:t>Mary </a:t>
            </a:r>
            <a:r>
              <a:rPr lang="en-US" sz="1100" dirty="0" err="1" smtClean="0"/>
              <a:t>DeVoe</a:t>
            </a:r>
            <a:r>
              <a:rPr lang="en-US" sz="1100" dirty="0" smtClean="0"/>
              <a:t>, January 28, 2002, page two</a:t>
            </a:r>
          </a:p>
          <a:p>
            <a:endParaRPr lang="en-US" sz="1100" dirty="0" smtClean="0"/>
          </a:p>
          <a:p>
            <a:endParaRPr lang="en-US" sz="1100" dirty="0" smtClean="0"/>
          </a:p>
          <a:p>
            <a:endParaRPr lang="en-US" sz="1100" b="1" dirty="0" smtClean="0"/>
          </a:p>
          <a:p>
            <a:r>
              <a:rPr lang="en-US" sz="1100" dirty="0" smtClean="0"/>
              <a:t>Mary </a:t>
            </a:r>
            <a:r>
              <a:rPr lang="en-US" sz="1100" dirty="0" err="1" smtClean="0"/>
              <a:t>DeVoe</a:t>
            </a:r>
            <a:r>
              <a:rPr lang="en-US" sz="1100" dirty="0" smtClean="0"/>
              <a:t>		January 28, 2002 	            page 2</a:t>
            </a:r>
            <a:endParaRPr lang="en-US" sz="1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C0E5F"/>
                </a:solidFill>
              </a:rPr>
              <a:t>Before Writing Your Letter</a:t>
            </a:r>
            <a:endParaRPr lang="en-US" sz="3600" b="1" dirty="0" smtClean="0">
              <a:solidFill>
                <a:srgbClr val="CC0E5F"/>
              </a:solidFill>
            </a:endParaRPr>
          </a:p>
        </p:txBody>
      </p:sp>
      <p:sp>
        <p:nvSpPr>
          <p:cNvPr id="9" name="Rectangle 8"/>
          <p:cNvSpPr/>
          <p:nvPr/>
        </p:nvSpPr>
        <p:spPr>
          <a:xfrm>
            <a:off x="755576" y="2420888"/>
            <a:ext cx="6012160" cy="3970318"/>
          </a:xfrm>
          <a:prstGeom prst="rect">
            <a:avLst/>
          </a:prstGeom>
        </p:spPr>
        <p:txBody>
          <a:bodyPr wrap="square">
            <a:spAutoFit/>
          </a:bodyPr>
          <a:lstStyle/>
          <a:p>
            <a:pPr marL="457200" indent="-457200">
              <a:buFont typeface="Wingdings" charset="2"/>
              <a:buChar char="§"/>
            </a:pPr>
            <a:r>
              <a:rPr lang="en-GB" sz="2800" dirty="0" smtClean="0"/>
              <a:t>Organize your thoughts.</a:t>
            </a:r>
          </a:p>
          <a:p>
            <a:pPr marL="457200" indent="-457200">
              <a:buFont typeface="Wingdings" charset="2"/>
              <a:buChar char="§"/>
            </a:pPr>
            <a:r>
              <a:rPr lang="en-GB" sz="2800" dirty="0" smtClean="0"/>
              <a:t>What do you want to say?</a:t>
            </a:r>
          </a:p>
          <a:p>
            <a:pPr marL="457200" indent="-457200">
              <a:buFont typeface="Wingdings" charset="2"/>
              <a:buChar char="§"/>
            </a:pPr>
            <a:r>
              <a:rPr lang="en-GB" sz="2800" dirty="0" smtClean="0"/>
              <a:t>What are the key points you want to make?</a:t>
            </a:r>
          </a:p>
          <a:p>
            <a:pPr marL="457200" indent="-457200">
              <a:buFont typeface="Wingdings" charset="2"/>
              <a:buChar char="§"/>
            </a:pPr>
            <a:r>
              <a:rPr lang="en-GB" sz="2800" dirty="0" smtClean="0"/>
              <a:t>Organize your key points in the order of  their importance.</a:t>
            </a:r>
          </a:p>
          <a:p>
            <a:pPr marL="457200" indent="-457200">
              <a:buFont typeface="Wingdings" charset="2"/>
              <a:buChar char="§"/>
            </a:pPr>
            <a:r>
              <a:rPr lang="en-GB" sz="2800" dirty="0" smtClean="0"/>
              <a:t>Make sure your information is  logical, complete, and concise.</a:t>
            </a:r>
          </a:p>
          <a:p>
            <a:pPr marL="457200" indent="-457200">
              <a:buFont typeface="Wingdings" charset="2"/>
              <a:buChar char="§"/>
            </a:pPr>
            <a:endParaRPr lang="en-GB" sz="2800" dirty="0"/>
          </a:p>
        </p:txBody>
      </p:sp>
      <p:pic>
        <p:nvPicPr>
          <p:cNvPr id="3" name="Picture 2"/>
          <p:cNvPicPr>
            <a:picLocks noChangeAspect="1"/>
          </p:cNvPicPr>
          <p:nvPr/>
        </p:nvPicPr>
        <p:blipFill>
          <a:blip r:embed="rId4"/>
          <a:stretch>
            <a:fillRect/>
          </a:stretch>
        </p:blipFill>
        <p:spPr>
          <a:xfrm>
            <a:off x="6516216" y="4077072"/>
            <a:ext cx="2350659" cy="219685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C0E5F"/>
                </a:solidFill>
              </a:rPr>
              <a:t>Most Common Uses of Punctuation</a:t>
            </a:r>
            <a:endParaRPr lang="en-US" sz="3600" b="1" dirty="0" smtClean="0">
              <a:solidFill>
                <a:srgbClr val="CC0E5F"/>
              </a:solidFill>
            </a:endParaRPr>
          </a:p>
        </p:txBody>
      </p:sp>
      <p:sp>
        <p:nvSpPr>
          <p:cNvPr id="9" name="Rectangle 8"/>
          <p:cNvSpPr/>
          <p:nvPr/>
        </p:nvSpPr>
        <p:spPr>
          <a:xfrm>
            <a:off x="900608" y="2636912"/>
            <a:ext cx="9144000" cy="3108544"/>
          </a:xfrm>
          <a:prstGeom prst="rect">
            <a:avLst/>
          </a:prstGeom>
        </p:spPr>
        <p:txBody>
          <a:bodyPr wrap="square">
            <a:spAutoFit/>
          </a:bodyPr>
          <a:lstStyle/>
          <a:p>
            <a:pPr marL="342900" indent="-342900">
              <a:buSzPct val="100000"/>
              <a:buFont typeface="Wingdings" charset="2"/>
              <a:buChar char="§"/>
            </a:pPr>
            <a:r>
              <a:rPr lang="en-GB" sz="2800" b="1" dirty="0" smtClean="0"/>
              <a:t>Colon</a:t>
            </a:r>
            <a:r>
              <a:rPr lang="en-GB" sz="2800" b="1" dirty="0" smtClean="0">
                <a:solidFill>
                  <a:srgbClr val="CC0E5F"/>
                </a:solidFill>
                <a:effectLst>
                  <a:outerShdw blurRad="38100" dist="38100" dir="2700000" algn="tl">
                    <a:srgbClr val="000000">
                      <a:alpha val="43137"/>
                    </a:srgbClr>
                  </a:outerShdw>
                </a:effectLst>
              </a:rPr>
              <a:t> (:) </a:t>
            </a:r>
            <a:r>
              <a:rPr lang="en-GB" sz="2800" dirty="0" smtClean="0"/>
              <a:t>is used after a word introducing a </a:t>
            </a:r>
            <a:br>
              <a:rPr lang="en-GB" sz="2800" dirty="0" smtClean="0"/>
            </a:br>
            <a:r>
              <a:rPr lang="en-GB" sz="2800" dirty="0" smtClean="0"/>
              <a:t>quotation, explanation, example or a series.</a:t>
            </a:r>
          </a:p>
          <a:p>
            <a:pPr marL="342900" indent="-342900">
              <a:buSzPct val="100000"/>
              <a:buFont typeface="Wingdings" charset="2"/>
              <a:buChar char="§"/>
            </a:pPr>
            <a:endParaRPr lang="en-GB" sz="2800" dirty="0" smtClean="0"/>
          </a:p>
          <a:p>
            <a:pPr marL="342900" indent="-342900">
              <a:buSzPct val="100000"/>
              <a:buFont typeface="Wingdings" charset="2"/>
              <a:buChar char="§"/>
            </a:pPr>
            <a:r>
              <a:rPr lang="en-GB" sz="2800" b="1" dirty="0" smtClean="0"/>
              <a:t>Commas</a:t>
            </a:r>
            <a:r>
              <a:rPr lang="en-GB" sz="2800" b="1" dirty="0" smtClean="0">
                <a:solidFill>
                  <a:srgbClr val="CC0E5F"/>
                </a:solidFill>
                <a:effectLst>
                  <a:outerShdw blurRad="38100" dist="38100" dir="2700000" algn="tl">
                    <a:srgbClr val="000000">
                      <a:alpha val="43137"/>
                    </a:srgbClr>
                  </a:outerShdw>
                </a:effectLst>
              </a:rPr>
              <a:t> (,) </a:t>
            </a:r>
            <a:r>
              <a:rPr lang="en-GB" sz="2800" dirty="0" smtClean="0"/>
              <a:t>are used to indicate a separation </a:t>
            </a:r>
            <a:br>
              <a:rPr lang="en-GB" sz="2800" dirty="0" smtClean="0"/>
            </a:br>
            <a:r>
              <a:rPr lang="en-GB" sz="2800" dirty="0" smtClean="0"/>
              <a:t>of ideas or elements in a sentence. It goes between </a:t>
            </a:r>
            <a:br>
              <a:rPr lang="en-GB" sz="2800" dirty="0" smtClean="0"/>
            </a:br>
            <a:r>
              <a:rPr lang="en-GB" sz="2800" dirty="0" smtClean="0"/>
              <a:t>items in a list. If there are three items or more, </a:t>
            </a:r>
            <a:br>
              <a:rPr lang="en-GB" sz="2800" dirty="0" smtClean="0"/>
            </a:br>
            <a:r>
              <a:rPr lang="en-GB" sz="2800" dirty="0" smtClean="0"/>
              <a:t>place a comma before the word “and.”</a:t>
            </a:r>
            <a:endParaRPr lang="en-GB"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C0E5F"/>
                </a:solidFill>
              </a:rPr>
              <a:t>Most Common Uses of Punctuation</a:t>
            </a:r>
            <a:endParaRPr lang="en-US" sz="3600" b="1" dirty="0" smtClean="0">
              <a:solidFill>
                <a:srgbClr val="CC0E5F"/>
              </a:solidFill>
            </a:endParaRPr>
          </a:p>
        </p:txBody>
      </p:sp>
      <p:sp>
        <p:nvSpPr>
          <p:cNvPr id="9" name="Rectangle 8"/>
          <p:cNvSpPr/>
          <p:nvPr/>
        </p:nvSpPr>
        <p:spPr>
          <a:xfrm>
            <a:off x="611560" y="2348880"/>
            <a:ext cx="6228184" cy="3970318"/>
          </a:xfrm>
          <a:prstGeom prst="rect">
            <a:avLst/>
          </a:prstGeom>
        </p:spPr>
        <p:txBody>
          <a:bodyPr wrap="square">
            <a:spAutoFit/>
          </a:bodyPr>
          <a:lstStyle/>
          <a:p>
            <a:pPr marL="342900" indent="-342900">
              <a:buSzPct val="100000"/>
              <a:buFont typeface="Wingdings" charset="2"/>
              <a:buChar char="§"/>
            </a:pPr>
            <a:r>
              <a:rPr lang="en-GB" sz="2800" b="1" dirty="0" smtClean="0"/>
              <a:t>The Dash</a:t>
            </a:r>
            <a:r>
              <a:rPr lang="en-GB" sz="2800" b="1" dirty="0" smtClean="0">
                <a:solidFill>
                  <a:srgbClr val="CC0E5F"/>
                </a:solidFill>
                <a:effectLst>
                  <a:outerShdw blurRad="38100" dist="38100" dir="2700000" algn="tl">
                    <a:srgbClr val="000000">
                      <a:alpha val="43137"/>
                    </a:srgbClr>
                  </a:outerShdw>
                </a:effectLst>
              </a:rPr>
              <a:t> (</a:t>
            </a:r>
            <a:r>
              <a:rPr lang="en-GB" sz="2800" b="1" dirty="0" smtClean="0">
                <a:solidFill>
                  <a:srgbClr val="CC0E5F"/>
                </a:solidFill>
                <a:effectLst>
                  <a:outerShdw blurRad="38100" dist="38100" dir="2700000" algn="tl">
                    <a:srgbClr val="000000">
                      <a:alpha val="43137"/>
                    </a:srgbClr>
                  </a:outerShdw>
                </a:effectLst>
                <a:latin typeface="Calibri"/>
              </a:rPr>
              <a:t>―</a:t>
            </a:r>
            <a:r>
              <a:rPr lang="en-GB" sz="2800" b="1" dirty="0" smtClean="0">
                <a:solidFill>
                  <a:srgbClr val="CC0E5F"/>
                </a:solidFill>
                <a:effectLst>
                  <a:outerShdw blurRad="38100" dist="38100" dir="2700000" algn="tl">
                    <a:srgbClr val="000000">
                      <a:alpha val="43137"/>
                    </a:srgbClr>
                  </a:outerShdw>
                </a:effectLst>
              </a:rPr>
              <a:t>) </a:t>
            </a:r>
            <a:r>
              <a:rPr lang="en-GB" sz="2800" dirty="0" smtClean="0"/>
              <a:t>may be used to set off clauses or to</a:t>
            </a:r>
            <a:r>
              <a:rPr lang="en-GB" sz="2800" dirty="0"/>
              <a:t> </a:t>
            </a:r>
            <a:r>
              <a:rPr lang="en-GB" sz="2800" dirty="0" smtClean="0"/>
              <a:t>set off a thought repeated for emphasis or to introduce a series</a:t>
            </a:r>
          </a:p>
          <a:p>
            <a:pPr marL="342900" indent="-342900">
              <a:buSzPct val="100000"/>
              <a:buFont typeface="Wingdings" charset="2"/>
              <a:buChar char="§"/>
            </a:pPr>
            <a:r>
              <a:rPr lang="en-GB" sz="2800" b="1" dirty="0" smtClean="0"/>
              <a:t>Ellipsis Points</a:t>
            </a:r>
            <a:r>
              <a:rPr lang="en-GB" sz="2800" b="1" dirty="0" smtClean="0">
                <a:solidFill>
                  <a:srgbClr val="CC0E5F"/>
                </a:solidFill>
                <a:effectLst>
                  <a:outerShdw blurRad="38100" dist="38100" dir="2700000" algn="tl">
                    <a:srgbClr val="000000">
                      <a:alpha val="43137"/>
                    </a:srgbClr>
                  </a:outerShdw>
                </a:effectLst>
              </a:rPr>
              <a:t> (. . .) </a:t>
            </a:r>
            <a:r>
              <a:rPr lang="en-GB" sz="2800" dirty="0" smtClean="0"/>
              <a:t>Three periods are used in the middle or beginning of a sentence to indicate omitted material. </a:t>
            </a:r>
          </a:p>
          <a:p>
            <a:pPr marL="342900" indent="-342900">
              <a:buSzPct val="100000"/>
              <a:buFont typeface="Wingdings" charset="2"/>
              <a:buChar char="§"/>
            </a:pPr>
            <a:r>
              <a:rPr lang="en-GB" sz="2800" b="1" dirty="0" smtClean="0"/>
              <a:t>Exclamation point </a:t>
            </a:r>
            <a:r>
              <a:rPr lang="en-GB" sz="2800" b="1" dirty="0" smtClean="0">
                <a:solidFill>
                  <a:srgbClr val="CC0E5F"/>
                </a:solidFill>
                <a:effectLst>
                  <a:outerShdw blurRad="38100" dist="38100" dir="2700000" algn="tl">
                    <a:srgbClr val="000000">
                      <a:alpha val="43137"/>
                    </a:srgbClr>
                  </a:outerShdw>
                </a:effectLst>
              </a:rPr>
              <a:t>(!)</a:t>
            </a:r>
            <a:r>
              <a:rPr lang="en-GB" sz="2800" dirty="0" smtClean="0"/>
              <a:t> is used at the </a:t>
            </a:r>
            <a:br>
              <a:rPr lang="en-GB" sz="2800" dirty="0" smtClean="0"/>
            </a:br>
            <a:r>
              <a:rPr lang="en-GB" sz="2800" dirty="0" smtClean="0"/>
              <a:t>end of a sentence to indicate emphasis.</a:t>
            </a:r>
            <a:endParaRPr lang="en-GB" sz="2800" dirty="0"/>
          </a:p>
        </p:txBody>
      </p:sp>
      <p:pic>
        <p:nvPicPr>
          <p:cNvPr id="4" name="Picture 3"/>
          <p:cNvPicPr>
            <a:picLocks noChangeAspect="1"/>
          </p:cNvPicPr>
          <p:nvPr/>
        </p:nvPicPr>
        <p:blipFill rotWithShape="1">
          <a:blip r:embed="rId4"/>
          <a:srcRect l="8421" r="34879"/>
          <a:stretch/>
        </p:blipFill>
        <p:spPr>
          <a:xfrm>
            <a:off x="6876256" y="2585787"/>
            <a:ext cx="1833483" cy="31474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C0E5F"/>
                </a:solidFill>
              </a:rPr>
              <a:t>Most Common Uses of Punctuation</a:t>
            </a:r>
            <a:endParaRPr lang="en-US" sz="3600" b="1" dirty="0" smtClean="0">
              <a:solidFill>
                <a:srgbClr val="CC0E5F"/>
              </a:solidFill>
            </a:endParaRPr>
          </a:p>
        </p:txBody>
      </p:sp>
      <p:sp>
        <p:nvSpPr>
          <p:cNvPr id="9" name="Rectangle 8"/>
          <p:cNvSpPr/>
          <p:nvPr/>
        </p:nvSpPr>
        <p:spPr>
          <a:xfrm>
            <a:off x="683568" y="2411010"/>
            <a:ext cx="8496944" cy="3970318"/>
          </a:xfrm>
          <a:prstGeom prst="rect">
            <a:avLst/>
          </a:prstGeom>
        </p:spPr>
        <p:txBody>
          <a:bodyPr wrap="square">
            <a:spAutoFit/>
          </a:bodyPr>
          <a:lstStyle/>
          <a:p>
            <a:pPr marL="342900" indent="-342900">
              <a:buSzPct val="100000"/>
              <a:buFont typeface="Wingdings" charset="2"/>
              <a:buChar char="§"/>
            </a:pPr>
            <a:r>
              <a:rPr lang="en-GB" sz="2800" b="1" dirty="0" smtClean="0"/>
              <a:t> Hyphen </a:t>
            </a:r>
            <a:r>
              <a:rPr lang="en-GB" sz="2800" b="1" dirty="0" smtClean="0">
                <a:solidFill>
                  <a:srgbClr val="CC0E5F"/>
                </a:solidFill>
                <a:effectLst>
                  <a:outerShdw blurRad="38100" dist="38100" dir="2700000" algn="tl">
                    <a:srgbClr val="000000">
                      <a:alpha val="43137"/>
                    </a:srgbClr>
                  </a:outerShdw>
                </a:effectLst>
              </a:rPr>
              <a:t>(-)</a:t>
            </a:r>
            <a:r>
              <a:rPr lang="en-GB" sz="2800" dirty="0" smtClean="0"/>
              <a:t> is used in between the parts of a </a:t>
            </a:r>
            <a:br>
              <a:rPr lang="en-GB" sz="2800" dirty="0" smtClean="0"/>
            </a:br>
            <a:r>
              <a:rPr lang="en-GB" sz="2800" dirty="0" smtClean="0"/>
              <a:t>compound word or name. It is also used between </a:t>
            </a:r>
            <a:br>
              <a:rPr lang="en-GB" sz="2800" dirty="0" smtClean="0"/>
            </a:br>
            <a:r>
              <a:rPr lang="en-GB" sz="2800" dirty="0" smtClean="0"/>
              <a:t>syllables of a word that is divided at the end of a line.</a:t>
            </a:r>
          </a:p>
          <a:p>
            <a:pPr marL="342900" indent="-342900">
              <a:buSzPct val="100000"/>
              <a:buFont typeface="Wingdings" charset="2"/>
              <a:buChar char="§"/>
            </a:pPr>
            <a:endParaRPr lang="en-GB" sz="2800" dirty="0" smtClean="0"/>
          </a:p>
          <a:p>
            <a:pPr marL="342900" indent="-342900">
              <a:buSzPct val="100000"/>
              <a:buFont typeface="Wingdings" charset="2"/>
              <a:buChar char="§"/>
            </a:pPr>
            <a:r>
              <a:rPr lang="en-GB" sz="2800" b="1" dirty="0" smtClean="0"/>
              <a:t>Parentheses</a:t>
            </a:r>
            <a:r>
              <a:rPr lang="en-GB" sz="2800" b="1" dirty="0" smtClean="0">
                <a:solidFill>
                  <a:srgbClr val="CC0E5F"/>
                </a:solidFill>
                <a:effectLst>
                  <a:outerShdw blurRad="38100" dist="38100" dir="2700000" algn="tl">
                    <a:srgbClr val="000000">
                      <a:alpha val="43137"/>
                    </a:srgbClr>
                  </a:outerShdw>
                </a:effectLst>
              </a:rPr>
              <a:t> ( ) </a:t>
            </a:r>
            <a:r>
              <a:rPr lang="en-GB" sz="2800" dirty="0" smtClean="0"/>
              <a:t>is used when you would like to</a:t>
            </a:r>
            <a:br>
              <a:rPr lang="en-GB" sz="2800" dirty="0" smtClean="0"/>
            </a:br>
            <a:r>
              <a:rPr lang="en-GB" sz="2800" dirty="0" smtClean="0"/>
              <a:t> enclose an explanation.</a:t>
            </a:r>
          </a:p>
          <a:p>
            <a:pPr marL="342900" indent="-342900">
              <a:buSzPct val="100000"/>
              <a:buFont typeface="Wingdings" charset="2"/>
              <a:buChar char="§"/>
            </a:pPr>
            <a:endParaRPr lang="en-GB" sz="2800" dirty="0" smtClean="0"/>
          </a:p>
          <a:p>
            <a:pPr marL="342900" indent="-342900">
              <a:buSzPct val="100000"/>
              <a:buFont typeface="Wingdings" charset="2"/>
              <a:buChar char="§"/>
            </a:pPr>
            <a:r>
              <a:rPr lang="en-GB" sz="2800" b="1" dirty="0" smtClean="0"/>
              <a:t>Period</a:t>
            </a:r>
            <a:r>
              <a:rPr lang="en-GB" sz="2800" b="1" dirty="0" smtClean="0">
                <a:solidFill>
                  <a:srgbClr val="CC0E5F"/>
                </a:solidFill>
                <a:effectLst>
                  <a:outerShdw blurRad="38100" dist="38100" dir="2700000" algn="tl">
                    <a:srgbClr val="000000">
                      <a:alpha val="43137"/>
                    </a:srgbClr>
                  </a:outerShdw>
                </a:effectLst>
              </a:rPr>
              <a:t> (.) </a:t>
            </a:r>
            <a:r>
              <a:rPr lang="en-GB" sz="2800" dirty="0" smtClean="0"/>
              <a:t>is used to indicate the end of a </a:t>
            </a:r>
            <a:br>
              <a:rPr lang="en-GB" sz="2800" dirty="0" smtClean="0"/>
            </a:br>
            <a:r>
              <a:rPr lang="en-GB" sz="2800" dirty="0" smtClean="0"/>
              <a:t>sentence and the end of an abbreviation.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268760"/>
            <a:ext cx="4608512" cy="1728192"/>
          </a:xfrm>
        </p:spPr>
        <p:txBody>
          <a:bodyPr>
            <a:noAutofit/>
          </a:bodyPr>
          <a:lstStyle/>
          <a:p>
            <a:pPr>
              <a:lnSpc>
                <a:spcPts val="5000"/>
              </a:lnSpc>
            </a:pPr>
            <a:r>
              <a:rPr lang="en-US" sz="4800" b="1" dirty="0" smtClean="0">
                <a:ln w="13500">
                  <a:solidFill>
                    <a:schemeClr val="accent1">
                      <a:shade val="2500"/>
                      <a:alpha val="6500"/>
                    </a:schemeClr>
                  </a:solidFill>
                  <a:prstDash val="solid"/>
                </a:ln>
                <a:solidFill>
                  <a:srgbClr val="E30F6A"/>
                </a:solidFill>
                <a:effectLst>
                  <a:innerShdw blurRad="50900" dist="38500" dir="13500000">
                    <a:srgbClr val="000000">
                      <a:alpha val="60000"/>
                    </a:srgbClr>
                  </a:innerShdw>
                </a:effectLst>
              </a:rPr>
              <a:t>Writing </a:t>
            </a:r>
            <a:br>
              <a:rPr lang="en-US" sz="4800" b="1" dirty="0" smtClean="0">
                <a:ln w="13500">
                  <a:solidFill>
                    <a:schemeClr val="accent1">
                      <a:shade val="2500"/>
                      <a:alpha val="6500"/>
                    </a:schemeClr>
                  </a:solidFill>
                  <a:prstDash val="solid"/>
                </a:ln>
                <a:solidFill>
                  <a:srgbClr val="E30F6A"/>
                </a:solidFill>
                <a:effectLst>
                  <a:innerShdw blurRad="50900" dist="38500" dir="13500000">
                    <a:srgbClr val="000000">
                      <a:alpha val="60000"/>
                    </a:srgbClr>
                  </a:innerShdw>
                </a:effectLst>
              </a:rPr>
            </a:br>
            <a:r>
              <a:rPr lang="en-US" sz="4800" b="1" dirty="0" smtClean="0">
                <a:ln w="13500">
                  <a:solidFill>
                    <a:schemeClr val="accent1">
                      <a:shade val="2500"/>
                      <a:alpha val="6500"/>
                    </a:schemeClr>
                  </a:solidFill>
                  <a:prstDash val="solid"/>
                </a:ln>
                <a:solidFill>
                  <a:srgbClr val="E30F6A"/>
                </a:solidFill>
                <a:effectLst>
                  <a:innerShdw blurRad="50900" dist="38500" dir="13500000">
                    <a:srgbClr val="000000">
                      <a:alpha val="60000"/>
                    </a:srgbClr>
                  </a:innerShdw>
                </a:effectLst>
              </a:rPr>
              <a:t>Letters</a:t>
            </a:r>
            <a:endParaRPr lang="en-US" sz="4800" b="1" dirty="0">
              <a:ln w="13500">
                <a:solidFill>
                  <a:schemeClr val="accent1">
                    <a:shade val="2500"/>
                    <a:alpha val="6500"/>
                  </a:schemeClr>
                </a:solidFill>
                <a:prstDash val="solid"/>
              </a:ln>
              <a:solidFill>
                <a:srgbClr val="E30F6A"/>
              </a:solidFill>
              <a:effectLst>
                <a:innerShdw blurRad="50900" dist="38500" dir="13500000">
                  <a:srgbClr val="000000">
                    <a:alpha val="60000"/>
                  </a:srgbClr>
                </a:innerShdw>
              </a:effectLst>
            </a:endParaRPr>
          </a:p>
        </p:txBody>
      </p:sp>
      <p:sp>
        <p:nvSpPr>
          <p:cNvPr id="6" name="Rectangle 5"/>
          <p:cNvSpPr/>
          <p:nvPr/>
        </p:nvSpPr>
        <p:spPr>
          <a:xfrm>
            <a:off x="540568" y="5940568"/>
            <a:ext cx="9144000" cy="584776"/>
          </a:xfrm>
          <a:prstGeom prst="rect">
            <a:avLst/>
          </a:prstGeom>
        </p:spPr>
        <p:txBody>
          <a:bodyPr wrap="square">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Leadership Certification Program - Level 1</a:t>
            </a:r>
            <a:endParaRPr lang="en-US" sz="3200" dirty="0">
              <a:latin typeface="+mj-lt"/>
            </a:endParaRPr>
          </a:p>
        </p:txBody>
      </p:sp>
      <p:sp>
        <p:nvSpPr>
          <p:cNvPr id="9" name="Rectangle 8"/>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467544" y="2996952"/>
            <a:ext cx="4067944" cy="646331"/>
          </a:xfrm>
          <a:prstGeom prst="rect">
            <a:avLst/>
          </a:prstGeom>
        </p:spPr>
        <p:txBody>
          <a:bodyPr wrap="square">
            <a:spAutoFit/>
          </a:bodyPr>
          <a:lstStyle/>
          <a:p>
            <a:pPr algn="ctr"/>
            <a:r>
              <a:rPr lang="en-US" b="1" spc="50" dirty="0" smtClean="0">
                <a:ln w="13500">
                  <a:solidFill>
                    <a:schemeClr val="accent1">
                      <a:shade val="2500"/>
                      <a:alpha val="6500"/>
                    </a:schemeClr>
                  </a:solidFill>
                  <a:prstDash val="solid"/>
                </a:ln>
                <a:solidFill>
                  <a:srgbClr val="E30F6A"/>
                </a:solidFill>
                <a:effectLst>
                  <a:innerShdw blurRad="50900" dist="38500" dir="13500000">
                    <a:srgbClr val="000000">
                      <a:alpha val="60000"/>
                    </a:srgbClr>
                  </a:innerShdw>
                </a:effectLst>
              </a:rPr>
              <a:t>by</a:t>
            </a:r>
          </a:p>
          <a:p>
            <a:pPr algn="ctr"/>
            <a:r>
              <a:rPr lang="en-US" b="1" spc="50" dirty="0" err="1" smtClean="0">
                <a:ln w="13500">
                  <a:solidFill>
                    <a:schemeClr val="accent1">
                      <a:shade val="2500"/>
                      <a:alpha val="6500"/>
                    </a:schemeClr>
                  </a:solidFill>
                  <a:prstDash val="solid"/>
                </a:ln>
                <a:solidFill>
                  <a:srgbClr val="E30F6A"/>
                </a:solidFill>
                <a:effectLst>
                  <a:innerShdw blurRad="50900" dist="38500" dir="13500000">
                    <a:srgbClr val="000000">
                      <a:alpha val="60000"/>
                    </a:srgbClr>
                  </a:innerShdw>
                </a:effectLst>
              </a:rPr>
              <a:t>Tamyra</a:t>
            </a:r>
            <a:r>
              <a:rPr lang="en-US" b="1" spc="50" dirty="0" smtClean="0">
                <a:ln w="13500">
                  <a:solidFill>
                    <a:schemeClr val="accent1">
                      <a:shade val="2500"/>
                      <a:alpha val="6500"/>
                    </a:schemeClr>
                  </a:solidFill>
                  <a:prstDash val="solid"/>
                </a:ln>
                <a:solidFill>
                  <a:srgbClr val="E30F6A"/>
                </a:solidFill>
                <a:effectLst>
                  <a:innerShdw blurRad="50900" dist="38500" dir="13500000">
                    <a:srgbClr val="000000">
                      <a:alpha val="60000"/>
                    </a:srgbClr>
                  </a:innerShdw>
                </a:effectLst>
              </a:rPr>
              <a:t> Horst</a:t>
            </a:r>
            <a:endParaRPr lang="en-US" dirty="0">
              <a:solidFill>
                <a:srgbClr val="E30F6A"/>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C0E5F"/>
                </a:solidFill>
              </a:rPr>
              <a:t>Most Common Uses of Punctuation</a:t>
            </a:r>
            <a:endParaRPr lang="en-US" sz="3600" b="1" dirty="0" smtClean="0">
              <a:solidFill>
                <a:srgbClr val="CC0E5F"/>
              </a:solidFill>
            </a:endParaRPr>
          </a:p>
        </p:txBody>
      </p:sp>
      <p:sp>
        <p:nvSpPr>
          <p:cNvPr id="9" name="Rectangle 8"/>
          <p:cNvSpPr/>
          <p:nvPr/>
        </p:nvSpPr>
        <p:spPr>
          <a:xfrm>
            <a:off x="576064" y="2276872"/>
            <a:ext cx="8172400" cy="3970318"/>
          </a:xfrm>
          <a:prstGeom prst="rect">
            <a:avLst/>
          </a:prstGeom>
        </p:spPr>
        <p:txBody>
          <a:bodyPr wrap="square">
            <a:spAutoFit/>
          </a:bodyPr>
          <a:lstStyle/>
          <a:p>
            <a:pPr marL="342900" indent="-342900">
              <a:buSzPct val="100000"/>
              <a:buFont typeface="Wingdings" charset="2"/>
              <a:buChar char="§"/>
            </a:pPr>
            <a:r>
              <a:rPr lang="en-GB" sz="2800" dirty="0" smtClean="0"/>
              <a:t> </a:t>
            </a:r>
            <a:r>
              <a:rPr lang="en-GB" sz="2800" b="1" dirty="0" smtClean="0"/>
              <a:t>A Question Mark</a:t>
            </a:r>
            <a:r>
              <a:rPr lang="en-GB" sz="2800" b="1" dirty="0" smtClean="0">
                <a:solidFill>
                  <a:srgbClr val="CC0E5F"/>
                </a:solidFill>
                <a:effectLst>
                  <a:outerShdw blurRad="38100" dist="38100" dir="2700000" algn="tl">
                    <a:srgbClr val="000000">
                      <a:alpha val="43137"/>
                    </a:srgbClr>
                  </a:outerShdw>
                </a:effectLst>
              </a:rPr>
              <a:t> (?) </a:t>
            </a:r>
            <a:r>
              <a:rPr lang="en-GB" sz="2800" dirty="0" smtClean="0"/>
              <a:t>is used at the end of a direct question.</a:t>
            </a:r>
          </a:p>
          <a:p>
            <a:pPr marL="342900" indent="-342900">
              <a:buSzPct val="100000"/>
              <a:buFont typeface="Wingdings" charset="2"/>
              <a:buChar char="§"/>
            </a:pPr>
            <a:endParaRPr lang="en-GB" sz="1400" dirty="0"/>
          </a:p>
          <a:p>
            <a:pPr marL="342900" indent="-342900">
              <a:buSzPct val="100000"/>
              <a:buFont typeface="Wingdings" charset="2"/>
              <a:buChar char="§"/>
            </a:pPr>
            <a:r>
              <a:rPr lang="en-GB" sz="2800" b="1" dirty="0" smtClean="0"/>
              <a:t> Quotation Marks  </a:t>
            </a:r>
            <a:r>
              <a:rPr lang="en-GB" sz="2800" b="1" dirty="0" smtClean="0">
                <a:solidFill>
                  <a:srgbClr val="CC0E5F"/>
                </a:solidFill>
                <a:effectLst>
                  <a:outerShdw blurRad="38100" dist="38100" dir="2700000" algn="tl">
                    <a:srgbClr val="000000">
                      <a:alpha val="43137"/>
                    </a:srgbClr>
                  </a:outerShdw>
                </a:effectLst>
              </a:rPr>
              <a:t>(‘ “) </a:t>
            </a:r>
            <a:r>
              <a:rPr lang="en-GB" sz="2800" dirty="0" smtClean="0"/>
              <a:t>Double quotation marks are used to set off a quotation. Single quotation marks are used to set off a quote within a quotation.</a:t>
            </a:r>
          </a:p>
          <a:p>
            <a:pPr marL="342900" indent="-342900">
              <a:buSzPct val="100000"/>
              <a:buFont typeface="Wingdings" charset="2"/>
              <a:buChar char="§"/>
            </a:pPr>
            <a:endParaRPr lang="en-GB" sz="1400" dirty="0" smtClean="0"/>
          </a:p>
          <a:p>
            <a:pPr marL="342900" indent="-342900">
              <a:buSzPct val="100000"/>
              <a:buFont typeface="Wingdings" charset="2"/>
              <a:buChar char="§"/>
            </a:pPr>
            <a:r>
              <a:rPr lang="en-GB" sz="2800" b="1" dirty="0" smtClean="0"/>
              <a:t>Semi Colons </a:t>
            </a:r>
            <a:r>
              <a:rPr lang="en-GB" sz="2800" b="1" dirty="0" smtClean="0">
                <a:solidFill>
                  <a:srgbClr val="CC0E5F"/>
                </a:solidFill>
                <a:effectLst>
                  <a:outerShdw blurRad="38100" dist="38100" dir="2700000" algn="tl">
                    <a:srgbClr val="000000">
                      <a:alpha val="43137"/>
                    </a:srgbClr>
                  </a:outerShdw>
                </a:effectLst>
              </a:rPr>
              <a:t>(;)</a:t>
            </a:r>
            <a:r>
              <a:rPr lang="en-GB" sz="2800" dirty="0" smtClean="0"/>
              <a:t> are used to connect independent </a:t>
            </a:r>
            <a:br>
              <a:rPr lang="en-GB" sz="2800" dirty="0" smtClean="0"/>
            </a:br>
            <a:r>
              <a:rPr lang="en-GB" sz="2800" dirty="0" smtClean="0"/>
              <a:t>clauses when you want to include them all in the same sentence.</a:t>
            </a:r>
            <a:endParaRPr lang="en-GB"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C0E5F"/>
                </a:solidFill>
              </a:rPr>
              <a:t>Proofreading Your Letter</a:t>
            </a:r>
            <a:endParaRPr lang="en-US" sz="3600" b="1" dirty="0" smtClean="0">
              <a:solidFill>
                <a:srgbClr val="CC0E5F"/>
              </a:solidFill>
            </a:endParaRPr>
          </a:p>
        </p:txBody>
      </p:sp>
      <p:sp>
        <p:nvSpPr>
          <p:cNvPr id="9" name="Rectangle 8"/>
          <p:cNvSpPr/>
          <p:nvPr/>
        </p:nvSpPr>
        <p:spPr>
          <a:xfrm>
            <a:off x="827584" y="2204864"/>
            <a:ext cx="7524328" cy="4339650"/>
          </a:xfrm>
          <a:prstGeom prst="rect">
            <a:avLst/>
          </a:prstGeom>
        </p:spPr>
        <p:txBody>
          <a:bodyPr wrap="square">
            <a:spAutoFit/>
          </a:bodyPr>
          <a:lstStyle/>
          <a:p>
            <a:pPr marL="344488">
              <a:buSzPct val="100000"/>
            </a:pPr>
            <a:r>
              <a:rPr lang="en-GB" sz="2800" b="1" dirty="0"/>
              <a:t>C</a:t>
            </a:r>
            <a:r>
              <a:rPr lang="en-GB" sz="2800" b="1" dirty="0" smtClean="0"/>
              <a:t>arefully reread your letter, looking for: </a:t>
            </a:r>
          </a:p>
          <a:p>
            <a:pPr marL="344488">
              <a:buSzPct val="100000"/>
            </a:pPr>
            <a:endParaRPr lang="en-GB" sz="2800" b="1" dirty="0" smtClean="0"/>
          </a:p>
          <a:p>
            <a:pPr marL="1031875" indent="-227013">
              <a:buSzPct val="100000"/>
              <a:buFont typeface="Arial" pitchFamily="34" charset="0"/>
              <a:buChar char="•"/>
            </a:pPr>
            <a:r>
              <a:rPr lang="en-GB" sz="2800" dirty="0" smtClean="0"/>
              <a:t>Proper punctuation</a:t>
            </a:r>
          </a:p>
          <a:p>
            <a:pPr marL="1031875" indent="-227013">
              <a:buSzPct val="100000"/>
              <a:buFont typeface="Arial" pitchFamily="34" charset="0"/>
              <a:buChar char="•"/>
            </a:pPr>
            <a:r>
              <a:rPr lang="en-GB" sz="2800" dirty="0" smtClean="0"/>
              <a:t>Misspelled words</a:t>
            </a:r>
          </a:p>
          <a:p>
            <a:pPr marL="1031875" indent="-227013">
              <a:buSzPct val="100000"/>
              <a:buFont typeface="Arial" pitchFamily="34" charset="0"/>
              <a:buChar char="•"/>
            </a:pPr>
            <a:r>
              <a:rPr lang="en-GB" sz="2800" dirty="0" smtClean="0"/>
              <a:t>Flow of thoughts</a:t>
            </a:r>
          </a:p>
          <a:p>
            <a:pPr marL="1031875" indent="-227013">
              <a:buSzPct val="100000"/>
              <a:buFont typeface="Arial" pitchFamily="34" charset="0"/>
              <a:buChar char="•"/>
            </a:pPr>
            <a:r>
              <a:rPr lang="en-GB" sz="2800" dirty="0" smtClean="0"/>
              <a:t>Points made</a:t>
            </a:r>
          </a:p>
          <a:p>
            <a:pPr marL="796925" indent="-227013">
              <a:buSzPct val="100000"/>
              <a:buFont typeface="Arial" pitchFamily="34" charset="0"/>
              <a:buChar char="•"/>
            </a:pPr>
            <a:endParaRPr lang="en-GB" sz="2800" dirty="0" smtClean="0"/>
          </a:p>
          <a:p>
            <a:pPr marL="688975" indent="-344488" algn="ctr">
              <a:buSzPct val="100000"/>
            </a:pPr>
            <a:r>
              <a:rPr lang="en-GB" sz="2800" dirty="0" smtClean="0">
                <a:solidFill>
                  <a:srgbClr val="000090"/>
                </a:solidFill>
              </a:rPr>
              <a:t>It is very helpful to have someone else </a:t>
            </a:r>
          </a:p>
          <a:p>
            <a:pPr marL="688975" indent="-344488" algn="ctr">
              <a:buSzPct val="100000"/>
            </a:pPr>
            <a:r>
              <a:rPr lang="en-GB" sz="2800" dirty="0" smtClean="0">
                <a:solidFill>
                  <a:srgbClr val="000090"/>
                </a:solidFill>
              </a:rPr>
              <a:t>proofread your letter as well.</a:t>
            </a:r>
          </a:p>
          <a:p>
            <a:pPr marL="796925" indent="-227013">
              <a:buSzPct val="100000"/>
              <a:buFont typeface="Arial" pitchFamily="34" charset="0"/>
              <a:buChar char="•"/>
            </a:pPr>
            <a:endParaRPr lang="en-GB"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C0E5F"/>
                </a:solidFill>
              </a:rPr>
              <a:t>The Envelope</a:t>
            </a:r>
            <a:endParaRPr lang="en-US" sz="3600" b="1" dirty="0" smtClean="0">
              <a:solidFill>
                <a:srgbClr val="CC0E5F"/>
              </a:solidFill>
            </a:endParaRPr>
          </a:p>
        </p:txBody>
      </p:sp>
      <p:pic>
        <p:nvPicPr>
          <p:cNvPr id="7" name="Picture 2" descr="http://thumbs.gograph.com/gg61517557.jpg"/>
          <p:cNvPicPr>
            <a:picLocks noChangeAspect="1" noChangeArrowheads="1"/>
          </p:cNvPicPr>
          <p:nvPr/>
        </p:nvPicPr>
        <p:blipFill>
          <a:blip r:embed="rId4" cstate="print"/>
          <a:srcRect t="51743"/>
          <a:stretch>
            <a:fillRect/>
          </a:stretch>
        </p:blipFill>
        <p:spPr bwMode="auto">
          <a:xfrm>
            <a:off x="755576" y="2420888"/>
            <a:ext cx="7589520" cy="4150817"/>
          </a:xfrm>
          <a:prstGeom prst="rect">
            <a:avLst/>
          </a:prstGeom>
          <a:noFill/>
        </p:spPr>
      </p:pic>
      <p:sp>
        <p:nvSpPr>
          <p:cNvPr id="10" name="Rectangle 9"/>
          <p:cNvSpPr/>
          <p:nvPr/>
        </p:nvSpPr>
        <p:spPr>
          <a:xfrm>
            <a:off x="1115616" y="2618440"/>
            <a:ext cx="7128792" cy="3834896"/>
          </a:xfrm>
          <a:prstGeom prst="rect">
            <a:avLst/>
          </a:prstGeom>
        </p:spPr>
        <p:txBody>
          <a:bodyPr wrap="square">
            <a:spAutoFit/>
          </a:bodyPr>
          <a:lstStyle/>
          <a:p>
            <a:pPr marL="342900" indent="-342900">
              <a:lnSpc>
                <a:spcPct val="90000"/>
              </a:lnSpc>
              <a:spcBef>
                <a:spcPct val="20000"/>
              </a:spcBef>
            </a:pPr>
            <a:r>
              <a:rPr lang="en-US" sz="1600" dirty="0" smtClean="0">
                <a:latin typeface="+mj-lt"/>
                <a:cs typeface="Times New Roman" pitchFamily="18" charset="0"/>
              </a:rPr>
              <a:t> </a:t>
            </a:r>
          </a:p>
          <a:p>
            <a:pPr marL="342900" indent="-342900">
              <a:lnSpc>
                <a:spcPct val="90000"/>
              </a:lnSpc>
              <a:spcBef>
                <a:spcPct val="20000"/>
              </a:spcBef>
            </a:pPr>
            <a:r>
              <a:rPr lang="en-US" sz="1600" dirty="0" smtClean="0">
                <a:latin typeface="+mj-lt"/>
                <a:cs typeface="Times New Roman" pitchFamily="18" charset="0"/>
              </a:rPr>
              <a:t>Women of Worth Ministries</a:t>
            </a:r>
            <a:r>
              <a:rPr lang="en-US" sz="1600" b="1" dirty="0" smtClean="0">
                <a:latin typeface="+mj-lt"/>
                <a:cs typeface="Times New Roman" pitchFamily="18" charset="0"/>
              </a:rPr>
              <a:t>                                                 </a:t>
            </a:r>
            <a:endParaRPr lang="en-US" sz="1600" dirty="0" smtClean="0">
              <a:latin typeface="+mj-lt"/>
              <a:cs typeface="Times New Roman" pitchFamily="18" charset="0"/>
            </a:endParaRPr>
          </a:p>
          <a:p>
            <a:pPr marL="342900" indent="-342900">
              <a:lnSpc>
                <a:spcPct val="90000"/>
              </a:lnSpc>
              <a:spcBef>
                <a:spcPct val="20000"/>
              </a:spcBef>
            </a:pPr>
            <a:r>
              <a:rPr lang="en-US" sz="1600" dirty="0" smtClean="0">
                <a:latin typeface="+mj-lt"/>
                <a:cs typeface="Times New Roman" pitchFamily="18" charset="0"/>
              </a:rPr>
              <a:t>1672 Mine Rd</a:t>
            </a:r>
          </a:p>
          <a:p>
            <a:pPr marL="342900" indent="-342900">
              <a:lnSpc>
                <a:spcPct val="90000"/>
              </a:lnSpc>
              <a:spcBef>
                <a:spcPct val="20000"/>
              </a:spcBef>
            </a:pPr>
            <a:r>
              <a:rPr lang="en-US" sz="1600" dirty="0" smtClean="0">
                <a:latin typeface="+mj-lt"/>
                <a:cs typeface="Times New Roman" pitchFamily="18" charset="0"/>
              </a:rPr>
              <a:t>Paradise, PA 17562</a:t>
            </a:r>
          </a:p>
          <a:p>
            <a:pPr marL="342900" indent="-342900">
              <a:lnSpc>
                <a:spcPct val="90000"/>
              </a:lnSpc>
              <a:spcBef>
                <a:spcPct val="20000"/>
              </a:spcBef>
            </a:pPr>
            <a:r>
              <a:rPr lang="en-US" sz="1600" dirty="0" smtClean="0">
                <a:latin typeface="+mj-lt"/>
                <a:cs typeface="Times New Roman" pitchFamily="18" charset="0"/>
              </a:rPr>
              <a:t> </a:t>
            </a:r>
          </a:p>
          <a:p>
            <a:pPr marL="342900" indent="-342900">
              <a:lnSpc>
                <a:spcPct val="90000"/>
              </a:lnSpc>
              <a:spcBef>
                <a:spcPct val="20000"/>
              </a:spcBef>
            </a:pPr>
            <a:r>
              <a:rPr lang="en-US" sz="1600" dirty="0" smtClean="0">
                <a:latin typeface="+mj-lt"/>
                <a:cs typeface="Times New Roman" pitchFamily="18" charset="0"/>
              </a:rPr>
              <a:t> </a:t>
            </a:r>
          </a:p>
          <a:p>
            <a:pPr marL="342900" indent="-342900">
              <a:lnSpc>
                <a:spcPct val="90000"/>
              </a:lnSpc>
              <a:spcBef>
                <a:spcPct val="20000"/>
              </a:spcBef>
            </a:pPr>
            <a:r>
              <a:rPr lang="en-US" sz="1600" dirty="0" smtClean="0">
                <a:latin typeface="+mj-lt"/>
                <a:cs typeface="Times New Roman" pitchFamily="18" charset="0"/>
              </a:rPr>
              <a:t>ADDRESS CORRECTION REQUESTED</a:t>
            </a:r>
          </a:p>
          <a:p>
            <a:pPr marL="1257300" lvl="2" indent="-342900">
              <a:lnSpc>
                <a:spcPct val="90000"/>
              </a:lnSpc>
              <a:spcBef>
                <a:spcPct val="20000"/>
              </a:spcBef>
            </a:pPr>
            <a:r>
              <a:rPr lang="en-US" sz="1600" dirty="0" smtClean="0">
                <a:latin typeface="+mj-lt"/>
                <a:cs typeface="Times New Roman" pitchFamily="18" charset="0"/>
              </a:rPr>
              <a:t>                        			     </a:t>
            </a:r>
            <a:r>
              <a:rPr lang="en-US" sz="1600" u="sng" dirty="0" smtClean="0">
                <a:latin typeface="+mj-lt"/>
                <a:cs typeface="Times New Roman" pitchFamily="18" charset="0"/>
              </a:rPr>
              <a:t>Special Delivery </a:t>
            </a:r>
            <a:endParaRPr lang="en-US" sz="1600" dirty="0" smtClean="0">
              <a:latin typeface="+mj-lt"/>
              <a:cs typeface="Times New Roman" pitchFamily="18" charset="0"/>
            </a:endParaRPr>
          </a:p>
          <a:p>
            <a:pPr marL="342900" indent="-342900">
              <a:lnSpc>
                <a:spcPct val="90000"/>
              </a:lnSpc>
              <a:spcBef>
                <a:spcPct val="20000"/>
              </a:spcBef>
            </a:pPr>
            <a:r>
              <a:rPr lang="en-US" sz="1600" b="1" dirty="0" smtClean="0">
                <a:latin typeface="+mj-lt"/>
                <a:cs typeface="Times New Roman" pitchFamily="18" charset="0"/>
              </a:rPr>
              <a:t> </a:t>
            </a:r>
            <a:endParaRPr lang="en-US" sz="1600" dirty="0" smtClean="0">
              <a:latin typeface="+mj-lt"/>
              <a:cs typeface="Times New Roman" pitchFamily="18" charset="0"/>
            </a:endParaRPr>
          </a:p>
          <a:p>
            <a:pPr marL="342900" indent="-342900">
              <a:lnSpc>
                <a:spcPct val="90000"/>
              </a:lnSpc>
              <a:spcBef>
                <a:spcPct val="20000"/>
              </a:spcBef>
            </a:pPr>
            <a:r>
              <a:rPr lang="en-US" sz="1600" dirty="0" smtClean="0">
                <a:latin typeface="+mj-lt"/>
                <a:cs typeface="Times New Roman" pitchFamily="18" charset="0"/>
              </a:rPr>
              <a:t>ATTENTION: TINA BENNETT</a:t>
            </a:r>
            <a:endParaRPr lang="en-US" sz="1600" b="1" dirty="0" smtClean="0">
              <a:latin typeface="+mj-lt"/>
              <a:cs typeface="Times New Roman" pitchFamily="18" charset="0"/>
            </a:endParaRPr>
          </a:p>
          <a:p>
            <a:pPr marL="342900" indent="-342900">
              <a:lnSpc>
                <a:spcPct val="90000"/>
              </a:lnSpc>
              <a:spcBef>
                <a:spcPct val="20000"/>
              </a:spcBef>
            </a:pPr>
            <a:r>
              <a:rPr lang="en-US" sz="1600" b="1" dirty="0" smtClean="0">
                <a:latin typeface="+mj-lt"/>
                <a:cs typeface="Times New Roman" pitchFamily="18" charset="0"/>
              </a:rPr>
              <a:t>						</a:t>
            </a:r>
            <a:r>
              <a:rPr lang="en-US" sz="1600" dirty="0" smtClean="0">
                <a:latin typeface="+mj-lt"/>
                <a:cs typeface="Times New Roman" pitchFamily="18" charset="0"/>
              </a:rPr>
              <a:t>The Bennett Agency</a:t>
            </a:r>
          </a:p>
          <a:p>
            <a:pPr marL="342900" indent="-342900">
              <a:lnSpc>
                <a:spcPct val="90000"/>
              </a:lnSpc>
              <a:spcBef>
                <a:spcPct val="20000"/>
              </a:spcBef>
            </a:pPr>
            <a:r>
              <a:rPr lang="en-US" sz="1600" dirty="0" smtClean="0">
                <a:latin typeface="+mj-lt"/>
                <a:cs typeface="Times New Roman" pitchFamily="18" charset="0"/>
              </a:rPr>
              <a:t>						3744 </a:t>
            </a:r>
            <a:r>
              <a:rPr lang="en-US" sz="1600" dirty="0" err="1" smtClean="0">
                <a:latin typeface="+mj-lt"/>
                <a:cs typeface="Times New Roman" pitchFamily="18" charset="0"/>
              </a:rPr>
              <a:t>Nolt</a:t>
            </a:r>
            <a:r>
              <a:rPr lang="en-US" sz="1600" dirty="0" smtClean="0">
                <a:latin typeface="+mj-lt"/>
                <a:cs typeface="Times New Roman" pitchFamily="18" charset="0"/>
              </a:rPr>
              <a:t> Rd</a:t>
            </a:r>
          </a:p>
          <a:p>
            <a:pPr marL="342900" indent="-342900">
              <a:lnSpc>
                <a:spcPct val="90000"/>
              </a:lnSpc>
              <a:spcBef>
                <a:spcPct val="20000"/>
              </a:spcBef>
            </a:pPr>
            <a:r>
              <a:rPr lang="en-US" sz="1600" dirty="0" smtClean="0">
                <a:latin typeface="+mj-lt"/>
                <a:cs typeface="Times New Roman" pitchFamily="18" charset="0"/>
              </a:rPr>
              <a:t>						Landisville, PA 17538</a:t>
            </a:r>
          </a:p>
          <a:p>
            <a:pPr marL="342900" indent="-342900">
              <a:lnSpc>
                <a:spcPct val="90000"/>
              </a:lnSpc>
              <a:spcBef>
                <a:spcPct val="20000"/>
              </a:spcBef>
            </a:pPr>
            <a:endParaRPr lang="en-GB" sz="1600" dirty="0">
              <a:latin typeface="+mj-lt"/>
            </a:endParaRPr>
          </a:p>
        </p:txBody>
      </p:sp>
      <p:sp>
        <p:nvSpPr>
          <p:cNvPr id="11" name="Rectangle 10"/>
          <p:cNvSpPr/>
          <p:nvPr/>
        </p:nvSpPr>
        <p:spPr>
          <a:xfrm>
            <a:off x="3419872" y="2708920"/>
            <a:ext cx="792088" cy="646331"/>
          </a:xfrm>
          <a:prstGeom prst="rect">
            <a:avLst/>
          </a:prstGeom>
        </p:spPr>
        <p:txBody>
          <a:bodyPr wrap="square">
            <a:spAutoFit/>
          </a:bodyPr>
          <a:lstStyle/>
          <a:p>
            <a:pPr algn="ctr"/>
            <a:r>
              <a:rPr lang="en-US" sz="3600" b="1" dirty="0" smtClean="0">
                <a:solidFill>
                  <a:srgbClr val="CC0E5F"/>
                </a:solidFill>
              </a:rPr>
              <a:t>1</a:t>
            </a:r>
          </a:p>
        </p:txBody>
      </p:sp>
      <p:sp>
        <p:nvSpPr>
          <p:cNvPr id="12" name="Rectangle 11"/>
          <p:cNvSpPr/>
          <p:nvPr/>
        </p:nvSpPr>
        <p:spPr>
          <a:xfrm>
            <a:off x="7092280" y="4150821"/>
            <a:ext cx="792088" cy="646331"/>
          </a:xfrm>
          <a:prstGeom prst="rect">
            <a:avLst/>
          </a:prstGeom>
        </p:spPr>
        <p:txBody>
          <a:bodyPr wrap="square">
            <a:spAutoFit/>
          </a:bodyPr>
          <a:lstStyle/>
          <a:p>
            <a:pPr algn="ctr"/>
            <a:r>
              <a:rPr lang="en-US" sz="3600" b="1" dirty="0" smtClean="0">
                <a:solidFill>
                  <a:srgbClr val="CC0E5F"/>
                </a:solidFill>
              </a:rPr>
              <a:t>5</a:t>
            </a:r>
          </a:p>
        </p:txBody>
      </p:sp>
      <p:sp>
        <p:nvSpPr>
          <p:cNvPr id="13" name="Rectangle 12"/>
          <p:cNvSpPr/>
          <p:nvPr/>
        </p:nvSpPr>
        <p:spPr>
          <a:xfrm>
            <a:off x="5220072" y="5014917"/>
            <a:ext cx="792088" cy="646331"/>
          </a:xfrm>
          <a:prstGeom prst="rect">
            <a:avLst/>
          </a:prstGeom>
        </p:spPr>
        <p:txBody>
          <a:bodyPr wrap="square">
            <a:spAutoFit/>
          </a:bodyPr>
          <a:lstStyle/>
          <a:p>
            <a:pPr algn="ctr"/>
            <a:r>
              <a:rPr lang="en-US" sz="3600" b="1" dirty="0" smtClean="0">
                <a:solidFill>
                  <a:srgbClr val="CC0E5F"/>
                </a:solidFill>
              </a:rPr>
              <a:t>2</a:t>
            </a:r>
          </a:p>
        </p:txBody>
      </p:sp>
      <p:sp>
        <p:nvSpPr>
          <p:cNvPr id="14" name="Rectangle 13"/>
          <p:cNvSpPr/>
          <p:nvPr/>
        </p:nvSpPr>
        <p:spPr>
          <a:xfrm>
            <a:off x="3244645" y="4664662"/>
            <a:ext cx="792088" cy="646331"/>
          </a:xfrm>
          <a:prstGeom prst="rect">
            <a:avLst/>
          </a:prstGeom>
        </p:spPr>
        <p:txBody>
          <a:bodyPr wrap="square">
            <a:spAutoFit/>
          </a:bodyPr>
          <a:lstStyle/>
          <a:p>
            <a:pPr algn="ctr"/>
            <a:r>
              <a:rPr lang="en-US" sz="3600" b="1" dirty="0" smtClean="0">
                <a:solidFill>
                  <a:srgbClr val="CC0E5F"/>
                </a:solidFill>
              </a:rPr>
              <a:t>3</a:t>
            </a:r>
          </a:p>
        </p:txBody>
      </p:sp>
      <p:sp>
        <p:nvSpPr>
          <p:cNvPr id="15" name="Rectangle 14"/>
          <p:cNvSpPr/>
          <p:nvPr/>
        </p:nvSpPr>
        <p:spPr>
          <a:xfrm>
            <a:off x="3894717" y="3829957"/>
            <a:ext cx="792088" cy="646331"/>
          </a:xfrm>
          <a:prstGeom prst="rect">
            <a:avLst/>
          </a:prstGeom>
        </p:spPr>
        <p:txBody>
          <a:bodyPr wrap="square">
            <a:spAutoFit/>
          </a:bodyPr>
          <a:lstStyle/>
          <a:p>
            <a:pPr algn="ctr"/>
            <a:r>
              <a:rPr lang="en-US" sz="3600" b="1" dirty="0" smtClean="0">
                <a:solidFill>
                  <a:srgbClr val="CC0E5F"/>
                </a:solidFill>
              </a:rPr>
              <a:t>4</a:t>
            </a:r>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388676"/>
            <a:ext cx="9144000" cy="10895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90000"/>
              </a:lnSpc>
            </a:pPr>
            <a:r>
              <a:rPr lang="en-US" sz="3600" b="1" dirty="0">
                <a:solidFill>
                  <a:srgbClr val="A02E62"/>
                </a:solidFill>
              </a:rPr>
              <a:t>Memos vs. Letters</a:t>
            </a:r>
          </a:p>
          <a:p>
            <a:pPr algn="ctr">
              <a:lnSpc>
                <a:spcPct val="90000"/>
              </a:lnSpc>
            </a:pPr>
            <a:endParaRPr lang="en-US" sz="3600" b="1" dirty="0">
              <a:solidFill>
                <a:srgbClr val="A02E62"/>
              </a:solidFill>
            </a:endParaRPr>
          </a:p>
        </p:txBody>
      </p:sp>
      <p:sp>
        <p:nvSpPr>
          <p:cNvPr id="10" name="Rectangle 9"/>
          <p:cNvSpPr/>
          <p:nvPr/>
        </p:nvSpPr>
        <p:spPr>
          <a:xfrm>
            <a:off x="2051720" y="2259492"/>
            <a:ext cx="4846320" cy="44644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23728" y="2311244"/>
            <a:ext cx="4752528" cy="4358116"/>
          </a:xfrm>
          <a:prstGeom prst="rect">
            <a:avLst/>
          </a:prstGeom>
        </p:spPr>
        <p:txBody>
          <a:bodyPr wrap="square">
            <a:spAutoFit/>
          </a:bodyPr>
          <a:lstStyle/>
          <a:p>
            <a:pPr>
              <a:lnSpc>
                <a:spcPct val="90000"/>
              </a:lnSpc>
            </a:pPr>
            <a:r>
              <a:rPr lang="en-US" sz="1400" dirty="0" smtClean="0"/>
              <a:t>Memo</a:t>
            </a:r>
          </a:p>
          <a:p>
            <a:pPr>
              <a:lnSpc>
                <a:spcPct val="90000"/>
              </a:lnSpc>
            </a:pPr>
            <a:endParaRPr lang="en-US" sz="1400" dirty="0" smtClean="0"/>
          </a:p>
          <a:p>
            <a:pPr>
              <a:lnSpc>
                <a:spcPct val="90000"/>
              </a:lnSpc>
            </a:pPr>
            <a:r>
              <a:rPr lang="en-US" sz="1400" dirty="0" smtClean="0"/>
              <a:t>To: Tina Bennett</a:t>
            </a:r>
          </a:p>
          <a:p>
            <a:pPr>
              <a:lnSpc>
                <a:spcPct val="90000"/>
              </a:lnSpc>
            </a:pPr>
            <a:r>
              <a:rPr lang="en-US" sz="1400" dirty="0" smtClean="0"/>
              <a:t>From: Tami Horst</a:t>
            </a:r>
          </a:p>
          <a:p>
            <a:pPr>
              <a:lnSpc>
                <a:spcPct val="90000"/>
              </a:lnSpc>
            </a:pPr>
            <a:r>
              <a:rPr lang="en-US" sz="1400" dirty="0" smtClean="0"/>
              <a:t>Date: January 28, 2002</a:t>
            </a:r>
          </a:p>
          <a:p>
            <a:pPr>
              <a:lnSpc>
                <a:spcPct val="90000"/>
              </a:lnSpc>
            </a:pPr>
            <a:r>
              <a:rPr lang="en-US" sz="1400" dirty="0" smtClean="0"/>
              <a:t>Subject: The difference between Memos and Letters</a:t>
            </a:r>
          </a:p>
          <a:p>
            <a:pPr>
              <a:lnSpc>
                <a:spcPct val="90000"/>
              </a:lnSpc>
            </a:pPr>
            <a:endParaRPr lang="en-US" sz="1400" dirty="0" smtClean="0"/>
          </a:p>
          <a:p>
            <a:pPr>
              <a:lnSpc>
                <a:spcPct val="90000"/>
              </a:lnSpc>
            </a:pPr>
            <a:r>
              <a:rPr lang="en-US" sz="1400" dirty="0" smtClean="0"/>
              <a:t>This is what a typical memo looks like. Memos are less formal than letters. If you have a lot of information to share, a memo is not for you. Memos are short and informative. </a:t>
            </a:r>
          </a:p>
          <a:p>
            <a:pPr>
              <a:lnSpc>
                <a:spcPct val="90000"/>
              </a:lnSpc>
            </a:pPr>
            <a:endParaRPr lang="en-US" sz="1400" dirty="0" smtClean="0"/>
          </a:p>
          <a:p>
            <a:pPr>
              <a:lnSpc>
                <a:spcPct val="90000"/>
              </a:lnSpc>
            </a:pPr>
            <a:r>
              <a:rPr lang="en-US" sz="1400" dirty="0" smtClean="0"/>
              <a:t>You will always need to have a “To,” “From,” “Date,” and “Subject.” The paragraphs are still double spaced between each one.  Many computer programs have memo templates already set-up—use them.  Send memos to people with whom you have a close and/or friendly working relationship. </a:t>
            </a:r>
          </a:p>
          <a:p>
            <a:pPr>
              <a:lnSpc>
                <a:spcPct val="90000"/>
              </a:lnSpc>
            </a:pPr>
            <a:endParaRPr lang="en-US" sz="1400" dirty="0" smtClean="0"/>
          </a:p>
          <a:p>
            <a:pPr>
              <a:lnSpc>
                <a:spcPct val="90000"/>
              </a:lnSpc>
            </a:pPr>
            <a:r>
              <a:rPr lang="en-US" sz="1400" dirty="0" smtClean="0"/>
              <a:t>Memo’s are not signed but are often initialed. Sign your initials at the end of the body of the memo or following your name. </a:t>
            </a:r>
          </a:p>
          <a:p>
            <a:pPr>
              <a:lnSpc>
                <a:spcPct val="90000"/>
              </a:lnSpc>
            </a:pPr>
            <a:endParaRPr lang="en-US" sz="1400" dirty="0" smtClean="0"/>
          </a:p>
          <a:p>
            <a:pPr>
              <a:lnSpc>
                <a:spcPct val="90000"/>
              </a:lnSpc>
            </a:pPr>
            <a:endParaRPr lang="en-US" sz="1400" dirty="0" smtClean="0"/>
          </a:p>
          <a:p>
            <a:pPr>
              <a:lnSpc>
                <a:spcPct val="90000"/>
              </a:lnSpc>
            </a:pPr>
            <a:r>
              <a:rPr lang="en-US" sz="1400" dirty="0" smtClean="0"/>
              <a:t>				</a:t>
            </a:r>
            <a:r>
              <a:rPr lang="en-US" sz="1400" dirty="0" err="1" smtClean="0"/>
              <a:t>tlh</a:t>
            </a:r>
            <a:endParaRPr lang="en-US" sz="1400"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67544" y="2654793"/>
            <a:ext cx="8280920" cy="3873368"/>
          </a:xfrm>
          <a:prstGeom prst="rect">
            <a:avLst/>
          </a:prstGeom>
        </p:spPr>
        <p:txBody>
          <a:bodyPr wrap="square">
            <a:spAutoFit/>
          </a:bodyPr>
          <a:lstStyle/>
          <a:p>
            <a:pPr>
              <a:lnSpc>
                <a:spcPct val="90000"/>
              </a:lnSpc>
              <a:buFontTx/>
              <a:buNone/>
            </a:pPr>
            <a:r>
              <a:rPr lang="en-GB" sz="1300" dirty="0" smtClean="0"/>
              <a:t>From: Susie </a:t>
            </a:r>
            <a:r>
              <a:rPr lang="en-GB" sz="1300" dirty="0" err="1" smtClean="0"/>
              <a:t>Blogg</a:t>
            </a:r>
            <a:r>
              <a:rPr lang="en-GB" sz="1300" dirty="0" smtClean="0"/>
              <a:t> </a:t>
            </a:r>
          </a:p>
          <a:p>
            <a:pPr>
              <a:lnSpc>
                <a:spcPct val="90000"/>
              </a:lnSpc>
              <a:buFontTx/>
              <a:buNone/>
            </a:pPr>
            <a:r>
              <a:rPr lang="en-GB" sz="1300" dirty="0" smtClean="0"/>
              <a:t>To: Frank Plane </a:t>
            </a:r>
          </a:p>
          <a:p>
            <a:pPr>
              <a:lnSpc>
                <a:spcPct val="90000"/>
              </a:lnSpc>
              <a:buFontTx/>
              <a:buNone/>
            </a:pPr>
            <a:r>
              <a:rPr lang="en-GB" sz="1300" dirty="0" smtClean="0"/>
              <a:t>Sent: Friday, March 14, 2003, 9:26 AM</a:t>
            </a:r>
          </a:p>
          <a:p>
            <a:pPr>
              <a:lnSpc>
                <a:spcPct val="90000"/>
              </a:lnSpc>
              <a:buFontTx/>
              <a:buNone/>
            </a:pPr>
            <a:r>
              <a:rPr lang="en-GB" sz="1300" dirty="0" smtClean="0"/>
              <a:t>Subject: I Picked You!</a:t>
            </a:r>
          </a:p>
          <a:p>
            <a:pPr>
              <a:lnSpc>
                <a:spcPct val="90000"/>
              </a:lnSpc>
              <a:buFontTx/>
              <a:buNone/>
            </a:pPr>
            <a:endParaRPr lang="en-US" sz="1300" dirty="0" smtClean="0"/>
          </a:p>
          <a:p>
            <a:pPr>
              <a:lnSpc>
                <a:spcPct val="90000"/>
              </a:lnSpc>
              <a:buFontTx/>
              <a:buNone/>
            </a:pPr>
            <a:r>
              <a:rPr lang="en-US" sz="1300" dirty="0" smtClean="0"/>
              <a:t>Dear Frank:</a:t>
            </a:r>
          </a:p>
          <a:p>
            <a:pPr>
              <a:lnSpc>
                <a:spcPct val="90000"/>
              </a:lnSpc>
              <a:buFontTx/>
              <a:buNone/>
            </a:pPr>
            <a:endParaRPr lang="en-US" sz="1300" dirty="0" smtClean="0"/>
          </a:p>
          <a:p>
            <a:pPr>
              <a:lnSpc>
                <a:spcPct val="90000"/>
              </a:lnSpc>
              <a:spcBef>
                <a:spcPct val="0"/>
              </a:spcBef>
              <a:buFontTx/>
              <a:buNone/>
            </a:pPr>
            <a:r>
              <a:rPr lang="en-US" sz="1300" dirty="0" smtClean="0"/>
              <a:t>This is an example of the Full Block Format for letter writing.  As you will notice, everything is aligned to the left margin.  It is a very simple format.  The paragraphs are not indented.</a:t>
            </a:r>
          </a:p>
          <a:p>
            <a:pPr>
              <a:lnSpc>
                <a:spcPct val="90000"/>
              </a:lnSpc>
              <a:spcBef>
                <a:spcPct val="0"/>
              </a:spcBef>
              <a:buFontTx/>
              <a:buNone/>
            </a:pPr>
            <a:endParaRPr lang="en-US" sz="1300" dirty="0" smtClean="0"/>
          </a:p>
          <a:p>
            <a:pPr>
              <a:lnSpc>
                <a:spcPct val="90000"/>
              </a:lnSpc>
              <a:spcBef>
                <a:spcPct val="0"/>
              </a:spcBef>
              <a:buFontTx/>
              <a:buNone/>
            </a:pPr>
            <a:r>
              <a:rPr lang="en-US" sz="1300" dirty="0" smtClean="0"/>
              <a:t>You can see the spacing of the letter as well.  With four lines between the date and address, two spaces between the address and salutation and also between the salutation and body of the letter.  There are two spaces between each paragraph as well.  Two spaces are between the body and the closing line.  Four spaces are between the closing line and signature line.</a:t>
            </a:r>
          </a:p>
          <a:p>
            <a:pPr>
              <a:lnSpc>
                <a:spcPct val="90000"/>
              </a:lnSpc>
              <a:spcBef>
                <a:spcPct val="0"/>
              </a:spcBef>
              <a:buFontTx/>
              <a:buNone/>
            </a:pPr>
            <a:endParaRPr lang="en-US" sz="1300" dirty="0" smtClean="0"/>
          </a:p>
          <a:p>
            <a:pPr>
              <a:lnSpc>
                <a:spcPct val="90000"/>
              </a:lnSpc>
              <a:spcBef>
                <a:spcPct val="0"/>
              </a:spcBef>
              <a:buFontTx/>
              <a:buNone/>
            </a:pPr>
            <a:r>
              <a:rPr lang="en-US" sz="1300" dirty="0" smtClean="0"/>
              <a:t>In each paragraph, the first sentence shares the main point.  The rest of the paragraph expands on the main point.  Attempt to keep each paragraph to three or four sentences.  It is best if the letter is short enough to fit onto one page.</a:t>
            </a:r>
          </a:p>
          <a:p>
            <a:pPr>
              <a:lnSpc>
                <a:spcPct val="90000"/>
              </a:lnSpc>
              <a:spcBef>
                <a:spcPct val="0"/>
              </a:spcBef>
              <a:buFontTx/>
              <a:buNone/>
            </a:pPr>
            <a:r>
              <a:rPr lang="en-US" sz="1300" dirty="0" smtClean="0"/>
              <a:t>	</a:t>
            </a:r>
          </a:p>
          <a:p>
            <a:pPr>
              <a:lnSpc>
                <a:spcPct val="90000"/>
              </a:lnSpc>
              <a:spcBef>
                <a:spcPct val="0"/>
              </a:spcBef>
              <a:buFontTx/>
              <a:buNone/>
            </a:pPr>
            <a:r>
              <a:rPr lang="en-US" sz="1300" dirty="0" smtClean="0"/>
              <a:t>Sincerely</a:t>
            </a:r>
          </a:p>
          <a:p>
            <a:pPr>
              <a:lnSpc>
                <a:spcPct val="90000"/>
              </a:lnSpc>
              <a:spcBef>
                <a:spcPct val="0"/>
              </a:spcBef>
              <a:buFontTx/>
              <a:buNone/>
            </a:pPr>
            <a:r>
              <a:rPr lang="en-US" sz="1300" dirty="0" smtClean="0"/>
              <a:t>Anne-May </a:t>
            </a:r>
            <a:r>
              <a:rPr lang="en-US" sz="1300" dirty="0" err="1" smtClean="0"/>
              <a:t>Wollan</a:t>
            </a:r>
            <a:endParaRPr lang="en-US" sz="1300" dirty="0" smtClean="0"/>
          </a:p>
          <a:p>
            <a:pPr>
              <a:lnSpc>
                <a:spcPct val="90000"/>
              </a:lnSpc>
              <a:spcBef>
                <a:spcPct val="0"/>
              </a:spcBef>
              <a:buFontTx/>
              <a:buNone/>
            </a:pPr>
            <a:r>
              <a:rPr lang="en-US" sz="1300" dirty="0" smtClean="0"/>
              <a:t>Women’s Ministries Director</a:t>
            </a:r>
            <a:endParaRPr lang="en-US" sz="1300" dirty="0"/>
          </a:p>
        </p:txBody>
      </p:sp>
      <p:sp>
        <p:nvSpPr>
          <p:cNvPr id="7" name="Rectangle 6"/>
          <p:cNvSpPr/>
          <p:nvPr/>
        </p:nvSpPr>
        <p:spPr>
          <a:xfrm>
            <a:off x="0" y="170080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Rectangle 9"/>
          <p:cNvSpPr/>
          <p:nvPr/>
        </p:nvSpPr>
        <p:spPr>
          <a:xfrm>
            <a:off x="-180528" y="1165277"/>
            <a:ext cx="9144000" cy="5909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90000"/>
              </a:lnSpc>
            </a:pPr>
            <a:r>
              <a:rPr lang="en-US" sz="3600" b="1" dirty="0" smtClean="0">
                <a:solidFill>
                  <a:srgbClr val="CC0E5F"/>
                </a:solidFill>
              </a:rPr>
              <a:t>E-mails</a:t>
            </a:r>
            <a:endParaRPr lang="en-US" sz="3600" b="1" dirty="0">
              <a:solidFill>
                <a:srgbClr val="CC0E5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10852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C0E5F"/>
                </a:solidFill>
              </a:rPr>
              <a:t>Who Will You Write Letters To? and Why?</a:t>
            </a:r>
            <a:endParaRPr lang="en-US" sz="3600" b="1" dirty="0" smtClean="0">
              <a:solidFill>
                <a:srgbClr val="CC0E5F"/>
              </a:solidFill>
            </a:endParaRPr>
          </a:p>
        </p:txBody>
      </p:sp>
      <p:sp>
        <p:nvSpPr>
          <p:cNvPr id="9" name="Rectangle 8"/>
          <p:cNvSpPr/>
          <p:nvPr/>
        </p:nvSpPr>
        <p:spPr>
          <a:xfrm>
            <a:off x="467544" y="2529728"/>
            <a:ext cx="8064896" cy="4081117"/>
          </a:xfrm>
          <a:prstGeom prst="rect">
            <a:avLst/>
          </a:prstGeom>
        </p:spPr>
        <p:txBody>
          <a:bodyPr wrap="square">
            <a:spAutoFit/>
          </a:bodyPr>
          <a:lstStyle/>
          <a:p>
            <a:pPr marL="342900" indent="-342900">
              <a:lnSpc>
                <a:spcPct val="90000"/>
              </a:lnSpc>
              <a:buSzPct val="100000"/>
              <a:buFont typeface="Wingdings" charset="2"/>
              <a:buChar char="§"/>
            </a:pPr>
            <a:r>
              <a:rPr lang="en-GB" sz="3200" b="1" dirty="0" smtClean="0"/>
              <a:t>Church/Conference/Union/Division Leaders</a:t>
            </a:r>
          </a:p>
          <a:p>
            <a:pPr marL="800100" lvl="1" indent="-342900">
              <a:lnSpc>
                <a:spcPct val="90000"/>
              </a:lnSpc>
              <a:buSzPct val="100000"/>
              <a:buFont typeface="Wingdings" charset="2"/>
              <a:buChar char="§"/>
            </a:pPr>
            <a:r>
              <a:rPr lang="en-GB" sz="2800" dirty="0" smtClean="0"/>
              <a:t> Keeping the leaders aware of what you </a:t>
            </a:r>
          </a:p>
          <a:p>
            <a:pPr lvl="1">
              <a:lnSpc>
                <a:spcPct val="90000"/>
              </a:lnSpc>
              <a:buSzPct val="100000"/>
            </a:pPr>
            <a:r>
              <a:rPr lang="en-GB" sz="2800" dirty="0"/>
              <a:t>	</a:t>
            </a:r>
            <a:r>
              <a:rPr lang="en-GB" sz="2800" dirty="0" smtClean="0"/>
              <a:t>and your team are doing</a:t>
            </a:r>
          </a:p>
          <a:p>
            <a:pPr marL="800100" lvl="1" indent="-342900">
              <a:lnSpc>
                <a:spcPct val="90000"/>
              </a:lnSpc>
              <a:buSzPct val="100000"/>
              <a:buFont typeface="Wingdings" charset="2"/>
              <a:buChar char="§"/>
            </a:pPr>
            <a:endParaRPr lang="en-GB" sz="2800" dirty="0" smtClean="0"/>
          </a:p>
          <a:p>
            <a:pPr marL="342900" indent="-342900">
              <a:lnSpc>
                <a:spcPct val="90000"/>
              </a:lnSpc>
              <a:buSzPct val="100000"/>
              <a:buFont typeface="Wingdings" charset="2"/>
              <a:buChar char="§"/>
            </a:pPr>
            <a:r>
              <a:rPr lang="en-GB" sz="3200" b="1" dirty="0" smtClean="0"/>
              <a:t>Team members</a:t>
            </a:r>
          </a:p>
          <a:p>
            <a:pPr marL="800100" lvl="1" indent="-342900">
              <a:lnSpc>
                <a:spcPct val="90000"/>
              </a:lnSpc>
              <a:buSzPct val="100000"/>
              <a:buFont typeface="Wingdings" charset="2"/>
              <a:buChar char="§"/>
            </a:pPr>
            <a:r>
              <a:rPr lang="en-GB" sz="2800" dirty="0" smtClean="0"/>
              <a:t> Letters and memos are tools for </a:t>
            </a:r>
          </a:p>
          <a:p>
            <a:pPr lvl="1">
              <a:lnSpc>
                <a:spcPct val="90000"/>
              </a:lnSpc>
              <a:buSzPct val="100000"/>
            </a:pPr>
            <a:r>
              <a:rPr lang="en-GB" sz="2800" dirty="0"/>
              <a:t>	</a:t>
            </a:r>
            <a:r>
              <a:rPr lang="en-GB" sz="2800" dirty="0" smtClean="0"/>
              <a:t>sharing ideas, keeping your team </a:t>
            </a:r>
          </a:p>
          <a:p>
            <a:pPr lvl="1">
              <a:lnSpc>
                <a:spcPct val="90000"/>
              </a:lnSpc>
              <a:buSzPct val="100000"/>
            </a:pPr>
            <a:r>
              <a:rPr lang="en-GB" sz="2800" dirty="0"/>
              <a:t>	</a:t>
            </a:r>
            <a:r>
              <a:rPr lang="en-GB" sz="2800" dirty="0" smtClean="0"/>
              <a:t>informed and updated</a:t>
            </a:r>
          </a:p>
          <a:p>
            <a:pPr marL="800100" lvl="1" indent="-342900">
              <a:lnSpc>
                <a:spcPct val="90000"/>
              </a:lnSpc>
              <a:buSzPct val="100000"/>
              <a:buFont typeface="Wingdings" charset="2"/>
              <a:buChar char="§"/>
            </a:pPr>
            <a:endParaRPr lang="en-GB" sz="2800" dirty="0" smtClean="0"/>
          </a:p>
          <a:p>
            <a:pPr marL="342900" indent="-342900">
              <a:lnSpc>
                <a:spcPct val="90000"/>
              </a:lnSpc>
              <a:buSzPct val="100000"/>
              <a:buFont typeface="Wingdings" charset="2"/>
              <a:buChar char="§"/>
            </a:pPr>
            <a:endParaRPr lang="en-GB" sz="2800" dirty="0"/>
          </a:p>
        </p:txBody>
      </p:sp>
      <p:pic>
        <p:nvPicPr>
          <p:cNvPr id="3" name="Picture 2"/>
          <p:cNvPicPr>
            <a:picLocks noChangeAspect="1"/>
          </p:cNvPicPr>
          <p:nvPr/>
        </p:nvPicPr>
        <p:blipFill>
          <a:blip r:embed="rId4"/>
          <a:stretch>
            <a:fillRect/>
          </a:stretch>
        </p:blipFill>
        <p:spPr>
          <a:xfrm>
            <a:off x="6300192" y="4869160"/>
            <a:ext cx="2782566" cy="183185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12776"/>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C0E5F"/>
                </a:solidFill>
              </a:rPr>
              <a:t>Who Will You Write Letters To? and Why?</a:t>
            </a:r>
            <a:endParaRPr lang="en-US" sz="3600" b="1" dirty="0" smtClean="0">
              <a:solidFill>
                <a:srgbClr val="CC0E5F"/>
              </a:solidFill>
            </a:endParaRPr>
          </a:p>
        </p:txBody>
      </p:sp>
      <p:sp>
        <p:nvSpPr>
          <p:cNvPr id="9" name="Rectangle 8"/>
          <p:cNvSpPr/>
          <p:nvPr/>
        </p:nvSpPr>
        <p:spPr>
          <a:xfrm>
            <a:off x="539552" y="2001029"/>
            <a:ext cx="5760640" cy="4524315"/>
          </a:xfrm>
          <a:prstGeom prst="rect">
            <a:avLst/>
          </a:prstGeom>
        </p:spPr>
        <p:txBody>
          <a:bodyPr wrap="square">
            <a:spAutoFit/>
          </a:bodyPr>
          <a:lstStyle/>
          <a:p>
            <a:pPr marL="800100" lvl="1" indent="-342900">
              <a:lnSpc>
                <a:spcPct val="90000"/>
              </a:lnSpc>
              <a:buSzPct val="100000"/>
              <a:buFont typeface="Wingdings" charset="2"/>
              <a:buChar char="§"/>
            </a:pPr>
            <a:endParaRPr lang="en-GB" sz="2800" dirty="0" smtClean="0"/>
          </a:p>
          <a:p>
            <a:pPr marL="342900" indent="-342900">
              <a:lnSpc>
                <a:spcPct val="90000"/>
              </a:lnSpc>
              <a:buSzPct val="100000"/>
              <a:buFont typeface="Wingdings" charset="2"/>
              <a:buChar char="§"/>
            </a:pPr>
            <a:r>
              <a:rPr lang="en-GB" sz="3200" b="1" dirty="0" smtClean="0"/>
              <a:t>Pastors</a:t>
            </a:r>
          </a:p>
          <a:p>
            <a:pPr marL="800100" lvl="1" indent="-342900">
              <a:lnSpc>
                <a:spcPct val="90000"/>
              </a:lnSpc>
              <a:buSzPct val="100000"/>
              <a:buFont typeface="Wingdings" charset="2"/>
              <a:buChar char="§"/>
            </a:pPr>
            <a:r>
              <a:rPr lang="en-GB" sz="2800" dirty="0" smtClean="0"/>
              <a:t> They can help to support and promote Women’s Ministries.</a:t>
            </a:r>
          </a:p>
          <a:p>
            <a:pPr marL="800100" lvl="1" indent="-342900">
              <a:lnSpc>
                <a:spcPct val="90000"/>
              </a:lnSpc>
              <a:buSzPct val="100000"/>
              <a:buFont typeface="Wingdings" charset="2"/>
              <a:buChar char="§"/>
            </a:pPr>
            <a:endParaRPr lang="en-GB" sz="2800" dirty="0" smtClean="0"/>
          </a:p>
          <a:p>
            <a:pPr marL="342900" indent="-342900">
              <a:lnSpc>
                <a:spcPct val="90000"/>
              </a:lnSpc>
              <a:buSzPct val="100000"/>
              <a:buFont typeface="Wingdings" charset="2"/>
              <a:buChar char="§"/>
            </a:pPr>
            <a:r>
              <a:rPr lang="en-GB" sz="3200" b="1" dirty="0" smtClean="0"/>
              <a:t> Speakers</a:t>
            </a:r>
          </a:p>
          <a:p>
            <a:pPr marL="800100" lvl="1" indent="-342900">
              <a:lnSpc>
                <a:spcPct val="90000"/>
              </a:lnSpc>
              <a:buSzPct val="100000"/>
              <a:buFont typeface="Wingdings" charset="2"/>
              <a:buChar char="§"/>
            </a:pPr>
            <a:r>
              <a:rPr lang="en-GB" sz="2800" dirty="0" smtClean="0"/>
              <a:t> Use the letter to confirm the invitation.</a:t>
            </a:r>
          </a:p>
          <a:p>
            <a:pPr marL="800100" lvl="1" indent="-342900">
              <a:lnSpc>
                <a:spcPct val="90000"/>
              </a:lnSpc>
              <a:buSzPct val="100000"/>
              <a:buFont typeface="Wingdings" charset="2"/>
              <a:buChar char="§"/>
            </a:pPr>
            <a:endParaRPr lang="en-GB" sz="2800" dirty="0" smtClean="0"/>
          </a:p>
          <a:p>
            <a:pPr marL="342900" indent="-342900">
              <a:lnSpc>
                <a:spcPct val="90000"/>
              </a:lnSpc>
              <a:buSzPct val="100000"/>
              <a:buFont typeface="Wingdings" charset="2"/>
              <a:buChar char="§"/>
            </a:pPr>
            <a:r>
              <a:rPr lang="en-GB" sz="3200" b="1" dirty="0" smtClean="0"/>
              <a:t>Those who write to you </a:t>
            </a:r>
          </a:p>
          <a:p>
            <a:pPr marL="800100" lvl="1" indent="-342900">
              <a:lnSpc>
                <a:spcPct val="90000"/>
              </a:lnSpc>
              <a:buSzPct val="100000"/>
              <a:buFont typeface="Wingdings" charset="2"/>
              <a:buChar char="§"/>
            </a:pPr>
            <a:r>
              <a:rPr lang="en-GB" sz="2800" dirty="0" smtClean="0"/>
              <a:t>Answer in a timely manner.</a:t>
            </a:r>
            <a:endParaRPr lang="en-GB" sz="2800" dirty="0"/>
          </a:p>
        </p:txBody>
      </p:sp>
      <p:pic>
        <p:nvPicPr>
          <p:cNvPr id="7" name="Picture 6"/>
          <p:cNvPicPr>
            <a:picLocks noChangeAspect="1"/>
          </p:cNvPicPr>
          <p:nvPr/>
        </p:nvPicPr>
        <p:blipFill>
          <a:blip r:embed="rId4"/>
          <a:stretch>
            <a:fillRect/>
          </a:stretch>
        </p:blipFill>
        <p:spPr>
          <a:xfrm>
            <a:off x="5868144" y="4584728"/>
            <a:ext cx="3214614" cy="21162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OptimusPrinceps" pitchFamily="2" charset="0"/>
              </a:rPr>
              <a:t>Writing Letters</a:t>
            </a:r>
            <a:endParaRPr lang="en-US" sz="2800" dirty="0"/>
          </a:p>
        </p:txBody>
      </p:sp>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C0E5F"/>
                </a:solidFill>
              </a:rPr>
              <a:t>Conclusion</a:t>
            </a:r>
            <a:endParaRPr lang="en-US" sz="3600" b="1" dirty="0" smtClean="0">
              <a:solidFill>
                <a:srgbClr val="CC0E5F"/>
              </a:solidFill>
            </a:endParaRPr>
          </a:p>
        </p:txBody>
      </p:sp>
      <p:sp>
        <p:nvSpPr>
          <p:cNvPr id="3" name="Rectangle 2"/>
          <p:cNvSpPr/>
          <p:nvPr/>
        </p:nvSpPr>
        <p:spPr>
          <a:xfrm>
            <a:off x="35496" y="2379652"/>
            <a:ext cx="3816424" cy="3785652"/>
          </a:xfrm>
          <a:prstGeom prst="rect">
            <a:avLst/>
          </a:prstGeom>
        </p:spPr>
        <p:txBody>
          <a:bodyPr wrap="square">
            <a:spAutoFit/>
          </a:bodyPr>
          <a:lstStyle/>
          <a:p>
            <a:pPr algn="ctr"/>
            <a:r>
              <a:rPr lang="en-US" sz="2400" dirty="0" smtClean="0"/>
              <a:t>Writing letters </a:t>
            </a:r>
            <a:r>
              <a:rPr lang="en-US" sz="2400" dirty="0"/>
              <a:t>is an important and basic tool of our </a:t>
            </a:r>
            <a:r>
              <a:rPr lang="en-US" sz="2400" dirty="0" smtClean="0"/>
              <a:t>ministries. </a:t>
            </a:r>
            <a:r>
              <a:rPr lang="en-US" sz="2400" dirty="0"/>
              <a:t>Through </a:t>
            </a:r>
            <a:r>
              <a:rPr lang="en-US" sz="2400" dirty="0" smtClean="0"/>
              <a:t>letters </a:t>
            </a:r>
            <a:r>
              <a:rPr lang="en-US" sz="2400" dirty="0"/>
              <a:t>we can </a:t>
            </a:r>
            <a:r>
              <a:rPr lang="en-US" sz="2400" dirty="0" smtClean="0"/>
              <a:t>create </a:t>
            </a:r>
            <a:r>
              <a:rPr lang="en-US" sz="2400" dirty="0"/>
              <a:t>a positive impression of Women’s Ministries—not only </a:t>
            </a:r>
            <a:r>
              <a:rPr lang="en-US" sz="2400" dirty="0" smtClean="0"/>
              <a:t>with </a:t>
            </a:r>
            <a:r>
              <a:rPr lang="en-US" sz="2400" dirty="0"/>
              <a:t>the information in the letter, but </a:t>
            </a:r>
            <a:r>
              <a:rPr lang="en-US" sz="2400" dirty="0" smtClean="0"/>
              <a:t>also by </a:t>
            </a:r>
          </a:p>
          <a:p>
            <a:pPr algn="ctr"/>
            <a:r>
              <a:rPr lang="en-US" sz="2400" dirty="0" smtClean="0"/>
              <a:t>the </a:t>
            </a:r>
            <a:r>
              <a:rPr lang="en-US" sz="2400" dirty="0"/>
              <a:t>professional </a:t>
            </a:r>
            <a:endParaRPr lang="en-US" sz="2400" dirty="0" smtClean="0"/>
          </a:p>
          <a:p>
            <a:pPr algn="ctr"/>
            <a:r>
              <a:rPr lang="en-US" sz="2400" dirty="0" smtClean="0"/>
              <a:t>tone </a:t>
            </a:r>
            <a:r>
              <a:rPr lang="en-US" sz="2400" dirty="0"/>
              <a:t>and look.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3528" y="1484784"/>
            <a:ext cx="4752528" cy="4401205"/>
          </a:xfrm>
          <a:prstGeom prst="rect">
            <a:avLst/>
          </a:prstGeom>
        </p:spPr>
        <p:txBody>
          <a:bodyPr wrap="square">
            <a:spAutoFit/>
          </a:bodyPr>
          <a:lstStyle/>
          <a:p>
            <a:pPr marL="457200" indent="-457200">
              <a:buSzPct val="125000"/>
              <a:buFont typeface="Wingdings" charset="2"/>
              <a:buChar char="§"/>
            </a:pPr>
            <a:r>
              <a:rPr lang="en-GB" sz="2800" dirty="0" smtClean="0"/>
              <a:t>A good letter begins with the paper it’s written on</a:t>
            </a:r>
          </a:p>
          <a:p>
            <a:pPr marL="457200" indent="-457200">
              <a:buSzPct val="125000"/>
              <a:buFont typeface="Wingdings" charset="2"/>
              <a:buChar char="§"/>
            </a:pPr>
            <a:endParaRPr lang="en-GB" sz="2800" dirty="0" smtClean="0"/>
          </a:p>
          <a:p>
            <a:pPr marL="457200" indent="-457200">
              <a:buSzPct val="125000"/>
              <a:buFont typeface="Wingdings" charset="2"/>
              <a:buChar char="§"/>
            </a:pPr>
            <a:r>
              <a:rPr lang="en-GB" sz="2800" dirty="0" smtClean="0"/>
              <a:t>Letters written for your ministry should be written on letterhead</a:t>
            </a:r>
          </a:p>
          <a:p>
            <a:pPr marL="457200" indent="-457200">
              <a:buSzPct val="125000"/>
              <a:buFont typeface="Wingdings" charset="2"/>
              <a:buChar char="§"/>
            </a:pPr>
            <a:endParaRPr lang="en-GB" sz="2800" dirty="0" smtClean="0"/>
          </a:p>
          <a:p>
            <a:pPr marL="457200" indent="-457200">
              <a:buSzPct val="125000"/>
              <a:buFont typeface="Wingdings" charset="2"/>
              <a:buChar char="§"/>
            </a:pPr>
            <a:r>
              <a:rPr lang="en-GB" sz="2800" dirty="0" smtClean="0"/>
              <a:t>When creating your own letterhead, invest in good paper</a:t>
            </a:r>
            <a:endParaRPr lang="en-GB" sz="2800"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323528" y="2276872"/>
            <a:ext cx="3672408" cy="3467616"/>
          </a:xfrm>
          <a:prstGeom prst="rect">
            <a:avLst/>
          </a:prstGeom>
        </p:spPr>
        <p:txBody>
          <a:bodyPr wrap="square">
            <a:spAutoFit/>
          </a:bodyPr>
          <a:lstStyle/>
          <a:p>
            <a:pPr marL="457200" indent="-457200">
              <a:lnSpc>
                <a:spcPct val="200000"/>
              </a:lnSpc>
              <a:buClr>
                <a:srgbClr val="CC0066"/>
              </a:buClr>
              <a:buSzPct val="140000"/>
              <a:buFont typeface="Arial"/>
              <a:buChar char="•"/>
            </a:pPr>
            <a:r>
              <a:rPr lang="en-GB" sz="2800" b="1" dirty="0" smtClean="0"/>
              <a:t>Arial</a:t>
            </a:r>
          </a:p>
          <a:p>
            <a:pPr marL="457200" indent="-457200">
              <a:lnSpc>
                <a:spcPct val="200000"/>
              </a:lnSpc>
              <a:buClr>
                <a:srgbClr val="CC0066"/>
              </a:buClr>
              <a:buSzPct val="140000"/>
              <a:buFont typeface="Arial"/>
              <a:buChar char="•"/>
            </a:pPr>
            <a:r>
              <a:rPr lang="en-GB" sz="2800" b="1" dirty="0" smtClean="0">
                <a:latin typeface="Century Gothic" pitchFamily="34" charset="0"/>
              </a:rPr>
              <a:t>Century Gothic</a:t>
            </a:r>
          </a:p>
          <a:p>
            <a:pPr marL="457200" indent="-457200">
              <a:lnSpc>
                <a:spcPct val="200000"/>
              </a:lnSpc>
              <a:buClr>
                <a:srgbClr val="CC0066"/>
              </a:buClr>
              <a:buSzPct val="140000"/>
              <a:buFont typeface="Arial"/>
              <a:buChar char="•"/>
            </a:pPr>
            <a:r>
              <a:rPr lang="en-GB" sz="2800" b="1" dirty="0" smtClean="0">
                <a:latin typeface="Times New Roman" pitchFamily="18" charset="0"/>
              </a:rPr>
              <a:t>Times New Roman</a:t>
            </a:r>
          </a:p>
          <a:p>
            <a:pPr marL="457200" indent="-457200">
              <a:lnSpc>
                <a:spcPct val="200000"/>
              </a:lnSpc>
              <a:buClr>
                <a:srgbClr val="CC0066"/>
              </a:buClr>
              <a:buSzPct val="140000"/>
              <a:buFont typeface="Arial"/>
              <a:buChar char="•"/>
            </a:pPr>
            <a:r>
              <a:rPr lang="en-GB" sz="2800" dirty="0" smtClean="0">
                <a:latin typeface="Verdana" pitchFamily="34" charset="0"/>
                <a:ea typeface="Verdana" pitchFamily="34" charset="0"/>
                <a:cs typeface="Verdana" pitchFamily="34" charset="0"/>
              </a:rPr>
              <a:t>Verdana</a:t>
            </a:r>
            <a:endParaRPr lang="en-GB" sz="2800" dirty="0">
              <a:latin typeface="Verdana" pitchFamily="34" charset="0"/>
              <a:ea typeface="Verdana" pitchFamily="34" charset="0"/>
              <a:cs typeface="Verdana" pitchFamily="34" charset="0"/>
            </a:endParaRPr>
          </a:p>
        </p:txBody>
      </p:sp>
      <p:sp>
        <p:nvSpPr>
          <p:cNvPr id="8" name="Rectangle 7"/>
          <p:cNvSpPr/>
          <p:nvPr/>
        </p:nvSpPr>
        <p:spPr>
          <a:xfrm>
            <a:off x="-35496" y="1404065"/>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C0E5F"/>
                </a:solidFill>
              </a:rPr>
              <a:t>Fonts That Are Easy to Read</a:t>
            </a:r>
            <a:endParaRPr lang="en-US" sz="3600" b="1" dirty="0" smtClean="0">
              <a:solidFill>
                <a:srgbClr val="CC0E5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251520" y="2636912"/>
            <a:ext cx="5400600" cy="3662541"/>
          </a:xfrm>
          <a:prstGeom prst="rect">
            <a:avLst/>
          </a:prstGeom>
        </p:spPr>
        <p:txBody>
          <a:bodyPr wrap="square">
            <a:spAutoFit/>
          </a:bodyPr>
          <a:lstStyle/>
          <a:p>
            <a:pPr>
              <a:buClr>
                <a:srgbClr val="CC0066"/>
              </a:buClr>
              <a:buSzPct val="145000"/>
            </a:pPr>
            <a:r>
              <a:rPr lang="en-GB"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Feminine</a:t>
            </a:r>
            <a:endParaRPr lang="en-GB" sz="24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a:p>
            <a:pPr lvl="1">
              <a:buSzPct val="100000"/>
              <a:buFont typeface="Arial" pitchFamily="34" charset="0"/>
              <a:buChar char="•"/>
            </a:pPr>
            <a:r>
              <a:rPr lang="en-GB" sz="2400" dirty="0" smtClean="0"/>
              <a:t> </a:t>
            </a:r>
            <a:r>
              <a:rPr lang="en-GB" sz="2400" dirty="0" smtClean="0">
                <a:latin typeface="CommercialScript BT" pitchFamily="66" charset="0"/>
              </a:rPr>
              <a:t>Commercial Script</a:t>
            </a:r>
          </a:p>
          <a:p>
            <a:pPr lvl="1">
              <a:buSzPct val="100000"/>
              <a:buFont typeface="Arial" pitchFamily="34" charset="0"/>
              <a:buChar char="•"/>
            </a:pPr>
            <a:r>
              <a:rPr lang="en-GB" sz="2400" dirty="0" smtClean="0">
                <a:latin typeface="French Script MT" pitchFamily="66" charset="0"/>
              </a:rPr>
              <a:t> French Script</a:t>
            </a:r>
          </a:p>
          <a:p>
            <a:pPr lvl="1">
              <a:buSzPct val="100000"/>
              <a:buFont typeface="Arial" pitchFamily="34" charset="0"/>
              <a:buChar char="•"/>
            </a:pPr>
            <a:r>
              <a:rPr lang="en-GB" sz="2400" dirty="0" smtClean="0">
                <a:latin typeface="Lucida Calligraphy" pitchFamily="66" charset="0"/>
              </a:rPr>
              <a:t> Lucida Calligraphy</a:t>
            </a:r>
          </a:p>
          <a:p>
            <a:pPr lvl="1">
              <a:buClr>
                <a:srgbClr val="CC0066"/>
              </a:buClr>
              <a:buSzPct val="145000"/>
              <a:buFontTx/>
              <a:buNone/>
            </a:pPr>
            <a:endParaRPr lang="en-GB" sz="2400" dirty="0" smtClean="0">
              <a:latin typeface="Lucida Calligraphy" pitchFamily="66" charset="0"/>
            </a:endParaRPr>
          </a:p>
          <a:p>
            <a:pPr>
              <a:buClr>
                <a:srgbClr val="CC0066"/>
              </a:buClr>
              <a:buSzPct val="145000"/>
            </a:pPr>
            <a:r>
              <a:rPr lang="en-GB"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Conservativeness </a:t>
            </a:r>
          </a:p>
          <a:p>
            <a:pPr lvl="1">
              <a:buSzPct val="100000"/>
              <a:buFont typeface="Arial" pitchFamily="34" charset="0"/>
              <a:buChar char="•"/>
            </a:pPr>
            <a:r>
              <a:rPr lang="en-GB" sz="2400" dirty="0" smtClean="0">
                <a:latin typeface="Castellar" pitchFamily="18" charset="0"/>
              </a:rPr>
              <a:t> </a:t>
            </a:r>
            <a:r>
              <a:rPr lang="en-GB" sz="2400" dirty="0" err="1" smtClean="0">
                <a:latin typeface="Castellar" pitchFamily="18" charset="0"/>
              </a:rPr>
              <a:t>Castellar</a:t>
            </a:r>
            <a:endParaRPr lang="en-GB" sz="2400" dirty="0" smtClean="0">
              <a:latin typeface="Castellar" pitchFamily="18" charset="0"/>
            </a:endParaRPr>
          </a:p>
          <a:p>
            <a:pPr lvl="1">
              <a:buSzPct val="100000"/>
              <a:buFont typeface="Arial" pitchFamily="34" charset="0"/>
              <a:buChar char="•"/>
            </a:pPr>
            <a:r>
              <a:rPr lang="en-GB" sz="2400" dirty="0" smtClean="0">
                <a:latin typeface="Old English Text MT" pitchFamily="66" charset="0"/>
              </a:rPr>
              <a:t> Old English Text MT</a:t>
            </a:r>
          </a:p>
          <a:p>
            <a:pPr lvl="1">
              <a:buSzPct val="100000"/>
              <a:buFont typeface="Arial" pitchFamily="34" charset="0"/>
              <a:buChar char="•"/>
            </a:pPr>
            <a:r>
              <a:rPr lang="en-GB" sz="2400" dirty="0" smtClean="0">
                <a:latin typeface="Rockwell" pitchFamily="18" charset="0"/>
              </a:rPr>
              <a:t> Rockwell</a:t>
            </a:r>
          </a:p>
        </p:txBody>
      </p:sp>
      <p:sp>
        <p:nvSpPr>
          <p:cNvPr id="8" name="Rectangle 7"/>
          <p:cNvSpPr/>
          <p:nvPr/>
        </p:nvSpPr>
        <p:spPr>
          <a:xfrm>
            <a:off x="0" y="1476073"/>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CC0E5F"/>
                </a:solidFill>
              </a:rPr>
              <a:t>First line of the letterhead</a:t>
            </a:r>
            <a:endParaRPr lang="en-US" sz="3600" b="1" dirty="0" smtClean="0">
              <a:solidFill>
                <a:srgbClr val="CC0E5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899592" y="1890974"/>
            <a:ext cx="7344816" cy="2750112"/>
          </a:xfrm>
          <a:prstGeom prst="rect">
            <a:avLst/>
          </a:prstGeom>
        </p:spPr>
        <p:txBody>
          <a:bodyPr wrap="square">
            <a:spAutoFit/>
          </a:bodyPr>
          <a:lstStyle/>
          <a:p>
            <a:pPr algn="ctr">
              <a:lnSpc>
                <a:spcPts val="2900"/>
              </a:lnSpc>
            </a:pPr>
            <a:r>
              <a:rPr lang="en-GB" sz="2000" dirty="0" smtClean="0">
                <a:latin typeface="Lucida Calligraphy" pitchFamily="66" charset="0"/>
              </a:rPr>
              <a:t>The Department of Women’s Ministries</a:t>
            </a:r>
            <a:br>
              <a:rPr lang="en-GB" sz="2000" dirty="0" smtClean="0">
                <a:latin typeface="Lucida Calligraphy" pitchFamily="66" charset="0"/>
              </a:rPr>
            </a:br>
            <a:r>
              <a:rPr lang="en-GB" sz="2000" dirty="0" smtClean="0">
                <a:latin typeface="Lucida Calligraphy" pitchFamily="66" charset="0"/>
              </a:rPr>
              <a:t>of the Trans-European Division</a:t>
            </a:r>
            <a:r>
              <a:rPr lang="en-GB" b="1" dirty="0" smtClean="0">
                <a:latin typeface="+mj-lt"/>
              </a:rPr>
              <a:t/>
            </a:r>
            <a:br>
              <a:rPr lang="en-GB" b="1" dirty="0" smtClean="0">
                <a:latin typeface="+mj-lt"/>
              </a:rPr>
            </a:br>
            <a:r>
              <a:rPr lang="en-GB" sz="2000" dirty="0" smtClean="0">
                <a:latin typeface="+mj-lt"/>
              </a:rPr>
              <a:t>119 St. Peter’s Street</a:t>
            </a:r>
            <a:br>
              <a:rPr lang="en-GB" sz="2000" dirty="0" smtClean="0">
                <a:latin typeface="+mj-lt"/>
              </a:rPr>
            </a:br>
            <a:r>
              <a:rPr lang="en-GB" sz="2000" dirty="0" smtClean="0">
                <a:latin typeface="+mj-lt"/>
              </a:rPr>
              <a:t>St. Albans</a:t>
            </a:r>
            <a:br>
              <a:rPr lang="en-GB" sz="2000" dirty="0" smtClean="0">
                <a:latin typeface="+mj-lt"/>
              </a:rPr>
            </a:br>
            <a:r>
              <a:rPr lang="en-GB" sz="2000" dirty="0" smtClean="0">
                <a:latin typeface="+mj-lt"/>
              </a:rPr>
              <a:t>Al1 3EY </a:t>
            </a:r>
            <a:r>
              <a:rPr lang="en-GB" sz="2000" dirty="0" err="1" smtClean="0">
                <a:latin typeface="+mj-lt"/>
              </a:rPr>
              <a:t>Herts</a:t>
            </a:r>
            <a:r>
              <a:rPr lang="en-GB" sz="2000" dirty="0" smtClean="0">
                <a:latin typeface="+mj-lt"/>
              </a:rPr>
              <a:t/>
            </a:r>
            <a:br>
              <a:rPr lang="en-GB" sz="2000" dirty="0" smtClean="0">
                <a:latin typeface="+mj-lt"/>
              </a:rPr>
            </a:br>
            <a:r>
              <a:rPr lang="en-GB" sz="2000" dirty="0" smtClean="0">
                <a:latin typeface="+mj-lt"/>
              </a:rPr>
              <a:t>Tel. 01727 860331</a:t>
            </a:r>
            <a:br>
              <a:rPr lang="en-GB" sz="2000" dirty="0" smtClean="0">
                <a:latin typeface="+mj-lt"/>
              </a:rPr>
            </a:br>
            <a:r>
              <a:rPr lang="en-GB" sz="2000" dirty="0" smtClean="0">
                <a:latin typeface="+mj-lt"/>
              </a:rPr>
              <a:t>Fax. 01727 866312</a:t>
            </a:r>
            <a:endParaRPr lang="en-US" sz="200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525317"/>
            <a:ext cx="9144000" cy="5355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90000"/>
              </a:lnSpc>
            </a:pPr>
            <a:r>
              <a:rPr lang="en-US" sz="3200" b="1" dirty="0" smtClean="0">
                <a:solidFill>
                  <a:srgbClr val="CC0E5F"/>
                </a:solidFill>
              </a:rPr>
              <a:t>Letterhead (Full Block Format)</a:t>
            </a:r>
            <a:endParaRPr lang="en-US" sz="3200" b="1" dirty="0">
              <a:solidFill>
                <a:srgbClr val="CC0E5F"/>
              </a:solidFill>
            </a:endParaRPr>
          </a:p>
        </p:txBody>
      </p:sp>
      <p:sp>
        <p:nvSpPr>
          <p:cNvPr id="10" name="Rectangle 9"/>
          <p:cNvSpPr/>
          <p:nvPr/>
        </p:nvSpPr>
        <p:spPr>
          <a:xfrm>
            <a:off x="2483768" y="2204864"/>
            <a:ext cx="4392488" cy="44644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3788" y="2361929"/>
            <a:ext cx="4032448" cy="4150367"/>
          </a:xfrm>
          <a:prstGeom prst="rect">
            <a:avLst/>
          </a:prstGeom>
        </p:spPr>
        <p:txBody>
          <a:bodyPr wrap="square">
            <a:spAutoFit/>
          </a:bodyPr>
          <a:lstStyle/>
          <a:p>
            <a:pPr>
              <a:lnSpc>
                <a:spcPct val="90000"/>
              </a:lnSpc>
            </a:pPr>
            <a:r>
              <a:rPr lang="en-US" sz="1100" dirty="0" smtClean="0"/>
              <a:t>January 28, 2002</a:t>
            </a:r>
          </a:p>
          <a:p>
            <a:pPr>
              <a:lnSpc>
                <a:spcPct val="90000"/>
              </a:lnSpc>
            </a:pPr>
            <a:endParaRPr lang="en-US" sz="1100" dirty="0" smtClean="0"/>
          </a:p>
          <a:p>
            <a:pPr>
              <a:lnSpc>
                <a:spcPct val="90000"/>
              </a:lnSpc>
            </a:pPr>
            <a:r>
              <a:rPr lang="en-US" sz="1100" dirty="0" smtClean="0"/>
              <a:t>Dear Mary:</a:t>
            </a:r>
          </a:p>
          <a:p>
            <a:pPr>
              <a:lnSpc>
                <a:spcPct val="90000"/>
              </a:lnSpc>
            </a:pPr>
            <a:endParaRPr lang="en-US" sz="1100" dirty="0" smtClean="0"/>
          </a:p>
          <a:p>
            <a:pPr>
              <a:lnSpc>
                <a:spcPct val="90000"/>
              </a:lnSpc>
            </a:pPr>
            <a:r>
              <a:rPr lang="en-US" sz="1100" dirty="0" smtClean="0"/>
              <a:t>This is an example of the Full Block Format for letter writing.  As you will notice, everything is aligned to the left margin.  It is a very simple format.  The paragraphs are not indented.</a:t>
            </a:r>
          </a:p>
          <a:p>
            <a:pPr>
              <a:lnSpc>
                <a:spcPct val="90000"/>
              </a:lnSpc>
            </a:pPr>
            <a:endParaRPr lang="en-US" sz="1100" dirty="0" smtClean="0"/>
          </a:p>
          <a:p>
            <a:pPr>
              <a:lnSpc>
                <a:spcPct val="90000"/>
              </a:lnSpc>
            </a:pPr>
            <a:r>
              <a:rPr lang="en-US" sz="1100" dirty="0" smtClean="0"/>
              <a:t>You can see the spacing of the letter as well.  With four lines between the date and address, two spaces between the address and salutation and also between the salutation and body of the letter.  There are two spaces between each paragraph as well.  Two spaces are between the body and the closing line.  Four spaces are between the closing line and signature line.</a:t>
            </a:r>
          </a:p>
          <a:p>
            <a:pPr>
              <a:lnSpc>
                <a:spcPct val="90000"/>
              </a:lnSpc>
            </a:pPr>
            <a:endParaRPr lang="en-US" sz="1100" dirty="0" smtClean="0"/>
          </a:p>
          <a:p>
            <a:pPr>
              <a:lnSpc>
                <a:spcPct val="90000"/>
              </a:lnSpc>
            </a:pPr>
            <a:r>
              <a:rPr lang="en-US" sz="1100" dirty="0" smtClean="0"/>
              <a:t>In each paragraph, the first sentence shares the main point.  The rest of the paragraph expands on the main point.  Attempt to keep each paragraph to three or four sentences.  It is best if the letter is short enough to fit onto one page.</a:t>
            </a:r>
          </a:p>
          <a:p>
            <a:pPr>
              <a:lnSpc>
                <a:spcPct val="90000"/>
              </a:lnSpc>
            </a:pPr>
            <a:endParaRPr lang="en-US" sz="1100" dirty="0" smtClean="0"/>
          </a:p>
          <a:p>
            <a:pPr>
              <a:lnSpc>
                <a:spcPct val="90000"/>
              </a:lnSpc>
            </a:pPr>
            <a:r>
              <a:rPr lang="en-US" sz="1100" dirty="0" smtClean="0"/>
              <a:t>Sincerely,</a:t>
            </a:r>
          </a:p>
          <a:p>
            <a:pPr>
              <a:lnSpc>
                <a:spcPct val="90000"/>
              </a:lnSpc>
            </a:pPr>
            <a:endParaRPr lang="en-US" sz="1100" dirty="0" smtClean="0"/>
          </a:p>
          <a:p>
            <a:pPr>
              <a:lnSpc>
                <a:spcPct val="90000"/>
              </a:lnSpc>
            </a:pPr>
            <a:endParaRPr lang="en-US" sz="1100" dirty="0" smtClean="0"/>
          </a:p>
          <a:p>
            <a:pPr>
              <a:lnSpc>
                <a:spcPct val="90000"/>
              </a:lnSpc>
            </a:pPr>
            <a:endParaRPr lang="en-US" sz="1100" dirty="0" smtClean="0"/>
          </a:p>
          <a:p>
            <a:pPr>
              <a:lnSpc>
                <a:spcPct val="90000"/>
              </a:lnSpc>
            </a:pPr>
            <a:r>
              <a:rPr lang="en-US" sz="1100" dirty="0" err="1" smtClean="0"/>
              <a:t>Tamyra</a:t>
            </a:r>
            <a:r>
              <a:rPr lang="en-US" sz="1100" dirty="0" smtClean="0"/>
              <a:t> Horst</a:t>
            </a:r>
          </a:p>
          <a:p>
            <a:pPr>
              <a:lnSpc>
                <a:spcPct val="90000"/>
              </a:lnSpc>
            </a:pPr>
            <a:r>
              <a:rPr lang="en-US" sz="1100" dirty="0" smtClean="0"/>
              <a:t>Women’s Ministries Director</a:t>
            </a:r>
            <a:endParaRPr lang="en-US"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53309"/>
            <a:ext cx="9144000" cy="5355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90000"/>
              </a:lnSpc>
            </a:pPr>
            <a:r>
              <a:rPr lang="en-US" sz="3200" b="1" dirty="0" smtClean="0">
                <a:solidFill>
                  <a:srgbClr val="CC0E5F"/>
                </a:solidFill>
              </a:rPr>
              <a:t>Letterhead (Block Format)</a:t>
            </a:r>
            <a:endParaRPr lang="en-US" sz="3200" b="1" dirty="0">
              <a:solidFill>
                <a:srgbClr val="CC0E5F"/>
              </a:solidFill>
            </a:endParaRPr>
          </a:p>
        </p:txBody>
      </p:sp>
      <p:sp>
        <p:nvSpPr>
          <p:cNvPr id="10" name="Rectangle 9"/>
          <p:cNvSpPr/>
          <p:nvPr/>
        </p:nvSpPr>
        <p:spPr>
          <a:xfrm>
            <a:off x="2448272" y="2204864"/>
            <a:ext cx="4572000" cy="44644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83768" y="2281690"/>
            <a:ext cx="4608512" cy="4183196"/>
          </a:xfrm>
          <a:prstGeom prst="rect">
            <a:avLst/>
          </a:prstGeom>
        </p:spPr>
        <p:txBody>
          <a:bodyPr wrap="square">
            <a:spAutoFit/>
          </a:bodyPr>
          <a:lstStyle/>
          <a:p>
            <a:pPr>
              <a:lnSpc>
                <a:spcPts val="1100"/>
              </a:lnSpc>
            </a:pPr>
            <a:r>
              <a:rPr lang="en-US" sz="1050" dirty="0" smtClean="0"/>
              <a:t>		January 28, 2002</a:t>
            </a:r>
          </a:p>
          <a:p>
            <a:pPr>
              <a:lnSpc>
                <a:spcPts val="1100"/>
              </a:lnSpc>
            </a:pPr>
            <a:endParaRPr lang="en-US" sz="1050" dirty="0" smtClean="0"/>
          </a:p>
          <a:p>
            <a:pPr>
              <a:lnSpc>
                <a:spcPts val="1100"/>
              </a:lnSpc>
            </a:pPr>
            <a:endParaRPr lang="en-US" sz="1050" dirty="0" smtClean="0"/>
          </a:p>
          <a:p>
            <a:pPr>
              <a:lnSpc>
                <a:spcPts val="1100"/>
              </a:lnSpc>
            </a:pPr>
            <a:endParaRPr lang="en-US" sz="1050" dirty="0" smtClean="0"/>
          </a:p>
          <a:p>
            <a:pPr>
              <a:lnSpc>
                <a:spcPts val="1100"/>
              </a:lnSpc>
            </a:pPr>
            <a:r>
              <a:rPr lang="en-US" sz="1050" dirty="0" smtClean="0"/>
              <a:t>Mary </a:t>
            </a:r>
            <a:r>
              <a:rPr lang="en-US" sz="1050" dirty="0" err="1" smtClean="0"/>
              <a:t>DeVoe</a:t>
            </a:r>
            <a:endParaRPr lang="en-US" sz="1050" dirty="0" smtClean="0"/>
          </a:p>
          <a:p>
            <a:pPr>
              <a:lnSpc>
                <a:spcPts val="1100"/>
              </a:lnSpc>
            </a:pPr>
            <a:r>
              <a:rPr lang="en-US" sz="1050" dirty="0" smtClean="0"/>
              <a:t>477 Woodland Dr</a:t>
            </a:r>
          </a:p>
          <a:p>
            <a:pPr>
              <a:lnSpc>
                <a:spcPts val="1100"/>
              </a:lnSpc>
            </a:pPr>
            <a:r>
              <a:rPr lang="en-US" sz="1050" dirty="0" smtClean="0"/>
              <a:t>Parkesburg, PA 19365</a:t>
            </a:r>
          </a:p>
          <a:p>
            <a:pPr>
              <a:lnSpc>
                <a:spcPts val="1100"/>
              </a:lnSpc>
            </a:pPr>
            <a:endParaRPr lang="en-US" sz="1050" dirty="0" smtClean="0"/>
          </a:p>
          <a:p>
            <a:pPr>
              <a:lnSpc>
                <a:spcPts val="1100"/>
              </a:lnSpc>
            </a:pPr>
            <a:r>
              <a:rPr lang="en-US" sz="1050" dirty="0" smtClean="0"/>
              <a:t>Dear Mary:</a:t>
            </a:r>
          </a:p>
          <a:p>
            <a:pPr>
              <a:lnSpc>
                <a:spcPts val="1100"/>
              </a:lnSpc>
            </a:pPr>
            <a:endParaRPr lang="en-US" sz="1050" dirty="0" smtClean="0"/>
          </a:p>
          <a:p>
            <a:pPr>
              <a:lnSpc>
                <a:spcPts val="1100"/>
              </a:lnSpc>
            </a:pPr>
            <a:r>
              <a:rPr lang="en-US" sz="1050" dirty="0" smtClean="0"/>
              <a:t>This is an example of the Block Format for letter writing.  As you’ll notice, everything is aligned to the left margin except for the date and closing lines which begin at about the middle of the page.  The paragraphs are not indented.</a:t>
            </a:r>
          </a:p>
          <a:p>
            <a:pPr>
              <a:lnSpc>
                <a:spcPts val="1100"/>
              </a:lnSpc>
            </a:pPr>
            <a:endParaRPr lang="en-US" sz="1050" dirty="0" smtClean="0"/>
          </a:p>
          <a:p>
            <a:pPr>
              <a:lnSpc>
                <a:spcPts val="1100"/>
              </a:lnSpc>
            </a:pPr>
            <a:r>
              <a:rPr lang="en-US" sz="1050" dirty="0" smtClean="0"/>
              <a:t>You can see the spacing of the letter as well.  With four lines between the date and address, two spaces between the address and salutation and also between the salutation and body of the letter.  There are two spaces between each paragraph as well.  Two spaces are between the body and the closing line.  Four spaces are between the closing line and signature line.</a:t>
            </a:r>
          </a:p>
          <a:p>
            <a:pPr>
              <a:lnSpc>
                <a:spcPts val="1100"/>
              </a:lnSpc>
            </a:pPr>
            <a:endParaRPr lang="en-US" sz="1050" dirty="0" smtClean="0"/>
          </a:p>
          <a:p>
            <a:pPr>
              <a:lnSpc>
                <a:spcPts val="1100"/>
              </a:lnSpc>
            </a:pPr>
            <a:r>
              <a:rPr lang="en-US" sz="1050" dirty="0" smtClean="0"/>
              <a:t>In each paragraph, the first sentence shares the main point.  The rest of the paragraph expands on the main point.  Attempt to keep each paragraph to three or four sentences.  It is best if the letter is short enough to fit onto one page.</a:t>
            </a:r>
          </a:p>
          <a:p>
            <a:pPr>
              <a:lnSpc>
                <a:spcPts val="1100"/>
              </a:lnSpc>
            </a:pPr>
            <a:endParaRPr lang="en-US" sz="1050" dirty="0" smtClean="0"/>
          </a:p>
          <a:p>
            <a:pPr>
              <a:lnSpc>
                <a:spcPts val="1100"/>
              </a:lnSpc>
            </a:pPr>
            <a:r>
              <a:rPr lang="en-US" sz="1050" dirty="0" smtClean="0"/>
              <a:t>		Sincerely,</a:t>
            </a:r>
          </a:p>
          <a:p>
            <a:pPr>
              <a:lnSpc>
                <a:spcPts val="1100"/>
              </a:lnSpc>
            </a:pPr>
            <a:endParaRPr lang="en-US" sz="1050" dirty="0" smtClean="0"/>
          </a:p>
          <a:p>
            <a:pPr>
              <a:lnSpc>
                <a:spcPts val="1100"/>
              </a:lnSpc>
            </a:pPr>
            <a:endParaRPr lang="en-US" sz="1050" dirty="0" smtClean="0"/>
          </a:p>
          <a:p>
            <a:pPr>
              <a:lnSpc>
                <a:spcPts val="1100"/>
              </a:lnSpc>
            </a:pPr>
            <a:r>
              <a:rPr lang="en-US" sz="1050" dirty="0" smtClean="0"/>
              <a:t>		</a:t>
            </a:r>
            <a:r>
              <a:rPr lang="en-US" sz="1050" dirty="0" err="1" smtClean="0"/>
              <a:t>Tamyra</a:t>
            </a:r>
            <a:r>
              <a:rPr lang="en-US" sz="1050" dirty="0" smtClean="0"/>
              <a:t> Horst</a:t>
            </a:r>
          </a:p>
          <a:p>
            <a:pPr>
              <a:lnSpc>
                <a:spcPts val="1100"/>
              </a:lnSpc>
            </a:pPr>
            <a:r>
              <a:rPr lang="en-US" sz="1050" dirty="0" smtClean="0"/>
              <a:t>		Women’s Ministries Director</a:t>
            </a:r>
            <a:endParaRPr lang="en-US" sz="105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388676"/>
            <a:ext cx="9144000" cy="600164"/>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90000"/>
              </a:lnSpc>
            </a:pPr>
            <a:r>
              <a:rPr lang="en-US" sz="3600" b="1" dirty="0" smtClean="0">
                <a:solidFill>
                  <a:srgbClr val="CC0E5F"/>
                </a:solidFill>
              </a:rPr>
              <a:t>Letterhead (Modified Block Format)</a:t>
            </a:r>
            <a:endParaRPr lang="en-US" sz="3600" b="1" dirty="0">
              <a:solidFill>
                <a:srgbClr val="CC0E5F"/>
              </a:solidFill>
            </a:endParaRPr>
          </a:p>
        </p:txBody>
      </p:sp>
      <p:sp>
        <p:nvSpPr>
          <p:cNvPr id="10" name="Rectangle 9"/>
          <p:cNvSpPr/>
          <p:nvPr/>
        </p:nvSpPr>
        <p:spPr>
          <a:xfrm>
            <a:off x="2051720" y="2259492"/>
            <a:ext cx="4846320" cy="44644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98616" y="2259078"/>
            <a:ext cx="4752528" cy="4465325"/>
          </a:xfrm>
          <a:prstGeom prst="rect">
            <a:avLst/>
          </a:prstGeom>
        </p:spPr>
        <p:txBody>
          <a:bodyPr wrap="square">
            <a:spAutoFit/>
          </a:bodyPr>
          <a:lstStyle/>
          <a:p>
            <a:pPr>
              <a:lnSpc>
                <a:spcPts val="1100"/>
              </a:lnSpc>
            </a:pPr>
            <a:r>
              <a:rPr lang="en-US" sz="1100" dirty="0" smtClean="0"/>
              <a:t>		January 28, 2002</a:t>
            </a:r>
          </a:p>
          <a:p>
            <a:pPr>
              <a:lnSpc>
                <a:spcPts val="1100"/>
              </a:lnSpc>
            </a:pPr>
            <a:endParaRPr lang="en-US" sz="1100" dirty="0" smtClean="0"/>
          </a:p>
          <a:p>
            <a:pPr>
              <a:lnSpc>
                <a:spcPts val="1100"/>
              </a:lnSpc>
            </a:pPr>
            <a:endParaRPr lang="en-US" sz="1100" dirty="0" smtClean="0"/>
          </a:p>
          <a:p>
            <a:pPr>
              <a:lnSpc>
                <a:spcPts val="1100"/>
              </a:lnSpc>
            </a:pPr>
            <a:r>
              <a:rPr lang="en-US" sz="1100" dirty="0" smtClean="0"/>
              <a:t>Mary </a:t>
            </a:r>
            <a:r>
              <a:rPr lang="en-US" sz="1100" dirty="0" err="1" smtClean="0"/>
              <a:t>DeVoe</a:t>
            </a:r>
            <a:endParaRPr lang="en-US" sz="1100" dirty="0" smtClean="0"/>
          </a:p>
          <a:p>
            <a:pPr>
              <a:lnSpc>
                <a:spcPts val="1100"/>
              </a:lnSpc>
            </a:pPr>
            <a:r>
              <a:rPr lang="en-US" sz="1100" dirty="0" smtClean="0"/>
              <a:t>477 Woodland Dr</a:t>
            </a:r>
          </a:p>
          <a:p>
            <a:pPr>
              <a:lnSpc>
                <a:spcPts val="1100"/>
              </a:lnSpc>
            </a:pPr>
            <a:r>
              <a:rPr lang="en-US" sz="1100" dirty="0" smtClean="0"/>
              <a:t>Parkersburg, PA 19365</a:t>
            </a:r>
          </a:p>
          <a:p>
            <a:pPr>
              <a:lnSpc>
                <a:spcPts val="1100"/>
              </a:lnSpc>
            </a:pPr>
            <a:endParaRPr lang="en-US" sz="1100" dirty="0" smtClean="0"/>
          </a:p>
          <a:p>
            <a:pPr>
              <a:lnSpc>
                <a:spcPts val="1100"/>
              </a:lnSpc>
            </a:pPr>
            <a:r>
              <a:rPr lang="en-US" sz="1100" dirty="0" smtClean="0"/>
              <a:t>Dear Mary:</a:t>
            </a:r>
          </a:p>
          <a:p>
            <a:pPr>
              <a:lnSpc>
                <a:spcPts val="1100"/>
              </a:lnSpc>
            </a:pPr>
            <a:endParaRPr lang="en-US" sz="1100" dirty="0" smtClean="0"/>
          </a:p>
          <a:p>
            <a:pPr>
              <a:lnSpc>
                <a:spcPts val="1100"/>
              </a:lnSpc>
              <a:tabLst>
                <a:tab pos="461963" algn="l"/>
              </a:tabLst>
            </a:pPr>
            <a:r>
              <a:rPr lang="en-US" sz="1100" dirty="0" smtClean="0"/>
              <a:t>	This is an example of the Modified Block Format for letter writing.  As You’ll notice, everything is aligned to the left margin except for the date and closing lines which begin at about the middle of the page.  The paragraphs are indented in this style.</a:t>
            </a:r>
          </a:p>
          <a:p>
            <a:pPr>
              <a:lnSpc>
                <a:spcPts val="1100"/>
              </a:lnSpc>
              <a:tabLst>
                <a:tab pos="461963" algn="l"/>
              </a:tabLst>
            </a:pPr>
            <a:endParaRPr lang="en-US" sz="1100" dirty="0" smtClean="0"/>
          </a:p>
          <a:p>
            <a:pPr>
              <a:lnSpc>
                <a:spcPts val="1100"/>
              </a:lnSpc>
              <a:tabLst>
                <a:tab pos="461963" algn="l"/>
              </a:tabLst>
            </a:pPr>
            <a:r>
              <a:rPr lang="en-US" sz="1100" dirty="0" smtClean="0"/>
              <a:t>	You can see the spacing of the letter as well.  With four lines between the date and address, two spaces between the address and salutation and also between the salutation and the body of the letter.  There are two spaces between each paragraph as well.  Two spaces are between the body and the closing line.  Four spaces are between the closing line and signature line.</a:t>
            </a:r>
          </a:p>
          <a:p>
            <a:pPr>
              <a:lnSpc>
                <a:spcPts val="1100"/>
              </a:lnSpc>
              <a:tabLst>
                <a:tab pos="461963" algn="l"/>
              </a:tabLst>
            </a:pPr>
            <a:endParaRPr lang="en-US" sz="1100" dirty="0" smtClean="0"/>
          </a:p>
          <a:p>
            <a:pPr>
              <a:lnSpc>
                <a:spcPts val="1100"/>
              </a:lnSpc>
              <a:tabLst>
                <a:tab pos="461963" algn="l"/>
              </a:tabLst>
            </a:pPr>
            <a:r>
              <a:rPr lang="en-US" sz="1100" dirty="0" smtClean="0"/>
              <a:t>	In each paragraph, the first sentence shares the main point.  The rest of the paragraph expands on the main point.  Attempt to keep each paragraph to three or four sentences.  It is best if the letter is short enough to fit onto one page.</a:t>
            </a:r>
          </a:p>
          <a:p>
            <a:pPr>
              <a:lnSpc>
                <a:spcPts val="1100"/>
              </a:lnSpc>
            </a:pPr>
            <a:endParaRPr lang="en-US" sz="1100" dirty="0" smtClean="0"/>
          </a:p>
          <a:p>
            <a:pPr>
              <a:lnSpc>
                <a:spcPts val="1100"/>
              </a:lnSpc>
            </a:pPr>
            <a:r>
              <a:rPr lang="en-US" sz="1100" dirty="0" smtClean="0"/>
              <a:t>		Sincerely,</a:t>
            </a:r>
          </a:p>
          <a:p>
            <a:pPr>
              <a:lnSpc>
                <a:spcPts val="1100"/>
              </a:lnSpc>
            </a:pPr>
            <a:endParaRPr lang="en-US" sz="1100" dirty="0" smtClean="0"/>
          </a:p>
          <a:p>
            <a:pPr>
              <a:lnSpc>
                <a:spcPts val="1100"/>
              </a:lnSpc>
            </a:pPr>
            <a:endParaRPr lang="en-US" sz="1100" dirty="0" smtClean="0"/>
          </a:p>
          <a:p>
            <a:pPr lvl="4">
              <a:lnSpc>
                <a:spcPts val="1100"/>
              </a:lnSpc>
            </a:pPr>
            <a:r>
              <a:rPr lang="en-US" sz="1100" dirty="0" err="1" smtClean="0"/>
              <a:t>Tamyra</a:t>
            </a:r>
            <a:r>
              <a:rPr lang="en-US" sz="1100" dirty="0" smtClean="0"/>
              <a:t> Horst</a:t>
            </a:r>
          </a:p>
          <a:p>
            <a:pPr lvl="4">
              <a:lnSpc>
                <a:spcPts val="1100"/>
              </a:lnSpc>
            </a:pPr>
            <a:r>
              <a:rPr lang="en-US" sz="1100" dirty="0" smtClean="0"/>
              <a:t>Women’s Ministries Director</a:t>
            </a:r>
            <a:endParaRPr lang="en-US" sz="1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2567</TotalTime>
  <Words>3077</Words>
  <Application>Microsoft Macintosh PowerPoint</Application>
  <PresentationFormat>On-screen Show (4:3)</PresentationFormat>
  <Paragraphs>546</Paragraphs>
  <Slides>27</Slides>
  <Notes>27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Calibri</vt:lpstr>
      <vt:lpstr>Castellar</vt:lpstr>
      <vt:lpstr>Century Gothic</vt:lpstr>
      <vt:lpstr>CommercialScript BT</vt:lpstr>
      <vt:lpstr>French Script MT</vt:lpstr>
      <vt:lpstr>Lucida Calligraphy</vt:lpstr>
      <vt:lpstr>Old English Text MT</vt:lpstr>
      <vt:lpstr>OptimusPrinceps</vt:lpstr>
      <vt:lpstr>Rockwell</vt:lpstr>
      <vt:lpstr>Times New Roman</vt:lpstr>
      <vt:lpstr>Verdana</vt:lpstr>
      <vt:lpstr>Wingdings</vt:lpstr>
      <vt:lpstr>Arial</vt:lpstr>
      <vt:lpstr>Office Theme</vt:lpstr>
      <vt:lpstr>LEADERSHIP Certification  Program Level 1</vt:lpstr>
      <vt:lpstr>Writing  Letters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Letters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Certification Program level 1</dc:title>
  <dc:creator>Erika</dc:creator>
  <cp:lastModifiedBy>Arrais, Raquel</cp:lastModifiedBy>
  <cp:revision>336</cp:revision>
  <dcterms:created xsi:type="dcterms:W3CDTF">2013-01-31T11:34:30Z</dcterms:created>
  <dcterms:modified xsi:type="dcterms:W3CDTF">2016-02-14T20:13:27Z</dcterms:modified>
</cp:coreProperties>
</file>