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5" r:id="rId7"/>
    <p:sldId id="261" r:id="rId8"/>
    <p:sldId id="270" r:id="rId9"/>
    <p:sldId id="273" r:id="rId10"/>
    <p:sldId id="262" r:id="rId11"/>
    <p:sldId id="433" r:id="rId12"/>
    <p:sldId id="434" r:id="rId13"/>
    <p:sldId id="263" r:id="rId14"/>
    <p:sldId id="268" r:id="rId15"/>
    <p:sldId id="437" r:id="rId16"/>
    <p:sldId id="435" r:id="rId17"/>
    <p:sldId id="436" r:id="rId18"/>
    <p:sldId id="264" r:id="rId19"/>
    <p:sldId id="43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3" autoAdjust="0"/>
    <p:restoredTop sz="92632"/>
  </p:normalViewPr>
  <p:slideViewPr>
    <p:cSldViewPr snapToGrid="0">
      <p:cViewPr varScale="1">
        <p:scale>
          <a:sx n="106" d="100"/>
          <a:sy n="106" d="100"/>
        </p:scale>
        <p:origin x="1288"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1112D-7BE1-447B-ADA2-EC9FE3DD37BB}" type="datetimeFigureOut">
              <a:rPr lang="en-US" smtClean="0"/>
              <a:t>2/18/21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711D-D7A3-4AF1-AF5C-F7EFA259A4CB}" type="slidenum">
              <a:rPr lang="en-US" smtClean="0"/>
              <a:t>‹#›</a:t>
            </a:fld>
            <a:endParaRPr lang="en-US"/>
          </a:p>
        </p:txBody>
      </p:sp>
    </p:spTree>
    <p:extLst>
      <p:ext uri="{BB962C8B-B14F-4D97-AF65-F5344CB8AC3E}">
        <p14:creationId xmlns:p14="http://schemas.microsoft.com/office/powerpoint/2010/main" val="130805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www.possibilityministries.org</a:t>
            </a:r>
            <a:r>
              <a:rPr lang="en-US" dirty="0"/>
              <a:t>/mental-health-wellness </a:t>
            </a:r>
          </a:p>
        </p:txBody>
      </p:sp>
      <p:sp>
        <p:nvSpPr>
          <p:cNvPr id="4" name="Slide Number Placeholder 3"/>
          <p:cNvSpPr>
            <a:spLocks noGrp="1"/>
          </p:cNvSpPr>
          <p:nvPr>
            <p:ph type="sldNum" sz="quarter" idx="5"/>
          </p:nvPr>
        </p:nvSpPr>
        <p:spPr/>
        <p:txBody>
          <a:bodyPr/>
          <a:lstStyle/>
          <a:p>
            <a:fld id="{40A2711D-D7A3-4AF1-AF5C-F7EFA259A4CB}" type="slidenum">
              <a:rPr lang="en-US" smtClean="0"/>
              <a:t>1</a:t>
            </a:fld>
            <a:endParaRPr lang="en-US"/>
          </a:p>
        </p:txBody>
      </p:sp>
    </p:spTree>
    <p:extLst>
      <p:ext uri="{BB962C8B-B14F-4D97-AF65-F5344CB8AC3E}">
        <p14:creationId xmlns:p14="http://schemas.microsoft.com/office/powerpoint/2010/main" val="241770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PC Bell in </a:t>
            </a:r>
            <a:r>
              <a:rPr lang="es-ES" err="1"/>
              <a:t>England</a:t>
            </a:r>
            <a:endParaRPr lang="en-US"/>
          </a:p>
        </p:txBody>
      </p:sp>
      <p:sp>
        <p:nvSpPr>
          <p:cNvPr id="4" name="Slide Number Placeholder 3"/>
          <p:cNvSpPr>
            <a:spLocks noGrp="1"/>
          </p:cNvSpPr>
          <p:nvPr>
            <p:ph type="sldNum" sz="quarter" idx="10"/>
          </p:nvPr>
        </p:nvSpPr>
        <p:spPr/>
        <p:txBody>
          <a:bodyPr/>
          <a:lstStyle/>
          <a:p>
            <a:fld id="{40A2711D-D7A3-4AF1-AF5C-F7EFA259A4CB}" type="slidenum">
              <a:rPr lang="en-US" smtClean="0"/>
              <a:t>14</a:t>
            </a:fld>
            <a:endParaRPr lang="en-US"/>
          </a:p>
        </p:txBody>
      </p:sp>
    </p:spTree>
    <p:extLst>
      <p:ext uri="{BB962C8B-B14F-4D97-AF65-F5344CB8AC3E}">
        <p14:creationId xmlns:p14="http://schemas.microsoft.com/office/powerpoint/2010/main" val="264575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PC Bell in </a:t>
            </a:r>
            <a:r>
              <a:rPr lang="es-ES" err="1"/>
              <a:t>England</a:t>
            </a:r>
            <a:endParaRPr lang="en-US"/>
          </a:p>
        </p:txBody>
      </p:sp>
      <p:sp>
        <p:nvSpPr>
          <p:cNvPr id="4" name="Slide Number Placeholder 3"/>
          <p:cNvSpPr>
            <a:spLocks noGrp="1"/>
          </p:cNvSpPr>
          <p:nvPr>
            <p:ph type="sldNum" sz="quarter" idx="10"/>
          </p:nvPr>
        </p:nvSpPr>
        <p:spPr/>
        <p:txBody>
          <a:bodyPr/>
          <a:lstStyle/>
          <a:p>
            <a:fld id="{40A2711D-D7A3-4AF1-AF5C-F7EFA259A4CB}" type="slidenum">
              <a:rPr lang="en-US" smtClean="0"/>
              <a:t>15</a:t>
            </a:fld>
            <a:endParaRPr lang="en-US"/>
          </a:p>
        </p:txBody>
      </p:sp>
    </p:spTree>
    <p:extLst>
      <p:ext uri="{BB962C8B-B14F-4D97-AF65-F5344CB8AC3E}">
        <p14:creationId xmlns:p14="http://schemas.microsoft.com/office/powerpoint/2010/main" val="30072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3526F7-3827-4F9E-9860-35442ECF393B}"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E4D6F-72F6-4E23-BD8D-11E35ED9A67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20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526F7-3827-4F9E-9860-35442ECF393B}"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E4D6F-72F6-4E23-BD8D-11E35ED9A679}" type="slidenum">
              <a:rPr lang="en-US" smtClean="0"/>
              <a:t>‹#›</a:t>
            </a:fld>
            <a:endParaRPr lang="en-US"/>
          </a:p>
        </p:txBody>
      </p:sp>
    </p:spTree>
    <p:extLst>
      <p:ext uri="{BB962C8B-B14F-4D97-AF65-F5344CB8AC3E}">
        <p14:creationId xmlns:p14="http://schemas.microsoft.com/office/powerpoint/2010/main" val="172754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526F7-3827-4F9E-9860-35442ECF393B}"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E4D6F-72F6-4E23-BD8D-11E35ED9A679}" type="slidenum">
              <a:rPr lang="en-US" smtClean="0"/>
              <a:t>‹#›</a:t>
            </a:fld>
            <a:endParaRPr lang="en-US"/>
          </a:p>
        </p:txBody>
      </p:sp>
    </p:spTree>
    <p:extLst>
      <p:ext uri="{BB962C8B-B14F-4D97-AF65-F5344CB8AC3E}">
        <p14:creationId xmlns:p14="http://schemas.microsoft.com/office/powerpoint/2010/main" val="11027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526F7-3827-4F9E-9860-35442ECF393B}"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E4D6F-72F6-4E23-BD8D-11E35ED9A679}" type="slidenum">
              <a:rPr lang="en-US" smtClean="0"/>
              <a:t>‹#›</a:t>
            </a:fld>
            <a:endParaRPr lang="en-US"/>
          </a:p>
        </p:txBody>
      </p:sp>
    </p:spTree>
    <p:extLst>
      <p:ext uri="{BB962C8B-B14F-4D97-AF65-F5344CB8AC3E}">
        <p14:creationId xmlns:p14="http://schemas.microsoft.com/office/powerpoint/2010/main" val="91806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3526F7-3827-4F9E-9860-35442ECF393B}"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E4D6F-72F6-4E23-BD8D-11E35ED9A67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63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3526F7-3827-4F9E-9860-35442ECF393B}"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E4D6F-72F6-4E23-BD8D-11E35ED9A679}" type="slidenum">
              <a:rPr lang="en-US" smtClean="0"/>
              <a:t>‹#›</a:t>
            </a:fld>
            <a:endParaRPr lang="en-US"/>
          </a:p>
        </p:txBody>
      </p:sp>
    </p:spTree>
    <p:extLst>
      <p:ext uri="{BB962C8B-B14F-4D97-AF65-F5344CB8AC3E}">
        <p14:creationId xmlns:p14="http://schemas.microsoft.com/office/powerpoint/2010/main" val="186458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3526F7-3827-4F9E-9860-35442ECF393B}" type="datetimeFigureOut">
              <a:rPr lang="en-US" smtClean="0"/>
              <a:t>2/18/21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E4D6F-72F6-4E23-BD8D-11E35ED9A679}" type="slidenum">
              <a:rPr lang="en-US" smtClean="0"/>
              <a:t>‹#›</a:t>
            </a:fld>
            <a:endParaRPr lang="en-US"/>
          </a:p>
        </p:txBody>
      </p:sp>
    </p:spTree>
    <p:extLst>
      <p:ext uri="{BB962C8B-B14F-4D97-AF65-F5344CB8AC3E}">
        <p14:creationId xmlns:p14="http://schemas.microsoft.com/office/powerpoint/2010/main" val="354592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3526F7-3827-4F9E-9860-35442ECF393B}" type="datetimeFigureOut">
              <a:rPr lang="en-US" smtClean="0"/>
              <a:t>2/18/21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E4D6F-72F6-4E23-BD8D-11E35ED9A679}" type="slidenum">
              <a:rPr lang="en-US" smtClean="0"/>
              <a:t>‹#›</a:t>
            </a:fld>
            <a:endParaRPr lang="en-US"/>
          </a:p>
        </p:txBody>
      </p:sp>
    </p:spTree>
    <p:extLst>
      <p:ext uri="{BB962C8B-B14F-4D97-AF65-F5344CB8AC3E}">
        <p14:creationId xmlns:p14="http://schemas.microsoft.com/office/powerpoint/2010/main" val="376599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3526F7-3827-4F9E-9860-35442ECF393B}" type="datetimeFigureOut">
              <a:rPr lang="en-US" smtClean="0"/>
              <a:t>2/18/21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3EE4D6F-72F6-4E23-BD8D-11E35ED9A679}" type="slidenum">
              <a:rPr lang="en-US" smtClean="0"/>
              <a:t>‹#›</a:t>
            </a:fld>
            <a:endParaRPr lang="en-US"/>
          </a:p>
        </p:txBody>
      </p:sp>
    </p:spTree>
    <p:extLst>
      <p:ext uri="{BB962C8B-B14F-4D97-AF65-F5344CB8AC3E}">
        <p14:creationId xmlns:p14="http://schemas.microsoft.com/office/powerpoint/2010/main" val="294483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3526F7-3827-4F9E-9860-35442ECF393B}" type="datetimeFigureOut">
              <a:rPr lang="en-US" smtClean="0"/>
              <a:t>2/18/21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EE4D6F-72F6-4E23-BD8D-11E35ED9A679}" type="slidenum">
              <a:rPr lang="en-US" smtClean="0"/>
              <a:t>‹#›</a:t>
            </a:fld>
            <a:endParaRPr lang="en-US"/>
          </a:p>
        </p:txBody>
      </p:sp>
    </p:spTree>
    <p:extLst>
      <p:ext uri="{BB962C8B-B14F-4D97-AF65-F5344CB8AC3E}">
        <p14:creationId xmlns:p14="http://schemas.microsoft.com/office/powerpoint/2010/main" val="369978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3526F7-3827-4F9E-9860-35442ECF393B}"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E4D6F-72F6-4E23-BD8D-11E35ED9A679}" type="slidenum">
              <a:rPr lang="en-US" smtClean="0"/>
              <a:t>‹#›</a:t>
            </a:fld>
            <a:endParaRPr lang="en-US"/>
          </a:p>
        </p:txBody>
      </p:sp>
    </p:spTree>
    <p:extLst>
      <p:ext uri="{BB962C8B-B14F-4D97-AF65-F5344CB8AC3E}">
        <p14:creationId xmlns:p14="http://schemas.microsoft.com/office/powerpoint/2010/main" val="1909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3526F7-3827-4F9E-9860-35442ECF393B}" type="datetimeFigureOut">
              <a:rPr lang="en-US" smtClean="0"/>
              <a:t>2/18/21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3EE4D6F-72F6-4E23-BD8D-11E35ED9A67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648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ossibilityministries.org/mental-health-wellnes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C7C36E-5079-4567-BB01-9D75B250DA82}"/>
              </a:ext>
            </a:extLst>
          </p:cNvPr>
          <p:cNvSpPr>
            <a:spLocks noGrp="1"/>
          </p:cNvSpPr>
          <p:nvPr>
            <p:ph type="ctrTitle"/>
          </p:nvPr>
        </p:nvSpPr>
        <p:spPr>
          <a:xfrm>
            <a:off x="965201" y="643467"/>
            <a:ext cx="6255026" cy="5054008"/>
          </a:xfrm>
        </p:spPr>
        <p:txBody>
          <a:bodyPr anchor="ctr">
            <a:normAutofit/>
          </a:bodyPr>
          <a:lstStyle/>
          <a:p>
            <a:pPr algn="r"/>
            <a:r>
              <a:rPr lang="en-US" dirty="0"/>
              <a:t>Emotional Intelligence in your Life</a:t>
            </a:r>
            <a:br>
              <a:rPr lang="en-US" dirty="0"/>
            </a:br>
            <a:endParaRPr lang="en-US" dirty="0"/>
          </a:p>
        </p:txBody>
      </p:sp>
      <p:sp>
        <p:nvSpPr>
          <p:cNvPr id="3" name="Subtitle 2">
            <a:extLst>
              <a:ext uri="{FF2B5EF4-FFF2-40B4-BE49-F238E27FC236}">
                <a16:creationId xmlns:a16="http://schemas.microsoft.com/office/drawing/2014/main" id="{66387E0A-BDEE-44B4-8FE6-63F3716D4780}"/>
              </a:ext>
            </a:extLst>
          </p:cNvPr>
          <p:cNvSpPr>
            <a:spLocks noGrp="1"/>
          </p:cNvSpPr>
          <p:nvPr>
            <p:ph type="subTitle" idx="1"/>
          </p:nvPr>
        </p:nvSpPr>
        <p:spPr>
          <a:xfrm>
            <a:off x="7870995" y="643467"/>
            <a:ext cx="3341488" cy="5054008"/>
          </a:xfrm>
        </p:spPr>
        <p:txBody>
          <a:bodyPr anchor="ctr">
            <a:normAutofit/>
          </a:bodyPr>
          <a:lstStyle/>
          <a:p>
            <a:r>
              <a:rPr lang="en-US" dirty="0"/>
              <a:t>Jan 17, 2019 </a:t>
            </a:r>
          </a:p>
          <a:p>
            <a:endParaRPr lang="en-US" dirty="0"/>
          </a:p>
          <a:p>
            <a:r>
              <a:rPr lang="en-US" dirty="0" err="1"/>
              <a:t>JuliAn</a:t>
            </a:r>
            <a:r>
              <a:rPr lang="en-US" dirty="0"/>
              <a:t> Melgosa, </a:t>
            </a:r>
            <a:r>
              <a:rPr lang="en-US" dirty="0" err="1"/>
              <a:t>Phd</a:t>
            </a:r>
            <a:r>
              <a:rPr lang="en-US" dirty="0"/>
              <a:t>, Chartered Psychologist</a:t>
            </a:r>
          </a:p>
          <a:p>
            <a:endParaRPr lang="en-US" dirty="0"/>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0C58620C-609F-9F48-8B97-A72CAF8F6E5C}"/>
              </a:ext>
            </a:extLst>
          </p:cNvPr>
          <p:cNvSpPr txBox="1"/>
          <p:nvPr/>
        </p:nvSpPr>
        <p:spPr>
          <a:xfrm>
            <a:off x="3416968" y="5895473"/>
            <a:ext cx="7303169" cy="369332"/>
          </a:xfrm>
          <a:prstGeom prst="rect">
            <a:avLst/>
          </a:prstGeom>
          <a:noFill/>
        </p:spPr>
        <p:txBody>
          <a:bodyPr wrap="square" rtlCol="0">
            <a:spAutoFit/>
          </a:bodyPr>
          <a:lstStyle/>
          <a:p>
            <a:r>
              <a:rPr lang="en-US" dirty="0">
                <a:hlinkClick r:id="rId3"/>
              </a:rPr>
              <a:t>https://www.possibilityministries.org/mental-health-wellness</a:t>
            </a:r>
            <a:r>
              <a:rPr lang="en-US" dirty="0"/>
              <a:t> </a:t>
            </a:r>
          </a:p>
        </p:txBody>
      </p:sp>
    </p:spTree>
    <p:extLst>
      <p:ext uri="{BB962C8B-B14F-4D97-AF65-F5344CB8AC3E}">
        <p14:creationId xmlns:p14="http://schemas.microsoft.com/office/powerpoint/2010/main" val="2154768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2DC355-BBE4-458F-BB10-EC948778E835}"/>
              </a:ext>
            </a:extLst>
          </p:cNvPr>
          <p:cNvSpPr>
            <a:spLocks noGrp="1"/>
          </p:cNvSpPr>
          <p:nvPr>
            <p:ph type="title"/>
          </p:nvPr>
        </p:nvSpPr>
        <p:spPr>
          <a:xfrm>
            <a:off x="1097279" y="815906"/>
            <a:ext cx="5977937" cy="798484"/>
          </a:xfrm>
        </p:spPr>
        <p:txBody>
          <a:bodyPr vert="horz" lIns="91440" tIns="45720" rIns="91440" bIns="45720" rtlCol="0" anchor="b">
            <a:normAutofit/>
          </a:bodyPr>
          <a:lstStyle/>
          <a:p>
            <a:r>
              <a:rPr lang="en-US" sz="4000" b="1" kern="1200" spc="-50" baseline="0" dirty="0">
                <a:solidFill>
                  <a:srgbClr val="FFFFFF"/>
                </a:solidFill>
                <a:latin typeface="+mj-lt"/>
                <a:ea typeface="+mj-ea"/>
                <a:cs typeface="+mj-cs"/>
              </a:rPr>
              <a:t>3.  Motivation</a:t>
            </a:r>
          </a:p>
        </p:txBody>
      </p:sp>
      <p:sp>
        <p:nvSpPr>
          <p:cNvPr id="3" name="Content Placeholder 2">
            <a:extLst>
              <a:ext uri="{FF2B5EF4-FFF2-40B4-BE49-F238E27FC236}">
                <a16:creationId xmlns:a16="http://schemas.microsoft.com/office/drawing/2014/main" id="{CA8A504A-A365-4416-960C-0CEEDF125F44}"/>
              </a:ext>
            </a:extLst>
          </p:cNvPr>
          <p:cNvSpPr>
            <a:spLocks noGrp="1"/>
          </p:cNvSpPr>
          <p:nvPr>
            <p:ph sz="half" idx="1"/>
          </p:nvPr>
        </p:nvSpPr>
        <p:spPr>
          <a:xfrm>
            <a:off x="1097279" y="2236304"/>
            <a:ext cx="5977938" cy="3652667"/>
          </a:xfrm>
        </p:spPr>
        <p:txBody>
          <a:bodyPr vert="horz" lIns="0" tIns="45720" rIns="0" bIns="45720" rtlCol="0">
            <a:normAutofit/>
          </a:bodyPr>
          <a:lstStyle/>
          <a:p>
            <a:r>
              <a:rPr lang="en-US" sz="3600" dirty="0">
                <a:solidFill>
                  <a:srgbClr val="FFFFFF"/>
                </a:solidFill>
              </a:rPr>
              <a:t>Ability to attain intrinsic motivation</a:t>
            </a:r>
          </a:p>
          <a:p>
            <a:r>
              <a:rPr lang="en-US" sz="3600" dirty="0">
                <a:solidFill>
                  <a:srgbClr val="FFFFFF"/>
                </a:solidFill>
              </a:rPr>
              <a:t>Contemplating objectives, learning to enjoy tasks for their goodness, doing things out of love or obedience to God.  </a:t>
            </a:r>
          </a:p>
        </p:txBody>
      </p:sp>
      <p:sp>
        <p:nvSpPr>
          <p:cNvPr id="34" name="Rectangle 33">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descr="A person smiling for the camera&#10;&#10;Description generated with very high confidence">
            <a:extLst>
              <a:ext uri="{FF2B5EF4-FFF2-40B4-BE49-F238E27FC236}">
                <a16:creationId xmlns:a16="http://schemas.microsoft.com/office/drawing/2014/main" id="{72716592-1EEB-4BA2-9E62-F35AA1017DA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2836" r="22584" b="-1"/>
          <a:stretch/>
        </p:blipFill>
        <p:spPr>
          <a:xfrm>
            <a:off x="7611902" y="10"/>
            <a:ext cx="4580097" cy="6857990"/>
          </a:xfrm>
          <a:prstGeom prst="rect">
            <a:avLst/>
          </a:prstGeom>
        </p:spPr>
      </p:pic>
    </p:spTree>
    <p:extLst>
      <p:ext uri="{BB962C8B-B14F-4D97-AF65-F5344CB8AC3E}">
        <p14:creationId xmlns:p14="http://schemas.microsoft.com/office/powerpoint/2010/main" val="850227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p:txBody>
          <a:bodyPr/>
          <a:lstStyle/>
          <a:p>
            <a:r>
              <a:rPr lang="en-US" b="1" dirty="0"/>
              <a:t>The Bible—a tool for motivation</a:t>
            </a:r>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p:txBody>
          <a:bodyPr>
            <a:normAutofit fontScale="77500" lnSpcReduction="20000"/>
          </a:bodyPr>
          <a:lstStyle/>
          <a:p>
            <a:pPr>
              <a:buFont typeface="Wingdings" panose="05000000000000000000" pitchFamily="2" charset="2"/>
              <a:buChar char="q"/>
            </a:pPr>
            <a:r>
              <a:rPr lang="es-ES" sz="3600" b="1" dirty="0"/>
              <a:t> “</a:t>
            </a:r>
            <a:r>
              <a:rPr lang="en-US" sz="3600" b="1" dirty="0"/>
              <a:t>Whatever you do, work at it with all your heart, as working for the Lord, not for human masters</a:t>
            </a:r>
            <a:r>
              <a:rPr lang="es-ES" sz="3600" b="1" dirty="0"/>
              <a:t>” (Col. 3:23)</a:t>
            </a:r>
          </a:p>
          <a:p>
            <a:pPr>
              <a:buFont typeface="Wingdings" panose="05000000000000000000" pitchFamily="2" charset="2"/>
              <a:buChar char="q"/>
            </a:pPr>
            <a:r>
              <a:rPr lang="es-ES" sz="3600" b="1" dirty="0"/>
              <a:t> “</a:t>
            </a:r>
            <a:r>
              <a:rPr lang="en-US" sz="3600" b="1" dirty="0"/>
              <a:t>Therefore, my dear brothers and sisters, stand firm. Let nothing move you. Always give yourselves fully to the work of the Lord, because you know that your labor in the Lord is not in vain</a:t>
            </a:r>
            <a:r>
              <a:rPr lang="es-ES" sz="3600" b="1" dirty="0"/>
              <a:t>” (1 </a:t>
            </a:r>
            <a:r>
              <a:rPr lang="es-ES" sz="3600" b="1" dirty="0" err="1"/>
              <a:t>Cor</a:t>
            </a:r>
            <a:r>
              <a:rPr lang="es-ES" sz="3600" b="1" dirty="0"/>
              <a:t>. 15:58)</a:t>
            </a:r>
          </a:p>
          <a:p>
            <a:pPr>
              <a:buFont typeface="Wingdings" panose="05000000000000000000" pitchFamily="2" charset="2"/>
              <a:buChar char="q"/>
            </a:pPr>
            <a:r>
              <a:rPr lang="es-ES" sz="3600" b="1" dirty="0"/>
              <a:t> “</a:t>
            </a:r>
            <a:r>
              <a:rPr lang="en-US" sz="3600" b="1" dirty="0"/>
              <a:t>Trust in the Lord with all your heart and lean not on your own understanding</a:t>
            </a:r>
            <a:r>
              <a:rPr lang="es-ES" sz="3600" b="1" dirty="0"/>
              <a:t>” (Prov. 3:5)</a:t>
            </a:r>
          </a:p>
          <a:p>
            <a:pPr>
              <a:buFont typeface="Wingdings" panose="05000000000000000000" pitchFamily="2" charset="2"/>
              <a:buChar char="q"/>
            </a:pPr>
            <a:r>
              <a:rPr lang="es-ES" sz="3600" b="1" dirty="0"/>
              <a:t> “</a:t>
            </a:r>
            <a:r>
              <a:rPr lang="en-US" sz="3600" b="1" dirty="0"/>
              <a:t>Jesus looked at them and said, 'With man this is impossible, but with God all things are possible'</a:t>
            </a:r>
            <a:r>
              <a:rPr lang="es-ES" sz="3600" b="1" dirty="0"/>
              <a:t>” (Mat. 19:26)</a:t>
            </a:r>
          </a:p>
          <a:p>
            <a:pPr marL="0" indent="0">
              <a:buNone/>
            </a:pPr>
            <a:endParaRPr lang="en-US" sz="3600" dirty="0"/>
          </a:p>
        </p:txBody>
      </p:sp>
    </p:spTree>
    <p:extLst>
      <p:ext uri="{BB962C8B-B14F-4D97-AF65-F5344CB8AC3E}">
        <p14:creationId xmlns:p14="http://schemas.microsoft.com/office/powerpoint/2010/main" val="8396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p:txBody>
          <a:bodyPr/>
          <a:lstStyle/>
          <a:p>
            <a:r>
              <a:rPr lang="en-US" b="1" dirty="0"/>
              <a:t>The Bible—a tool for motivation</a:t>
            </a:r>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p:txBody>
          <a:bodyPr>
            <a:normAutofit/>
          </a:bodyPr>
          <a:lstStyle/>
          <a:p>
            <a:pPr>
              <a:buFont typeface="Wingdings" panose="05000000000000000000" pitchFamily="2" charset="2"/>
              <a:buChar char="q"/>
            </a:pPr>
            <a:r>
              <a:rPr lang="es-ES" sz="3600" b="1" dirty="0"/>
              <a:t> </a:t>
            </a:r>
            <a:r>
              <a:rPr lang="en-US" sz="3600" b="1" dirty="0"/>
              <a:t>Story of Abraham – Heb. 11: 8-12</a:t>
            </a:r>
          </a:p>
          <a:p>
            <a:pPr>
              <a:buFont typeface="Wingdings" panose="05000000000000000000" pitchFamily="2" charset="2"/>
              <a:buChar char="q"/>
            </a:pPr>
            <a:r>
              <a:rPr lang="en-US" sz="3600" b="1" dirty="0"/>
              <a:t> Story of Joseph – Gen. 37 on </a:t>
            </a:r>
          </a:p>
          <a:p>
            <a:pPr>
              <a:buFont typeface="Wingdings" panose="05000000000000000000" pitchFamily="2" charset="2"/>
              <a:buChar char="q"/>
            </a:pPr>
            <a:r>
              <a:rPr lang="en-US" sz="3600" b="1" dirty="0"/>
              <a:t> Story of Neomi – Book of Ruth</a:t>
            </a:r>
          </a:p>
          <a:p>
            <a:pPr>
              <a:buFont typeface="Wingdings" panose="05000000000000000000" pitchFamily="2" charset="2"/>
              <a:buChar char="q"/>
            </a:pPr>
            <a:r>
              <a:rPr lang="en-US" sz="3600" b="1" dirty="0"/>
              <a:t> Story of Esther – Book of Esther</a:t>
            </a:r>
          </a:p>
          <a:p>
            <a:pPr>
              <a:buFont typeface="Wingdings" panose="05000000000000000000" pitchFamily="2" charset="2"/>
              <a:buChar char="q"/>
            </a:pPr>
            <a:r>
              <a:rPr lang="en-US" sz="3600" b="1" dirty="0"/>
              <a:t> Jesus tempted in the wilderness – Mat. 4: 1-11</a:t>
            </a:r>
          </a:p>
          <a:p>
            <a:pPr>
              <a:buFont typeface="Wingdings" panose="05000000000000000000" pitchFamily="2" charset="2"/>
              <a:buChar char="q"/>
            </a:pPr>
            <a:endParaRPr lang="es-ES" sz="3600" b="1" dirty="0"/>
          </a:p>
          <a:p>
            <a:pPr marL="0" indent="0">
              <a:buNone/>
            </a:pPr>
            <a:endParaRPr lang="en-US" sz="3600" dirty="0"/>
          </a:p>
        </p:txBody>
      </p:sp>
    </p:spTree>
    <p:extLst>
      <p:ext uri="{BB962C8B-B14F-4D97-AF65-F5344CB8AC3E}">
        <p14:creationId xmlns:p14="http://schemas.microsoft.com/office/powerpoint/2010/main" val="146060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68">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2DC355-BBE4-458F-BB10-EC948778E835}"/>
              </a:ext>
            </a:extLst>
          </p:cNvPr>
          <p:cNvSpPr>
            <a:spLocks noGrp="1"/>
          </p:cNvSpPr>
          <p:nvPr>
            <p:ph type="title"/>
          </p:nvPr>
        </p:nvSpPr>
        <p:spPr>
          <a:xfrm>
            <a:off x="477622" y="1339252"/>
            <a:ext cx="3084844" cy="618850"/>
          </a:xfrm>
        </p:spPr>
        <p:txBody>
          <a:bodyPr vert="horz" lIns="91440" tIns="45720" rIns="91440" bIns="45720" rtlCol="0" anchor="b">
            <a:normAutofit/>
          </a:bodyPr>
          <a:lstStyle/>
          <a:p>
            <a:r>
              <a:rPr lang="en-US" sz="3600" b="1" kern="1200" spc="-50" baseline="0" dirty="0">
                <a:solidFill>
                  <a:srgbClr val="FFFFFF"/>
                </a:solidFill>
                <a:latin typeface="+mj-lt"/>
                <a:ea typeface="+mj-ea"/>
                <a:cs typeface="+mj-cs"/>
              </a:rPr>
              <a:t>4. </a:t>
            </a:r>
            <a:r>
              <a:rPr lang="en-US" sz="3600" b="1" kern="1200" spc="-50" baseline="0">
                <a:solidFill>
                  <a:srgbClr val="FFFFFF"/>
                </a:solidFill>
                <a:latin typeface="+mj-lt"/>
                <a:ea typeface="+mj-ea"/>
                <a:cs typeface="+mj-cs"/>
              </a:rPr>
              <a:t>Empathy</a:t>
            </a:r>
            <a:endParaRPr lang="en-US" sz="3600" b="1" kern="1200" spc="-50" baseline="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CA8A504A-A365-4416-960C-0CEEDF125F44}"/>
              </a:ext>
            </a:extLst>
          </p:cNvPr>
          <p:cNvSpPr>
            <a:spLocks noGrp="1"/>
          </p:cNvSpPr>
          <p:nvPr>
            <p:ph sz="half" idx="1"/>
          </p:nvPr>
        </p:nvSpPr>
        <p:spPr>
          <a:xfrm>
            <a:off x="492371" y="2653800"/>
            <a:ext cx="3084844" cy="3335519"/>
          </a:xfrm>
        </p:spPr>
        <p:txBody>
          <a:bodyPr vert="horz" lIns="0" tIns="45720" rIns="0" bIns="45720" rtlCol="0">
            <a:normAutofit fontScale="92500"/>
          </a:bodyPr>
          <a:lstStyle/>
          <a:p>
            <a:r>
              <a:rPr lang="en-US" sz="3200" dirty="0">
                <a:solidFill>
                  <a:srgbClr val="FFFFFF"/>
                </a:solidFill>
              </a:rPr>
              <a:t>Ability to perceive the feelings and emotions in others</a:t>
            </a:r>
          </a:p>
          <a:p>
            <a:r>
              <a:rPr lang="en-US" sz="3200" dirty="0">
                <a:solidFill>
                  <a:srgbClr val="FFFFFF"/>
                </a:solidFill>
              </a:rPr>
              <a:t>A necessity to establish lasting links with those we relate with</a:t>
            </a:r>
            <a:r>
              <a:rPr lang="en-US" sz="1500" dirty="0">
                <a:solidFill>
                  <a:srgbClr val="FFFFFF"/>
                </a:solidFill>
              </a:rPr>
              <a:t>. </a:t>
            </a:r>
          </a:p>
        </p:txBody>
      </p:sp>
      <p:pic>
        <p:nvPicPr>
          <p:cNvPr id="6" name="Content Placeholder 5" descr="A person looking at a phone&#10;&#10;Description generated with high confidence">
            <a:extLst>
              <a:ext uri="{FF2B5EF4-FFF2-40B4-BE49-F238E27FC236}">
                <a16:creationId xmlns:a16="http://schemas.microsoft.com/office/drawing/2014/main" id="{A49ECF2D-B088-4F3A-8207-C6D2D2B642C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6025" b="1"/>
          <a:stretch/>
        </p:blipFill>
        <p:spPr>
          <a:xfrm>
            <a:off x="4075043" y="10"/>
            <a:ext cx="8111272" cy="6857990"/>
          </a:xfrm>
          <a:prstGeom prst="rect">
            <a:avLst/>
          </a:prstGeom>
        </p:spPr>
      </p:pic>
      <p:sp>
        <p:nvSpPr>
          <p:cNvPr id="75" name="Rectangle 7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645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p:txBody>
          <a:bodyPr/>
          <a:lstStyle/>
          <a:p>
            <a:r>
              <a:rPr lang="en-US" b="1" dirty="0"/>
              <a:t>Empathy Case </a:t>
            </a:r>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a:xfrm>
            <a:off x="993913" y="1845734"/>
            <a:ext cx="10161767" cy="4419894"/>
          </a:xfrm>
        </p:spPr>
        <p:txBody>
          <a:bodyPr>
            <a:normAutofit fontScale="77500" lnSpcReduction="20000"/>
          </a:bodyPr>
          <a:lstStyle/>
          <a:p>
            <a:pPr marL="0" indent="0">
              <a:buNone/>
            </a:pPr>
            <a:r>
              <a:rPr lang="en-US" sz="3600" dirty="0"/>
              <a:t>You and your friend are hiking in the wilderness and engaged in an animated conversation.  It is 11 in the morning and you arrive at the shore of a lake.  There is a family of two parents and two teens laying on the grass.  You enjoy the view and keep your conversation at a medium to high volume with your friend.  </a:t>
            </a:r>
          </a:p>
          <a:p>
            <a:pPr marL="0" indent="0">
              <a:buNone/>
            </a:pPr>
            <a:r>
              <a:rPr lang="en-US" sz="3600" dirty="0"/>
              <a:t>The mother in the family lifts up her head, looks directly at you and says in a loud and nasty way: “</a:t>
            </a:r>
            <a:r>
              <a:rPr lang="en-US" sz="3600" i="1" u="sng" dirty="0"/>
              <a:t>We want to rest!”</a:t>
            </a:r>
          </a:p>
          <a:p>
            <a:pPr marL="0" indent="0">
              <a:buNone/>
            </a:pPr>
            <a:r>
              <a:rPr lang="en-US" sz="3600" b="1" dirty="0"/>
              <a:t>What would be your</a:t>
            </a:r>
          </a:p>
          <a:p>
            <a:pPr marL="1035558" lvl="1" indent="-102870">
              <a:buFont typeface="+mj-lt"/>
              <a:buAutoNum type="arabicPeriod"/>
            </a:pPr>
            <a:r>
              <a:rPr lang="en-US" sz="3400" b="1" dirty="0"/>
              <a:t>  THOUGHT, </a:t>
            </a:r>
          </a:p>
          <a:p>
            <a:pPr marL="1035558" lvl="1" indent="-102870">
              <a:buFont typeface="+mj-lt"/>
              <a:buAutoNum type="arabicPeriod"/>
            </a:pPr>
            <a:r>
              <a:rPr lang="en-US" sz="3400" b="1" dirty="0"/>
              <a:t>  FEELING</a:t>
            </a:r>
          </a:p>
          <a:p>
            <a:pPr marL="1035558" lvl="1" indent="-102870">
              <a:buFont typeface="+mj-lt"/>
              <a:buAutoNum type="arabicPeriod"/>
            </a:pPr>
            <a:r>
              <a:rPr lang="en-US" sz="3400" b="1" dirty="0"/>
              <a:t>  BEHAVIOR?</a:t>
            </a:r>
            <a:endParaRPr lang="en-US" sz="3400" dirty="0"/>
          </a:p>
          <a:p>
            <a:pPr marL="640080" indent="0">
              <a:buNone/>
            </a:pPr>
            <a:r>
              <a:rPr lang="en-US" sz="3800" b="1" dirty="0"/>
              <a:t>SHARE WITH YOUR NEIGHBOR </a:t>
            </a:r>
          </a:p>
          <a:p>
            <a:pPr marL="0" indent="0">
              <a:buNone/>
            </a:pPr>
            <a:endParaRPr lang="en-US" sz="3600" b="1" i="1" u="sng" dirty="0"/>
          </a:p>
          <a:p>
            <a:pPr marL="0" indent="0">
              <a:buNone/>
            </a:pPr>
            <a:endParaRPr lang="en-US" sz="3600" b="1" dirty="0"/>
          </a:p>
          <a:p>
            <a:pPr marL="0" indent="0">
              <a:buNone/>
            </a:pPr>
            <a:endParaRPr lang="en-US" sz="3600" b="1" dirty="0"/>
          </a:p>
        </p:txBody>
      </p:sp>
    </p:spTree>
    <p:extLst>
      <p:ext uri="{BB962C8B-B14F-4D97-AF65-F5344CB8AC3E}">
        <p14:creationId xmlns:p14="http://schemas.microsoft.com/office/powerpoint/2010/main" val="34500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p:txBody>
          <a:bodyPr/>
          <a:lstStyle/>
          <a:p>
            <a:r>
              <a:rPr lang="en-US" b="1" dirty="0"/>
              <a:t>Strategies  </a:t>
            </a:r>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p:txBody>
          <a:bodyPr>
            <a:normAutofit fontScale="77500" lnSpcReduction="20000"/>
          </a:bodyPr>
          <a:lstStyle/>
          <a:p>
            <a:pPr>
              <a:buFont typeface="Wingdings" panose="05000000000000000000" pitchFamily="2" charset="2"/>
              <a:buChar char="q"/>
            </a:pPr>
            <a:r>
              <a:rPr lang="en-US" sz="3600" b="1" dirty="0"/>
              <a:t> When you do not understand others’ behavior:</a:t>
            </a:r>
          </a:p>
          <a:p>
            <a:pPr lvl="1">
              <a:buFont typeface="Wingdings" panose="05000000000000000000" pitchFamily="2" charset="2"/>
              <a:buChar char="q"/>
            </a:pPr>
            <a:r>
              <a:rPr lang="en-US" sz="3400" b="1" dirty="0"/>
              <a:t> </a:t>
            </a:r>
            <a:r>
              <a:rPr lang="en-US" sz="3200" b="1" dirty="0"/>
              <a:t>Listen, observe, do not jump to talk, to make conclusions or to act</a:t>
            </a:r>
            <a:endParaRPr lang="en-US" sz="3400" b="1" dirty="0"/>
          </a:p>
          <a:p>
            <a:pPr lvl="1">
              <a:buFont typeface="Wingdings" panose="05000000000000000000" pitchFamily="2" charset="2"/>
              <a:buChar char="q"/>
            </a:pPr>
            <a:r>
              <a:rPr lang="en-US" sz="3400" b="1" dirty="0"/>
              <a:t> Estimate what must they be thinking</a:t>
            </a:r>
          </a:p>
          <a:p>
            <a:pPr lvl="1">
              <a:buFont typeface="Wingdings" panose="05000000000000000000" pitchFamily="2" charset="2"/>
              <a:buChar char="q"/>
            </a:pPr>
            <a:r>
              <a:rPr lang="en-US" sz="3400" b="1" dirty="0"/>
              <a:t> What might their feelings and emotions be?</a:t>
            </a:r>
          </a:p>
          <a:p>
            <a:pPr lvl="1">
              <a:buFont typeface="Wingdings" panose="05000000000000000000" pitchFamily="2" charset="2"/>
              <a:buChar char="q"/>
            </a:pPr>
            <a:r>
              <a:rPr lang="en-US" sz="3400" b="1" dirty="0"/>
              <a:t> What are their circumstances?</a:t>
            </a:r>
          </a:p>
          <a:p>
            <a:pPr lvl="1">
              <a:buFont typeface="Wingdings" panose="05000000000000000000" pitchFamily="2" charset="2"/>
              <a:buChar char="q"/>
            </a:pPr>
            <a:r>
              <a:rPr lang="en-US" sz="3400" b="1" dirty="0"/>
              <a:t> What is their past?</a:t>
            </a:r>
          </a:p>
          <a:p>
            <a:pPr>
              <a:buFont typeface="Wingdings" panose="05000000000000000000" pitchFamily="2" charset="2"/>
              <a:buChar char="q"/>
            </a:pPr>
            <a:r>
              <a:rPr lang="en-US" sz="3600" b="1" dirty="0"/>
              <a:t> Pay attention to things you have in common, not just the differences.  </a:t>
            </a:r>
          </a:p>
          <a:p>
            <a:pPr>
              <a:buFont typeface="Wingdings" panose="05000000000000000000" pitchFamily="2" charset="2"/>
              <a:buChar char="q"/>
            </a:pPr>
            <a:r>
              <a:rPr lang="en-US" sz="3600" b="1" dirty="0"/>
              <a:t> Converse openly and show interest in them, and undivided attention.  </a:t>
            </a:r>
          </a:p>
        </p:txBody>
      </p:sp>
    </p:spTree>
    <p:extLst>
      <p:ext uri="{BB962C8B-B14F-4D97-AF65-F5344CB8AC3E}">
        <p14:creationId xmlns:p14="http://schemas.microsoft.com/office/powerpoint/2010/main" val="280309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p:txBody>
          <a:bodyPr/>
          <a:lstStyle/>
          <a:p>
            <a:r>
              <a:rPr lang="en-US" b="1" dirty="0"/>
              <a:t>Empathy, a biblical concept </a:t>
            </a:r>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p:txBody>
          <a:bodyPr>
            <a:normAutofit fontScale="85000" lnSpcReduction="20000"/>
          </a:bodyPr>
          <a:lstStyle/>
          <a:p>
            <a:pPr>
              <a:buFont typeface="Wingdings" panose="05000000000000000000" pitchFamily="2" charset="2"/>
              <a:buChar char="q"/>
            </a:pPr>
            <a:r>
              <a:rPr lang="es-ES" sz="3600" b="1" dirty="0"/>
              <a:t> “</a:t>
            </a:r>
            <a:r>
              <a:rPr lang="en-US" sz="3600" b="1" dirty="0"/>
              <a:t>Rejoice with those who rejoice; mourn with those who mourn</a:t>
            </a:r>
            <a:r>
              <a:rPr lang="es-ES" sz="3600" b="1" dirty="0"/>
              <a:t>” (</a:t>
            </a:r>
            <a:r>
              <a:rPr lang="es-ES" sz="3600" b="1" dirty="0" err="1"/>
              <a:t>Rom</a:t>
            </a:r>
            <a:r>
              <a:rPr lang="es-ES" sz="3600" b="1" dirty="0"/>
              <a:t>. 12: 15)</a:t>
            </a:r>
          </a:p>
          <a:p>
            <a:pPr>
              <a:buFont typeface="Wingdings" panose="05000000000000000000" pitchFamily="2" charset="2"/>
              <a:buChar char="q"/>
            </a:pPr>
            <a:r>
              <a:rPr lang="es-ES" sz="3600" b="1" dirty="0"/>
              <a:t> “</a:t>
            </a:r>
            <a:r>
              <a:rPr lang="en-US" sz="3600" b="1" dirty="0"/>
              <a:t>Be kind and compassionate to one another, forgiving each other, just as in Christ God forgave you. (Eph. 4:32)</a:t>
            </a:r>
          </a:p>
          <a:p>
            <a:pPr>
              <a:buFont typeface="Wingdings" panose="05000000000000000000" pitchFamily="2" charset="2"/>
              <a:buChar char="q"/>
            </a:pPr>
            <a:r>
              <a:rPr lang="es-ES" sz="3600" b="1" dirty="0"/>
              <a:t> “</a:t>
            </a:r>
            <a:r>
              <a:rPr lang="en-US" sz="3600" b="1" dirty="0"/>
              <a:t>So in everything, do to others what you would have them do to you, for this sums up the Law and the Prophets</a:t>
            </a:r>
            <a:r>
              <a:rPr lang="es-ES" sz="3600" b="1" dirty="0"/>
              <a:t>” (Mat. 7: 12)</a:t>
            </a:r>
          </a:p>
          <a:p>
            <a:pPr>
              <a:buFont typeface="Wingdings" panose="05000000000000000000" pitchFamily="2" charset="2"/>
              <a:buChar char="q"/>
            </a:pPr>
            <a:r>
              <a:rPr lang="es-ES" sz="3600" b="1" dirty="0"/>
              <a:t> “</a:t>
            </a:r>
            <a:r>
              <a:rPr lang="en-US" sz="3600" b="1" dirty="0"/>
              <a:t>Finally, all of you, be like-minded, be sympathetic, love one another, be compassionate and humble</a:t>
            </a:r>
            <a:r>
              <a:rPr lang="es-ES" sz="3600" b="1" dirty="0"/>
              <a:t>” (1 Peter 3:8)</a:t>
            </a:r>
          </a:p>
        </p:txBody>
      </p:sp>
    </p:spTree>
    <p:extLst>
      <p:ext uri="{BB962C8B-B14F-4D97-AF65-F5344CB8AC3E}">
        <p14:creationId xmlns:p14="http://schemas.microsoft.com/office/powerpoint/2010/main" val="168254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p:txBody>
          <a:bodyPr/>
          <a:lstStyle/>
          <a:p>
            <a:r>
              <a:rPr lang="en-US" b="1" dirty="0"/>
              <a:t>Empathy, a biblical </a:t>
            </a:r>
            <a:r>
              <a:rPr lang="es-ES" b="1" dirty="0"/>
              <a:t>concept </a:t>
            </a:r>
            <a:endParaRPr lang="en-US" b="1" dirty="0"/>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p:txBody>
          <a:bodyPr>
            <a:normAutofit lnSpcReduction="10000"/>
          </a:bodyPr>
          <a:lstStyle/>
          <a:p>
            <a:pPr>
              <a:buFont typeface="Wingdings" panose="05000000000000000000" pitchFamily="2" charset="2"/>
              <a:buChar char="q"/>
            </a:pPr>
            <a:r>
              <a:rPr lang="en-US" sz="3600" b="1" dirty="0"/>
              <a:t> Jesus, the best example:</a:t>
            </a:r>
          </a:p>
          <a:p>
            <a:pPr lvl="2">
              <a:buFont typeface="Wingdings" panose="05000000000000000000" pitchFamily="2" charset="2"/>
              <a:buChar char="q"/>
            </a:pPr>
            <a:r>
              <a:rPr lang="en-US" sz="3000" b="1" dirty="0"/>
              <a:t> When the Lord saw her, </a:t>
            </a:r>
            <a:r>
              <a:rPr lang="en-US" sz="3000" b="1" i="1" dirty="0"/>
              <a:t>his heart went out to her </a:t>
            </a:r>
            <a:r>
              <a:rPr lang="en-US" sz="3000" b="1" dirty="0"/>
              <a:t>and he said, “Don’t cry” (Luke 7:13)</a:t>
            </a:r>
          </a:p>
          <a:p>
            <a:pPr lvl="2">
              <a:buFont typeface="Wingdings" panose="05000000000000000000" pitchFamily="2" charset="2"/>
              <a:buChar char="q"/>
            </a:pPr>
            <a:r>
              <a:rPr lang="en-US" sz="3000" b="1" dirty="0"/>
              <a:t> “When he saw the crowds, </a:t>
            </a:r>
            <a:r>
              <a:rPr lang="en-US" sz="3000" b="1" i="1" dirty="0"/>
              <a:t>he had compassion on them</a:t>
            </a:r>
            <a:r>
              <a:rPr lang="en-US" sz="3000" b="1" dirty="0"/>
              <a:t>, because they were harassed and helpless, like sheep without a shepherd” (Mat. 9: 36)</a:t>
            </a:r>
          </a:p>
          <a:p>
            <a:pPr lvl="2">
              <a:buFont typeface="Wingdings" panose="05000000000000000000" pitchFamily="2" charset="2"/>
              <a:buChar char="q"/>
            </a:pPr>
            <a:r>
              <a:rPr lang="en-US" sz="3000" b="1" dirty="0"/>
              <a:t> “Jesus called his disciples to him and said, “</a:t>
            </a:r>
            <a:r>
              <a:rPr lang="en-US" sz="3000" b="1" i="1" dirty="0"/>
              <a:t>I have compassion for these people</a:t>
            </a:r>
            <a:r>
              <a:rPr lang="en-US" sz="3000" b="1" dirty="0"/>
              <a:t>; they have already been with me three days and have nothing to eat” (Mat. 15:32)</a:t>
            </a:r>
          </a:p>
        </p:txBody>
      </p:sp>
    </p:spTree>
    <p:extLst>
      <p:ext uri="{BB962C8B-B14F-4D97-AF65-F5344CB8AC3E}">
        <p14:creationId xmlns:p14="http://schemas.microsoft.com/office/powerpoint/2010/main" val="4933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4" name="Straight Connector 8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6" name="Rectangle 85">
            <a:extLst>
              <a:ext uri="{FF2B5EF4-FFF2-40B4-BE49-F238E27FC236}">
                <a16:creationId xmlns:a16="http://schemas.microsoft.com/office/drawing/2014/main" id="{9549EB89-5BFB-4E1E-AEEA-87C343D80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7" name="Content Placeholder 6" descr="A couple of people sitting posing for the camera&#10;&#10;Description generated with very high confidence">
            <a:extLst>
              <a:ext uri="{FF2B5EF4-FFF2-40B4-BE49-F238E27FC236}">
                <a16:creationId xmlns:a16="http://schemas.microsoft.com/office/drawing/2014/main" id="{C3B4AEC3-3420-4605-9C30-C2067725B04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979" r="14921" b="1"/>
          <a:stretch/>
        </p:blipFill>
        <p:spPr>
          <a:xfrm>
            <a:off x="-86159" y="7920"/>
            <a:ext cx="7707073" cy="6850080"/>
          </a:xfrm>
          <a:prstGeom prst="rect">
            <a:avLst/>
          </a:prstGeom>
        </p:spPr>
      </p:pic>
      <p:sp>
        <p:nvSpPr>
          <p:cNvPr id="88" name="Rectangle 87">
            <a:extLst>
              <a:ext uri="{FF2B5EF4-FFF2-40B4-BE49-F238E27FC236}">
                <a16:creationId xmlns:a16="http://schemas.microsoft.com/office/drawing/2014/main" id="{3D1FA295-BDF6-44B9-90C5-FE3E2CE35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2DC355-BBE4-458F-BB10-EC948778E835}"/>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b="1" dirty="0">
                <a:solidFill>
                  <a:srgbClr val="FFFFFF"/>
                </a:solidFill>
              </a:rPr>
              <a:t>5. Social/ Relational Skills</a:t>
            </a:r>
          </a:p>
        </p:txBody>
      </p:sp>
      <p:sp>
        <p:nvSpPr>
          <p:cNvPr id="3" name="Content Placeholder 2">
            <a:extLst>
              <a:ext uri="{FF2B5EF4-FFF2-40B4-BE49-F238E27FC236}">
                <a16:creationId xmlns:a16="http://schemas.microsoft.com/office/drawing/2014/main" id="{CA8A504A-A365-4416-960C-0CEEDF125F44}"/>
              </a:ext>
            </a:extLst>
          </p:cNvPr>
          <p:cNvSpPr>
            <a:spLocks noGrp="1"/>
          </p:cNvSpPr>
          <p:nvPr>
            <p:ph sz="half" idx="1"/>
          </p:nvPr>
        </p:nvSpPr>
        <p:spPr>
          <a:xfrm>
            <a:off x="8096885" y="3578084"/>
            <a:ext cx="3659246" cy="2639835"/>
          </a:xfrm>
        </p:spPr>
        <p:txBody>
          <a:bodyPr vert="horz" lIns="91440" tIns="45720" rIns="91440" bIns="45720" rtlCol="0">
            <a:normAutofit/>
          </a:bodyPr>
          <a:lstStyle/>
          <a:p>
            <a:r>
              <a:rPr lang="en-US" sz="2800" dirty="0">
                <a:solidFill>
                  <a:srgbClr val="FFFFFF"/>
                </a:solidFill>
              </a:rPr>
              <a:t>How to interact with people pleasantly, transmitting closeness and warmth.  Ability to give and receive trust.</a:t>
            </a:r>
          </a:p>
        </p:txBody>
      </p:sp>
      <p:sp>
        <p:nvSpPr>
          <p:cNvPr id="90" name="Rectangle 89">
            <a:extLst>
              <a:ext uri="{FF2B5EF4-FFF2-40B4-BE49-F238E27FC236}">
                <a16:creationId xmlns:a16="http://schemas.microsoft.com/office/drawing/2014/main" id="{81A36F1F-EEAE-48D1-A1FB-BD6FC850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542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a:xfrm>
            <a:off x="1097280" y="286603"/>
            <a:ext cx="10058400" cy="1167059"/>
          </a:xfrm>
        </p:spPr>
        <p:txBody>
          <a:bodyPr/>
          <a:lstStyle/>
          <a:p>
            <a:r>
              <a:rPr lang="en-US" b="1" dirty="0"/>
              <a:t>The pillars of EI (</a:t>
            </a:r>
            <a:r>
              <a:rPr lang="en-US" b="1"/>
              <a:t>Emotional Intelligence)</a:t>
            </a:r>
            <a:endParaRPr lang="en-US" b="1" dirty="0"/>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p:txBody>
          <a:bodyPr>
            <a:normAutofit/>
          </a:bodyPr>
          <a:lstStyle/>
          <a:p>
            <a:pPr marL="1115568" lvl="3" indent="-457200">
              <a:buFont typeface="+mj-lt"/>
              <a:buAutoNum type="arabicPeriod"/>
            </a:pPr>
            <a:r>
              <a:rPr lang="es-ES" sz="4400" b="1" dirty="0"/>
              <a:t> </a:t>
            </a:r>
            <a:r>
              <a:rPr lang="en-US" sz="4400" b="1" dirty="0"/>
              <a:t>Awareness of one’s emotions</a:t>
            </a:r>
          </a:p>
          <a:p>
            <a:pPr marL="1115568" lvl="3" indent="-457200">
              <a:buFont typeface="+mj-lt"/>
              <a:buAutoNum type="arabicPeriod"/>
            </a:pPr>
            <a:r>
              <a:rPr lang="en-US" sz="4400" b="1" dirty="0"/>
              <a:t> Emotional self-regulation</a:t>
            </a:r>
          </a:p>
          <a:p>
            <a:pPr marL="1115568" lvl="3" indent="-457200">
              <a:buFont typeface="+mj-lt"/>
              <a:buAutoNum type="arabicPeriod"/>
            </a:pPr>
            <a:r>
              <a:rPr lang="en-US" sz="4400" b="1" dirty="0"/>
              <a:t> Motivation</a:t>
            </a:r>
          </a:p>
          <a:p>
            <a:pPr marL="1115568" lvl="3" indent="-457200">
              <a:buFont typeface="+mj-lt"/>
              <a:buAutoNum type="arabicPeriod"/>
            </a:pPr>
            <a:r>
              <a:rPr lang="en-US" sz="4400" b="1" dirty="0"/>
              <a:t> Empathy</a:t>
            </a:r>
          </a:p>
          <a:p>
            <a:pPr marL="1115568" lvl="3" indent="-457200">
              <a:buFont typeface="+mj-lt"/>
              <a:buAutoNum type="arabicPeriod"/>
            </a:pPr>
            <a:r>
              <a:rPr lang="en-US" sz="4400" b="1" dirty="0"/>
              <a:t> Social/relational skills</a:t>
            </a:r>
          </a:p>
          <a:p>
            <a:pPr marL="457200" indent="-457200">
              <a:buFont typeface="+mj-lt"/>
              <a:buAutoNum type="arabicPeriod"/>
            </a:pPr>
            <a:endParaRPr lang="en-US" sz="3600" dirty="0"/>
          </a:p>
        </p:txBody>
      </p:sp>
    </p:spTree>
    <p:extLst>
      <p:ext uri="{BB962C8B-B14F-4D97-AF65-F5344CB8AC3E}">
        <p14:creationId xmlns:p14="http://schemas.microsoft.com/office/powerpoint/2010/main" val="327611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68FFF-79A2-4EAB-A44D-EC88D0573F7C}"/>
              </a:ext>
            </a:extLst>
          </p:cNvPr>
          <p:cNvSpPr>
            <a:spLocks noGrp="1"/>
          </p:cNvSpPr>
          <p:nvPr>
            <p:ph type="title"/>
          </p:nvPr>
        </p:nvSpPr>
        <p:spPr>
          <a:xfrm>
            <a:off x="6970097" y="635431"/>
            <a:ext cx="5127171" cy="1450757"/>
          </a:xfrm>
        </p:spPr>
        <p:txBody>
          <a:bodyPr>
            <a:normAutofit/>
          </a:bodyPr>
          <a:lstStyle/>
          <a:p>
            <a:r>
              <a:rPr lang="en-US" sz="4400" dirty="0"/>
              <a:t>What is emotional intelligence?</a:t>
            </a:r>
          </a:p>
        </p:txBody>
      </p:sp>
      <p:pic>
        <p:nvPicPr>
          <p:cNvPr id="5" name="Picture 4" descr="A group of people sitting at a table&#10;&#10;Description generated with very high confidence">
            <a:extLst>
              <a:ext uri="{FF2B5EF4-FFF2-40B4-BE49-F238E27FC236}">
                <a16:creationId xmlns:a16="http://schemas.microsoft.com/office/drawing/2014/main" id="{AB093CB2-5BD1-40FC-9E31-14D2B493B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 y="767923"/>
            <a:ext cx="6649859" cy="4920895"/>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99E685-6786-45B7-9417-D0022C060DE9}"/>
              </a:ext>
            </a:extLst>
          </p:cNvPr>
          <p:cNvSpPr>
            <a:spLocks noGrp="1"/>
          </p:cNvSpPr>
          <p:nvPr>
            <p:ph idx="1"/>
          </p:nvPr>
        </p:nvSpPr>
        <p:spPr>
          <a:xfrm>
            <a:off x="7176655" y="2206936"/>
            <a:ext cx="4378035" cy="3670171"/>
          </a:xfrm>
        </p:spPr>
        <p:txBody>
          <a:bodyPr>
            <a:normAutofit fontScale="77500" lnSpcReduction="20000"/>
          </a:bodyPr>
          <a:lstStyle/>
          <a:p>
            <a:r>
              <a:rPr lang="en-US" sz="2800" dirty="0"/>
              <a:t>Intelligence Quotient (IQ) </a:t>
            </a:r>
            <a:endParaRPr lang="en-US" sz="1900" dirty="0"/>
          </a:p>
          <a:p>
            <a:r>
              <a:rPr lang="en-US" sz="2400" dirty="0"/>
              <a:t>vs. </a:t>
            </a:r>
          </a:p>
          <a:p>
            <a:r>
              <a:rPr lang="en-US" sz="2800" dirty="0"/>
              <a:t>Emotional Intelligence Quotient (EQ)</a:t>
            </a:r>
          </a:p>
          <a:p>
            <a:r>
              <a:rPr lang="en-US" sz="2800" dirty="0"/>
              <a:t>- Able to perceive, comprehend, and manage one’s own emotions</a:t>
            </a:r>
          </a:p>
          <a:p>
            <a:r>
              <a:rPr lang="en-US" sz="2800" dirty="0"/>
              <a:t>- Able to understand the emotions of others</a:t>
            </a:r>
          </a:p>
          <a:p>
            <a:r>
              <a:rPr lang="en-US" sz="2800" dirty="0"/>
              <a:t>- Capable of self-motivation, empathy, and good interpersonal/ social skills. </a:t>
            </a:r>
          </a:p>
          <a:p>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45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041488-3D92-4221-B8DB-FC4E1C52ED56}"/>
              </a:ext>
            </a:extLst>
          </p:cNvPr>
          <p:cNvSpPr>
            <a:spLocks noGrp="1"/>
          </p:cNvSpPr>
          <p:nvPr>
            <p:ph type="title"/>
          </p:nvPr>
        </p:nvSpPr>
        <p:spPr>
          <a:xfrm>
            <a:off x="7892142" y="858221"/>
            <a:ext cx="3690257" cy="989690"/>
          </a:xfrm>
        </p:spPr>
        <p:txBody>
          <a:bodyPr vert="horz" lIns="91440" tIns="45720" rIns="91440" bIns="45720" rtlCol="0" anchor="b">
            <a:normAutofit/>
          </a:bodyPr>
          <a:lstStyle/>
          <a:p>
            <a:r>
              <a:rPr lang="en-US" dirty="0"/>
              <a:t>EI Outcomes</a:t>
            </a:r>
          </a:p>
        </p:txBody>
      </p:sp>
      <p:pic>
        <p:nvPicPr>
          <p:cNvPr id="6" name="Content Placeholder 5" descr="A group of people looking at each other&#10;&#10;Description generated with very high confidence">
            <a:extLst>
              <a:ext uri="{FF2B5EF4-FFF2-40B4-BE49-F238E27FC236}">
                <a16:creationId xmlns:a16="http://schemas.microsoft.com/office/drawing/2014/main" id="{AB12A8CD-E08B-48B1-AE89-46335EFD67A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999" y="991138"/>
            <a:ext cx="6909801" cy="4612292"/>
          </a:xfrm>
          <a:prstGeom prst="rect">
            <a:avLst/>
          </a:prstGeom>
        </p:spPr>
      </p:pic>
      <p:cxnSp>
        <p:nvCxnSpPr>
          <p:cNvPr id="19" name="Straight Connector 18">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B0AF54-D0F0-45C6-B7BF-273254B81976}"/>
              </a:ext>
            </a:extLst>
          </p:cNvPr>
          <p:cNvSpPr>
            <a:spLocks noGrp="1"/>
          </p:cNvSpPr>
          <p:nvPr>
            <p:ph sz="half" idx="1"/>
          </p:nvPr>
        </p:nvSpPr>
        <p:spPr>
          <a:xfrm>
            <a:off x="7892143" y="2198912"/>
            <a:ext cx="3690257" cy="3864417"/>
          </a:xfrm>
        </p:spPr>
        <p:txBody>
          <a:bodyPr vert="horz" lIns="0" tIns="45720" rIns="0" bIns="45720" rtlCol="0">
            <a:normAutofit/>
          </a:bodyPr>
          <a:lstStyle/>
          <a:p>
            <a:r>
              <a:rPr lang="en-US" sz="2400" b="1" dirty="0"/>
              <a:t>High EI – </a:t>
            </a:r>
            <a:r>
              <a:rPr lang="en-US" sz="2400" dirty="0"/>
              <a:t>Adaptable, agreeable, flexible, mature person. </a:t>
            </a:r>
          </a:p>
          <a:p>
            <a:r>
              <a:rPr lang="en-US" sz="2400" b="1" dirty="0"/>
              <a:t>Low EI - </a:t>
            </a:r>
            <a:r>
              <a:rPr lang="en-US" sz="2400" dirty="0"/>
              <a:t>Risk of troubled relationships and professional stagnation. In children and adolescents: eating disorders, depression, delinquency, school underachievement.</a:t>
            </a:r>
          </a:p>
        </p:txBody>
      </p:sp>
      <p:sp>
        <p:nvSpPr>
          <p:cNvPr id="21" name="Rectangle 20">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124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a:xfrm>
            <a:off x="1097280" y="286603"/>
            <a:ext cx="10058400" cy="1167059"/>
          </a:xfrm>
        </p:spPr>
        <p:txBody>
          <a:bodyPr/>
          <a:lstStyle/>
          <a:p>
            <a:r>
              <a:rPr lang="en-US" b="1" dirty="0"/>
              <a:t>The pillars of EI</a:t>
            </a:r>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a:xfrm>
            <a:off x="1138646" y="1998134"/>
            <a:ext cx="10058400" cy="4023360"/>
          </a:xfrm>
        </p:spPr>
        <p:txBody>
          <a:bodyPr>
            <a:normAutofit/>
          </a:bodyPr>
          <a:lstStyle/>
          <a:p>
            <a:pPr marL="1115568" lvl="3" indent="-457200">
              <a:buFont typeface="+mj-lt"/>
              <a:buAutoNum type="arabicPeriod"/>
            </a:pPr>
            <a:r>
              <a:rPr lang="es-ES" sz="4400" b="1" dirty="0"/>
              <a:t> </a:t>
            </a:r>
            <a:r>
              <a:rPr lang="en-US" sz="4400" b="1" dirty="0"/>
              <a:t>Awareness of one’s emotions</a:t>
            </a:r>
          </a:p>
          <a:p>
            <a:pPr marL="1115568" lvl="3" indent="-457200">
              <a:buFont typeface="+mj-lt"/>
              <a:buAutoNum type="arabicPeriod"/>
            </a:pPr>
            <a:r>
              <a:rPr lang="en-US" sz="4400" b="1" dirty="0"/>
              <a:t> Emotional self-regulation</a:t>
            </a:r>
          </a:p>
          <a:p>
            <a:pPr marL="1115568" lvl="3" indent="-457200">
              <a:buFont typeface="+mj-lt"/>
              <a:buAutoNum type="arabicPeriod"/>
            </a:pPr>
            <a:r>
              <a:rPr lang="en-US" sz="4400" b="1" dirty="0"/>
              <a:t> Motivation</a:t>
            </a:r>
          </a:p>
          <a:p>
            <a:pPr marL="1115568" lvl="3" indent="-457200">
              <a:buFont typeface="+mj-lt"/>
              <a:buAutoNum type="arabicPeriod"/>
            </a:pPr>
            <a:r>
              <a:rPr lang="en-US" sz="4400" b="1" dirty="0"/>
              <a:t> Empathy</a:t>
            </a:r>
          </a:p>
          <a:p>
            <a:pPr marL="1115568" lvl="3" indent="-457200">
              <a:buFont typeface="+mj-lt"/>
              <a:buAutoNum type="arabicPeriod"/>
            </a:pPr>
            <a:r>
              <a:rPr lang="en-US" sz="4400" b="1" dirty="0"/>
              <a:t> Social/relational skills</a:t>
            </a:r>
          </a:p>
          <a:p>
            <a:pPr marL="457200" indent="-457200">
              <a:buFont typeface="+mj-lt"/>
              <a:buAutoNum type="arabicPeriod"/>
            </a:pPr>
            <a:endParaRPr lang="en-US" sz="3600" dirty="0"/>
          </a:p>
        </p:txBody>
      </p:sp>
    </p:spTree>
    <p:extLst>
      <p:ext uri="{BB962C8B-B14F-4D97-AF65-F5344CB8AC3E}">
        <p14:creationId xmlns:p14="http://schemas.microsoft.com/office/powerpoint/2010/main" val="6304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2DC355-BBE4-458F-BB10-EC948778E835}"/>
              </a:ext>
            </a:extLst>
          </p:cNvPr>
          <p:cNvSpPr>
            <a:spLocks noGrp="1"/>
          </p:cNvSpPr>
          <p:nvPr>
            <p:ph type="title"/>
          </p:nvPr>
        </p:nvSpPr>
        <p:spPr>
          <a:xfrm>
            <a:off x="424753" y="771771"/>
            <a:ext cx="3383890" cy="1139687"/>
          </a:xfrm>
        </p:spPr>
        <p:txBody>
          <a:bodyPr vert="horz" lIns="91440" tIns="45720" rIns="91440" bIns="45720" rtlCol="0" anchor="b">
            <a:normAutofit/>
          </a:bodyPr>
          <a:lstStyle/>
          <a:p>
            <a:r>
              <a:rPr lang="en-US" sz="3600" b="1" kern="1200" spc="-50" baseline="0" dirty="0">
                <a:solidFill>
                  <a:srgbClr val="FFFFFF"/>
                </a:solidFill>
                <a:latin typeface="+mj-lt"/>
                <a:ea typeface="+mj-ea"/>
                <a:cs typeface="+mj-cs"/>
              </a:rPr>
              <a:t>1.  Awareness of one’s emotions</a:t>
            </a:r>
          </a:p>
        </p:txBody>
      </p:sp>
      <p:sp>
        <p:nvSpPr>
          <p:cNvPr id="3" name="Content Placeholder 2">
            <a:extLst>
              <a:ext uri="{FF2B5EF4-FFF2-40B4-BE49-F238E27FC236}">
                <a16:creationId xmlns:a16="http://schemas.microsoft.com/office/drawing/2014/main" id="{CA8A504A-A365-4416-960C-0CEEDF125F44}"/>
              </a:ext>
            </a:extLst>
          </p:cNvPr>
          <p:cNvSpPr>
            <a:spLocks noGrp="1"/>
          </p:cNvSpPr>
          <p:nvPr>
            <p:ph sz="half" idx="1"/>
          </p:nvPr>
        </p:nvSpPr>
        <p:spPr>
          <a:xfrm>
            <a:off x="492371" y="2653800"/>
            <a:ext cx="3084844" cy="3335519"/>
          </a:xfrm>
        </p:spPr>
        <p:txBody>
          <a:bodyPr vert="horz" lIns="0" tIns="45720" rIns="0" bIns="45720" rtlCol="0">
            <a:normAutofit/>
          </a:bodyPr>
          <a:lstStyle/>
          <a:p>
            <a:r>
              <a:rPr lang="en-US" sz="2800" dirty="0">
                <a:solidFill>
                  <a:srgbClr val="FFFFFF"/>
                </a:solidFill>
              </a:rPr>
              <a:t>Being well aware of own feelings and emotions.  </a:t>
            </a:r>
          </a:p>
          <a:p>
            <a:r>
              <a:rPr lang="en-US" sz="2800" dirty="0">
                <a:solidFill>
                  <a:srgbClr val="FFFFFF"/>
                </a:solidFill>
              </a:rPr>
              <a:t>Know causes, reasons, and effects of own feelings and emotions.</a:t>
            </a:r>
          </a:p>
        </p:txBody>
      </p:sp>
      <p:pic>
        <p:nvPicPr>
          <p:cNvPr id="6" name="Content Placeholder 5" descr="A person standing in front of a computer&#10;&#10;Description generated with high confidence">
            <a:extLst>
              <a:ext uri="{FF2B5EF4-FFF2-40B4-BE49-F238E27FC236}">
                <a16:creationId xmlns:a16="http://schemas.microsoft.com/office/drawing/2014/main" id="{5437D854-ABAB-4A7D-BE2A-F6E8A1BDA6C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052" r="-1" b="-1"/>
          <a:stretch/>
        </p:blipFill>
        <p:spPr>
          <a:xfrm>
            <a:off x="4075043" y="10"/>
            <a:ext cx="8111272" cy="6857990"/>
          </a:xfrm>
          <a:prstGeom prst="rect">
            <a:avLst/>
          </a:prstGeom>
        </p:spPr>
      </p:pic>
      <p:sp>
        <p:nvSpPr>
          <p:cNvPr id="21" name="Rectangle 20">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135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p:txBody>
          <a:bodyPr/>
          <a:lstStyle/>
          <a:p>
            <a:r>
              <a:rPr lang="es-ES" b="1" dirty="0"/>
              <a:t>1.  </a:t>
            </a:r>
            <a:r>
              <a:rPr lang="en-US" b="1" dirty="0"/>
              <a:t>Awareness of one’s emotions</a:t>
            </a:r>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p:txBody>
          <a:bodyPr>
            <a:normAutofit/>
          </a:bodyPr>
          <a:lstStyle/>
          <a:p>
            <a:pPr>
              <a:buFont typeface="Wingdings" panose="05000000000000000000" pitchFamily="2" charset="2"/>
              <a:buChar char="§"/>
            </a:pPr>
            <a:r>
              <a:rPr lang="en-US" sz="3600" b="1" dirty="0"/>
              <a:t> </a:t>
            </a:r>
            <a:r>
              <a:rPr lang="en-US" sz="3600" dirty="0"/>
              <a:t>I have a hard time when _______</a:t>
            </a:r>
          </a:p>
          <a:p>
            <a:pPr>
              <a:buFont typeface="Wingdings" panose="05000000000000000000" pitchFamily="2" charset="2"/>
              <a:buChar char="§"/>
            </a:pPr>
            <a:r>
              <a:rPr lang="en-US" sz="3600" dirty="0"/>
              <a:t> When I think of my childhood, I _______</a:t>
            </a:r>
          </a:p>
          <a:p>
            <a:pPr>
              <a:buFont typeface="Wingdings" panose="05000000000000000000" pitchFamily="2" charset="2"/>
              <a:buChar char="§"/>
            </a:pPr>
            <a:r>
              <a:rPr lang="en-US" sz="3600" dirty="0"/>
              <a:t> I feel ______ right now.</a:t>
            </a:r>
          </a:p>
          <a:p>
            <a:pPr>
              <a:buFont typeface="Wingdings" panose="05000000000000000000" pitchFamily="2" charset="2"/>
              <a:buChar char="§"/>
            </a:pPr>
            <a:r>
              <a:rPr lang="en-US" sz="3600" dirty="0"/>
              <a:t> I feel afraid of _______</a:t>
            </a:r>
          </a:p>
          <a:p>
            <a:pPr>
              <a:buFont typeface="Wingdings" panose="05000000000000000000" pitchFamily="2" charset="2"/>
              <a:buChar char="§"/>
            </a:pPr>
            <a:r>
              <a:rPr lang="en-US" sz="3600" dirty="0"/>
              <a:t> When I think of future plans, I _______</a:t>
            </a:r>
          </a:p>
          <a:p>
            <a:pPr>
              <a:buFont typeface="Wingdings" panose="05000000000000000000" pitchFamily="2" charset="2"/>
              <a:buChar char="§"/>
            </a:pPr>
            <a:r>
              <a:rPr lang="en-US" sz="3600" dirty="0"/>
              <a:t> My mood improves when _______</a:t>
            </a:r>
          </a:p>
          <a:p>
            <a:pPr>
              <a:buFont typeface="Wingdings" panose="05000000000000000000" pitchFamily="2" charset="2"/>
              <a:buChar char="§"/>
            </a:pPr>
            <a:endParaRPr lang="es-ES" sz="3600" dirty="0"/>
          </a:p>
          <a:p>
            <a:pPr marL="457200" indent="-457200">
              <a:buFont typeface="+mj-lt"/>
              <a:buAutoNum type="arabicPeriod"/>
            </a:pPr>
            <a:endParaRPr lang="en-US" sz="3600" dirty="0"/>
          </a:p>
        </p:txBody>
      </p:sp>
    </p:spTree>
    <p:extLst>
      <p:ext uri="{BB962C8B-B14F-4D97-AF65-F5344CB8AC3E}">
        <p14:creationId xmlns:p14="http://schemas.microsoft.com/office/powerpoint/2010/main" val="26796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5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person holding a guitar&#10;&#10;Description generated with high confidence">
            <a:extLst>
              <a:ext uri="{FF2B5EF4-FFF2-40B4-BE49-F238E27FC236}">
                <a16:creationId xmlns:a16="http://schemas.microsoft.com/office/drawing/2014/main" id="{98FAB6C5-84D9-4316-BD84-89C38A5012A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449"/>
          <a:stretch/>
        </p:blipFill>
        <p:spPr>
          <a:xfrm>
            <a:off x="20" y="10"/>
            <a:ext cx="4578952" cy="6857990"/>
          </a:xfrm>
          <a:prstGeom prst="rect">
            <a:avLst/>
          </a:prstGeom>
        </p:spPr>
      </p:pic>
      <p:sp>
        <p:nvSpPr>
          <p:cNvPr id="58" name="Rectangle 57">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2DC355-BBE4-458F-BB10-EC948778E835}"/>
              </a:ext>
            </a:extLst>
          </p:cNvPr>
          <p:cNvSpPr>
            <a:spLocks noGrp="1"/>
          </p:cNvSpPr>
          <p:nvPr>
            <p:ph type="title"/>
          </p:nvPr>
        </p:nvSpPr>
        <p:spPr>
          <a:xfrm>
            <a:off x="5382472" y="889547"/>
            <a:ext cx="6339840" cy="738444"/>
          </a:xfrm>
        </p:spPr>
        <p:txBody>
          <a:bodyPr vert="horz" lIns="91440" tIns="45720" rIns="91440" bIns="45720" rtlCol="0" anchor="b">
            <a:normAutofit/>
          </a:bodyPr>
          <a:lstStyle/>
          <a:p>
            <a:r>
              <a:rPr lang="en-US" sz="4000" b="1" kern="1200" spc="-50" baseline="0" dirty="0">
                <a:solidFill>
                  <a:srgbClr val="FFFFFF"/>
                </a:solidFill>
                <a:latin typeface="+mj-lt"/>
                <a:ea typeface="+mj-ea"/>
                <a:cs typeface="+mj-cs"/>
              </a:rPr>
              <a:t>2. Emotional Self-regulation</a:t>
            </a:r>
          </a:p>
        </p:txBody>
      </p:sp>
      <p:sp>
        <p:nvSpPr>
          <p:cNvPr id="60" name="Rectangle 59">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A8A504A-A365-4416-960C-0CEEDF125F44}"/>
              </a:ext>
            </a:extLst>
          </p:cNvPr>
          <p:cNvSpPr>
            <a:spLocks noGrp="1"/>
          </p:cNvSpPr>
          <p:nvPr>
            <p:ph sz="half" idx="1"/>
          </p:nvPr>
        </p:nvSpPr>
        <p:spPr>
          <a:xfrm>
            <a:off x="5382472" y="2445709"/>
            <a:ext cx="6339840" cy="3668899"/>
          </a:xfrm>
        </p:spPr>
        <p:txBody>
          <a:bodyPr vert="horz" lIns="0" tIns="45720" rIns="0" bIns="45720" rtlCol="0">
            <a:normAutofit/>
          </a:bodyPr>
          <a:lstStyle/>
          <a:p>
            <a:r>
              <a:rPr lang="en-US" sz="2800" dirty="0">
                <a:solidFill>
                  <a:srgbClr val="FFFFFF"/>
                </a:solidFill>
              </a:rPr>
              <a:t>Ability to regulate, channel, and modify my state of emotion.</a:t>
            </a:r>
          </a:p>
          <a:p>
            <a:pPr lvl="1"/>
            <a:r>
              <a:rPr lang="en-US" sz="2600" dirty="0">
                <a:solidFill>
                  <a:srgbClr val="FFFFFF"/>
                </a:solidFill>
              </a:rPr>
              <a:t>Calm down as one is angry</a:t>
            </a:r>
          </a:p>
          <a:p>
            <a:pPr lvl="1"/>
            <a:r>
              <a:rPr lang="en-US" sz="2600" dirty="0">
                <a:solidFill>
                  <a:srgbClr val="FFFFFF"/>
                </a:solidFill>
              </a:rPr>
              <a:t>Get encouraged when in a low mood</a:t>
            </a:r>
          </a:p>
          <a:p>
            <a:pPr lvl="1"/>
            <a:r>
              <a:rPr lang="en-US" sz="2600" dirty="0">
                <a:solidFill>
                  <a:srgbClr val="FFFFFF"/>
                </a:solidFill>
              </a:rPr>
              <a:t>Stop thoughts of jealousy</a:t>
            </a:r>
          </a:p>
          <a:p>
            <a:pPr lvl="1"/>
            <a:r>
              <a:rPr lang="en-US" sz="2600" dirty="0">
                <a:solidFill>
                  <a:srgbClr val="FFFFFF"/>
                </a:solidFill>
              </a:rPr>
              <a:t>Overcome feelings of helplessness</a:t>
            </a:r>
          </a:p>
          <a:p>
            <a:pPr lvl="1"/>
            <a:r>
              <a:rPr lang="en-US" sz="2600" dirty="0">
                <a:solidFill>
                  <a:srgbClr val="FFFFFF"/>
                </a:solidFill>
              </a:rPr>
              <a:t>Take advantage of a time of high motivation</a:t>
            </a:r>
          </a:p>
          <a:p>
            <a:pPr lvl="1"/>
            <a:r>
              <a:rPr lang="en-US" sz="2600" dirty="0">
                <a:solidFill>
                  <a:srgbClr val="FFFFFF"/>
                </a:solidFill>
              </a:rPr>
              <a:t>Prolong happy moments</a:t>
            </a:r>
          </a:p>
          <a:p>
            <a:endParaRPr lang="en-US" sz="2800" dirty="0">
              <a:solidFill>
                <a:srgbClr val="FFFFFF"/>
              </a:solidFill>
            </a:endParaRPr>
          </a:p>
        </p:txBody>
      </p:sp>
    </p:spTree>
    <p:extLst>
      <p:ext uri="{BB962C8B-B14F-4D97-AF65-F5344CB8AC3E}">
        <p14:creationId xmlns:p14="http://schemas.microsoft.com/office/powerpoint/2010/main" val="124464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p:txBody>
          <a:bodyPr/>
          <a:lstStyle/>
          <a:p>
            <a:r>
              <a:rPr lang="es-ES" b="1" dirty="0"/>
              <a:t>2. </a:t>
            </a:r>
            <a:r>
              <a:rPr lang="en-US" b="1" dirty="0"/>
              <a:t>Emotional Self-regulation</a:t>
            </a:r>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a:xfrm>
            <a:off x="1181042" y="2613551"/>
            <a:ext cx="10058400" cy="4023360"/>
          </a:xfrm>
        </p:spPr>
        <p:txBody>
          <a:bodyPr>
            <a:normAutofit/>
          </a:bodyPr>
          <a:lstStyle/>
          <a:p>
            <a:pPr>
              <a:buFont typeface="Wingdings" panose="05000000000000000000" pitchFamily="2" charset="2"/>
              <a:buChar char="§"/>
            </a:pPr>
            <a:r>
              <a:rPr lang="es-ES" sz="3600" b="1" dirty="0"/>
              <a:t> </a:t>
            </a:r>
            <a:r>
              <a:rPr lang="en-US" sz="3600" b="1" dirty="0"/>
              <a:t>What is the number one factor in emotional self-regulation? </a:t>
            </a:r>
          </a:p>
          <a:p>
            <a:pPr>
              <a:buFont typeface="Wingdings" panose="05000000000000000000" pitchFamily="2" charset="2"/>
              <a:buChar char="§"/>
            </a:pPr>
            <a:r>
              <a:rPr lang="en-US" sz="3600" b="1" dirty="0"/>
              <a:t> </a:t>
            </a:r>
            <a:r>
              <a:rPr lang="en-US" sz="4800" b="1" dirty="0"/>
              <a:t>Our thoughts </a:t>
            </a:r>
            <a:endParaRPr lang="en-US" sz="3600" b="1" dirty="0"/>
          </a:p>
          <a:p>
            <a:pPr marL="457200" indent="-457200">
              <a:buFont typeface="+mj-lt"/>
              <a:buAutoNum type="arabicPeriod"/>
            </a:pPr>
            <a:endParaRPr lang="en-US" sz="3600" dirty="0"/>
          </a:p>
        </p:txBody>
      </p:sp>
    </p:spTree>
    <p:extLst>
      <p:ext uri="{BB962C8B-B14F-4D97-AF65-F5344CB8AC3E}">
        <p14:creationId xmlns:p14="http://schemas.microsoft.com/office/powerpoint/2010/main" val="60104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7455-AF18-462D-8A0F-4B5C49536E36}"/>
              </a:ext>
            </a:extLst>
          </p:cNvPr>
          <p:cNvSpPr>
            <a:spLocks noGrp="1"/>
          </p:cNvSpPr>
          <p:nvPr>
            <p:ph type="title"/>
          </p:nvPr>
        </p:nvSpPr>
        <p:spPr>
          <a:xfrm>
            <a:off x="1097280" y="450727"/>
            <a:ext cx="10058400" cy="909150"/>
          </a:xfrm>
        </p:spPr>
        <p:txBody>
          <a:bodyPr/>
          <a:lstStyle/>
          <a:p>
            <a:r>
              <a:rPr lang="es-ES" b="1" dirty="0"/>
              <a:t>2. Emocional </a:t>
            </a:r>
            <a:r>
              <a:rPr lang="en-US" b="1" dirty="0"/>
              <a:t>Self-regulation</a:t>
            </a:r>
          </a:p>
        </p:txBody>
      </p:sp>
      <p:sp>
        <p:nvSpPr>
          <p:cNvPr id="3" name="Content Placeholder 2">
            <a:extLst>
              <a:ext uri="{FF2B5EF4-FFF2-40B4-BE49-F238E27FC236}">
                <a16:creationId xmlns:a16="http://schemas.microsoft.com/office/drawing/2014/main" id="{2CC00C15-815D-4067-984C-7E0A5E973E00}"/>
              </a:ext>
            </a:extLst>
          </p:cNvPr>
          <p:cNvSpPr>
            <a:spLocks noGrp="1"/>
          </p:cNvSpPr>
          <p:nvPr>
            <p:ph idx="1"/>
          </p:nvPr>
        </p:nvSpPr>
        <p:spPr>
          <a:xfrm>
            <a:off x="1097280" y="1908375"/>
            <a:ext cx="10058400" cy="4334775"/>
          </a:xfrm>
        </p:spPr>
        <p:txBody>
          <a:bodyPr>
            <a:normAutofit fontScale="62500" lnSpcReduction="20000"/>
          </a:bodyPr>
          <a:lstStyle/>
          <a:p>
            <a:pPr>
              <a:lnSpc>
                <a:spcPct val="100000"/>
              </a:lnSpc>
              <a:spcBef>
                <a:spcPts val="0"/>
              </a:spcBef>
              <a:spcAft>
                <a:spcPts val="0"/>
              </a:spcAft>
            </a:pPr>
            <a:r>
              <a:rPr lang="en-US" sz="6400" dirty="0"/>
              <a:t>“If the thoughts are wrong the feelings will be wrong, and the thoughts and feelings combined make up the moral character.” </a:t>
            </a:r>
          </a:p>
          <a:p>
            <a:pPr>
              <a:lnSpc>
                <a:spcPct val="100000"/>
              </a:lnSpc>
              <a:spcBef>
                <a:spcPts val="0"/>
              </a:spcBef>
              <a:spcAft>
                <a:spcPts val="0"/>
              </a:spcAft>
            </a:pPr>
            <a:r>
              <a:rPr lang="en-US" sz="6400" dirty="0"/>
              <a:t>(5T p. 310)</a:t>
            </a:r>
          </a:p>
          <a:p>
            <a:pPr>
              <a:lnSpc>
                <a:spcPct val="100000"/>
              </a:lnSpc>
              <a:spcBef>
                <a:spcPts val="0"/>
              </a:spcBef>
              <a:spcAft>
                <a:spcPts val="0"/>
              </a:spcAft>
            </a:pPr>
            <a:endParaRPr lang="en-US" sz="6400" dirty="0"/>
          </a:p>
          <a:p>
            <a:pPr>
              <a:lnSpc>
                <a:spcPct val="110000"/>
              </a:lnSpc>
              <a:spcBef>
                <a:spcPts val="0"/>
              </a:spcBef>
              <a:spcAft>
                <a:spcPts val="0"/>
              </a:spcAft>
            </a:pPr>
            <a:r>
              <a:rPr lang="en-US" sz="6400" dirty="0"/>
              <a:t>“Few realize that it is a duty to exercise control over the thoughts and imaginations.” (God’s Amazing Grace, p. 327) </a:t>
            </a:r>
          </a:p>
          <a:p>
            <a:pPr>
              <a:lnSpc>
                <a:spcPct val="100000"/>
              </a:lnSpc>
              <a:spcBef>
                <a:spcPts val="0"/>
              </a:spcBef>
              <a:spcAft>
                <a:spcPts val="0"/>
              </a:spcAft>
            </a:pPr>
            <a:endParaRPr lang="en-US" sz="4300" dirty="0"/>
          </a:p>
          <a:p>
            <a:pPr>
              <a:lnSpc>
                <a:spcPct val="100000"/>
              </a:lnSpc>
              <a:spcBef>
                <a:spcPts val="0"/>
              </a:spcBef>
              <a:spcAft>
                <a:spcPts val="0"/>
              </a:spcAft>
            </a:pPr>
            <a:endParaRPr lang="es-ES" sz="3600" b="1" dirty="0"/>
          </a:p>
          <a:p>
            <a:pPr marL="457200" indent="-457200">
              <a:buFont typeface="+mj-lt"/>
              <a:buAutoNum type="arabicPeriod"/>
            </a:pPr>
            <a:endParaRPr lang="en-US" sz="3600" dirty="0"/>
          </a:p>
        </p:txBody>
      </p:sp>
    </p:spTree>
    <p:extLst>
      <p:ext uri="{BB962C8B-B14F-4D97-AF65-F5344CB8AC3E}">
        <p14:creationId xmlns:p14="http://schemas.microsoft.com/office/powerpoint/2010/main" val="92728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1083</Words>
  <Application>Microsoft Macintosh PowerPoint</Application>
  <PresentationFormat>Widescreen</PresentationFormat>
  <Paragraphs>107</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Calibri Light</vt:lpstr>
      <vt:lpstr>Wingdings</vt:lpstr>
      <vt:lpstr>Retrospect</vt:lpstr>
      <vt:lpstr>Emotional Intelligence in your Life </vt:lpstr>
      <vt:lpstr>What is emotional intelligence?</vt:lpstr>
      <vt:lpstr>EI Outcomes</vt:lpstr>
      <vt:lpstr>The pillars of EI</vt:lpstr>
      <vt:lpstr>1.  Awareness of one’s emotions</vt:lpstr>
      <vt:lpstr>1.  Awareness of one’s emotions</vt:lpstr>
      <vt:lpstr>2. Emotional Self-regulation</vt:lpstr>
      <vt:lpstr>2. Emotional Self-regulation</vt:lpstr>
      <vt:lpstr>2. Emocional Self-regulation</vt:lpstr>
      <vt:lpstr>3.  Motivation</vt:lpstr>
      <vt:lpstr>The Bible—a tool for motivation</vt:lpstr>
      <vt:lpstr>The Bible—a tool for motivation</vt:lpstr>
      <vt:lpstr>4. Empathy</vt:lpstr>
      <vt:lpstr>Empathy Case </vt:lpstr>
      <vt:lpstr>Strategies  </vt:lpstr>
      <vt:lpstr>Empathy, a biblical concept </vt:lpstr>
      <vt:lpstr>Empathy, a biblical concept </vt:lpstr>
      <vt:lpstr>5. Social/ Relational Skills</vt:lpstr>
      <vt:lpstr>The pillars of EI (Emotional Intelligence)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Promueve tu inteligencia emocional</dc:title>
  <dc:creator>Melgosa, Julian</dc:creator>
  <cp:lastModifiedBy>Arrais, Raquel</cp:lastModifiedBy>
  <cp:revision>44</cp:revision>
  <dcterms:created xsi:type="dcterms:W3CDTF">2018-08-15T19:40:01Z</dcterms:created>
  <dcterms:modified xsi:type="dcterms:W3CDTF">2021-02-18T16:05:36Z</dcterms:modified>
</cp:coreProperties>
</file>